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8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9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61" r:id="rId2"/>
    <p:sldMasterId id="2147483651" r:id="rId3"/>
    <p:sldMasterId id="2147483663" r:id="rId4"/>
    <p:sldMasterId id="2147483665" r:id="rId5"/>
    <p:sldMasterId id="2147483674" r:id="rId6"/>
    <p:sldMasterId id="2147483694" r:id="rId7"/>
    <p:sldMasterId id="2147483714" r:id="rId8"/>
    <p:sldMasterId id="2147483723" r:id="rId9"/>
    <p:sldMasterId id="2147483731" r:id="rId10"/>
  </p:sldMasterIdLst>
  <p:notesMasterIdLst>
    <p:notesMasterId r:id="rId20"/>
  </p:notesMasterIdLst>
  <p:sldIdLst>
    <p:sldId id="283" r:id="rId11"/>
    <p:sldId id="285" r:id="rId12"/>
    <p:sldId id="288" r:id="rId13"/>
    <p:sldId id="286" r:id="rId14"/>
    <p:sldId id="289" r:id="rId15"/>
    <p:sldId id="287" r:id="rId16"/>
    <p:sldId id="290" r:id="rId17"/>
    <p:sldId id="291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ghan Daro" initials="M. D.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4" autoAdjust="0"/>
    <p:restoredTop sz="94660"/>
  </p:normalViewPr>
  <p:slideViewPr>
    <p:cSldViewPr snapToGrid="0" snapToObjects="1">
      <p:cViewPr>
        <p:scale>
          <a:sx n="53" d="100"/>
          <a:sy n="53" d="100"/>
        </p:scale>
        <p:origin x="-3378" y="-13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F9D14-02B9-4037-BD47-BB39DE1DC12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140EF-61D6-4307-9A00-6BB9B129F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63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7FBA7-C84F-4687-9973-1761EB2BD26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451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1697038"/>
            <a:ext cx="8229600" cy="90646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2736850"/>
            <a:ext cx="8229600" cy="5969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91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14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156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1886-D516-4F3C-AB4D-D8509D938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3B2-65E7-447F-93FF-B1D7ADE1C6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Text Helvetica or Arial font size 32</a:t>
            </a:r>
          </a:p>
          <a:p>
            <a:pPr lvl="1"/>
            <a:r>
              <a:rPr lang="en-US" dirty="0" smtClean="0"/>
              <a:t>Text Helvetica or Arial font size 28</a:t>
            </a:r>
          </a:p>
          <a:p>
            <a:pPr lvl="2"/>
            <a:r>
              <a:rPr lang="en-US" dirty="0" smtClean="0"/>
              <a:t>Text Helvetica or Arial font size 24</a:t>
            </a:r>
          </a:p>
          <a:p>
            <a:pPr lvl="3"/>
            <a:r>
              <a:rPr lang="en-US" dirty="0" smtClean="0"/>
              <a:t>Text Helvetica or Arial font size 20</a:t>
            </a:r>
          </a:p>
          <a:p>
            <a:pPr lvl="4"/>
            <a:r>
              <a:rPr lang="en-US" dirty="0" smtClean="0"/>
              <a:t>Text Helvetica or Arial font size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2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61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40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60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53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8229600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712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6017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41288" y="6248400"/>
            <a:ext cx="381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FEDF510-891E-4829-BA19-7D456407AB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1697038"/>
            <a:ext cx="8229600" cy="90646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2736850"/>
            <a:ext cx="8229600" cy="5969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14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5025" y="1598613"/>
            <a:ext cx="4037013" cy="44973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B211954-39E6-4BE0-AF47-9578A1AAF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5364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495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1557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7905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8269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6092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598613"/>
            <a:ext cx="8226425" cy="44973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EBEE32-2D27-440E-9BBF-244775787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1890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6572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7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832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8229600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25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1886-D516-4F3C-AB4D-D8509D938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3B2-65E7-447F-93FF-B1D7ADE1C6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Text Helvetica or Arial font size 32</a:t>
            </a:r>
          </a:p>
          <a:p>
            <a:pPr lvl="1"/>
            <a:r>
              <a:rPr lang="en-US" dirty="0" smtClean="0"/>
              <a:t>Text Helvetica or Arial font size 28</a:t>
            </a:r>
          </a:p>
          <a:p>
            <a:pPr lvl="2"/>
            <a:r>
              <a:rPr lang="en-US" dirty="0" smtClean="0"/>
              <a:t>Text Helvetica or Arial font size 24</a:t>
            </a:r>
          </a:p>
          <a:p>
            <a:pPr lvl="3"/>
            <a:r>
              <a:rPr lang="en-US" dirty="0" smtClean="0"/>
              <a:t>Text Helvetica or Arial font size 20</a:t>
            </a:r>
          </a:p>
          <a:p>
            <a:pPr lvl="4"/>
            <a:r>
              <a:rPr lang="en-US" dirty="0" smtClean="0"/>
              <a:t>Text Helvetica or Arial font size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53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1886-D516-4F3C-AB4D-D8509D938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3B2-65E7-447F-93FF-B1D7ADE1C6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Text Helvetica or Arial font size 32</a:t>
            </a:r>
          </a:p>
          <a:p>
            <a:pPr lvl="1"/>
            <a:r>
              <a:rPr lang="en-US" dirty="0" smtClean="0"/>
              <a:t>Text Helvetica or Arial font size 28</a:t>
            </a:r>
          </a:p>
          <a:p>
            <a:pPr lvl="2"/>
            <a:r>
              <a:rPr lang="en-US" dirty="0" smtClean="0"/>
              <a:t>Text Helvetica or Arial font size 24</a:t>
            </a:r>
          </a:p>
          <a:p>
            <a:pPr lvl="3"/>
            <a:r>
              <a:rPr lang="en-US" dirty="0" smtClean="0"/>
              <a:t>Text Helvetica or Arial font size 20</a:t>
            </a:r>
          </a:p>
          <a:p>
            <a:pPr lvl="4"/>
            <a:r>
              <a:rPr lang="en-US" dirty="0" smtClean="0"/>
              <a:t>Text Helvetica or Arial font size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90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011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98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378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39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8229600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189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1295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41288" y="6248400"/>
            <a:ext cx="381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FEDF510-891E-4829-BA19-7D456407AB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9277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5025" y="1598613"/>
            <a:ext cx="4037013" cy="44973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B211954-39E6-4BE0-AF47-9578A1AAF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4913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4766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4965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3196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1009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710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1042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598613"/>
            <a:ext cx="8226425" cy="44973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EBEE32-2D27-440E-9BBF-244775787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8479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4245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78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452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1886-D516-4F3C-AB4D-D8509D938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3B2-65E7-447F-93FF-B1D7ADE1C6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Text Helvetica or Arial font size 32</a:t>
            </a:r>
          </a:p>
          <a:p>
            <a:pPr lvl="1"/>
            <a:r>
              <a:rPr lang="en-US" dirty="0" smtClean="0"/>
              <a:t>Text Helvetica or Arial font size 28</a:t>
            </a:r>
          </a:p>
          <a:p>
            <a:pPr lvl="2"/>
            <a:r>
              <a:rPr lang="en-US" dirty="0" smtClean="0"/>
              <a:t>Text Helvetica or Arial font size 24</a:t>
            </a:r>
          </a:p>
          <a:p>
            <a:pPr lvl="3"/>
            <a:r>
              <a:rPr lang="en-US" dirty="0" smtClean="0"/>
              <a:t>Text Helvetica or Arial font size 20</a:t>
            </a:r>
          </a:p>
          <a:p>
            <a:pPr lvl="4"/>
            <a:r>
              <a:rPr lang="en-US" dirty="0" smtClean="0"/>
              <a:t>Text Helvetica or Arial font size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35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663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1886-D516-4F3C-AB4D-D8509D938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3B2-65E7-447F-93FF-B1D7ADE1C6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Text Helvetica or Arial font size 32</a:t>
            </a:r>
          </a:p>
          <a:p>
            <a:pPr lvl="1"/>
            <a:r>
              <a:rPr lang="en-US" dirty="0" smtClean="0"/>
              <a:t>Text Helvetica or Arial font size 28</a:t>
            </a:r>
          </a:p>
          <a:p>
            <a:pPr lvl="2"/>
            <a:r>
              <a:rPr lang="en-US" dirty="0" smtClean="0"/>
              <a:t>Text Helvetica or Arial font size 24</a:t>
            </a:r>
          </a:p>
          <a:p>
            <a:pPr lvl="3"/>
            <a:r>
              <a:rPr lang="en-US" dirty="0" smtClean="0"/>
              <a:t>Text Helvetica or Arial font size 20</a:t>
            </a:r>
          </a:p>
          <a:p>
            <a:pPr lvl="4"/>
            <a:r>
              <a:rPr lang="en-US" dirty="0" smtClean="0"/>
              <a:t>Text Helvetica or Arial font size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71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18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091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961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431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8229600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26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223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015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1886-D516-4F3C-AB4D-D8509D938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3B2-65E7-447F-93FF-B1D7ADE1C6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Text Helvetica or Arial font size 32</a:t>
            </a:r>
          </a:p>
          <a:p>
            <a:pPr lvl="1"/>
            <a:r>
              <a:rPr lang="en-US" dirty="0" smtClean="0"/>
              <a:t>Text Helvetica or Arial font size 28</a:t>
            </a:r>
          </a:p>
          <a:p>
            <a:pPr lvl="2"/>
            <a:r>
              <a:rPr lang="en-US" dirty="0" smtClean="0"/>
              <a:t>Text Helvetica or Arial font size 24</a:t>
            </a:r>
          </a:p>
          <a:p>
            <a:pPr lvl="3"/>
            <a:r>
              <a:rPr lang="en-US" dirty="0" smtClean="0"/>
              <a:t>Text Helvetica or Arial font size 20</a:t>
            </a:r>
          </a:p>
          <a:p>
            <a:pPr lvl="4"/>
            <a:r>
              <a:rPr lang="en-US" dirty="0" smtClean="0"/>
              <a:t>Text Helvetica or Arial font size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2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664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896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94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463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400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8229600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601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60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1886-D516-4F3C-AB4D-D8509D938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3B2-65E7-447F-93FF-B1D7ADE1C6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Text Helvetica or Arial font size 32</a:t>
            </a:r>
          </a:p>
          <a:p>
            <a:pPr lvl="1"/>
            <a:r>
              <a:rPr lang="en-US" dirty="0" smtClean="0"/>
              <a:t>Text Helvetica or Arial font size 28</a:t>
            </a:r>
          </a:p>
          <a:p>
            <a:pPr lvl="2"/>
            <a:r>
              <a:rPr lang="en-US" dirty="0" smtClean="0"/>
              <a:t>Text Helvetica or Arial font size 24</a:t>
            </a:r>
          </a:p>
          <a:p>
            <a:pPr lvl="3"/>
            <a:r>
              <a:rPr lang="en-US" dirty="0" smtClean="0"/>
              <a:t>Text Helvetica or Arial font size 20</a:t>
            </a:r>
          </a:p>
          <a:p>
            <a:pPr lvl="4"/>
            <a:r>
              <a:rPr lang="en-US" dirty="0" smtClean="0"/>
              <a:t>Text Helvetica or Arial font size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6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5025" y="1598613"/>
            <a:ext cx="4037013" cy="44973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B211954-39E6-4BE0-AF47-9578A1AAF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31009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134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969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1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728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8229600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827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804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1886-D516-4F3C-AB4D-D8509D938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3B2-65E7-447F-93FF-B1D7ADE1C6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Text Helvetica or Arial font size 32</a:t>
            </a:r>
          </a:p>
          <a:p>
            <a:pPr lvl="1"/>
            <a:r>
              <a:rPr lang="en-US" dirty="0" smtClean="0"/>
              <a:t>Text Helvetica or Arial font size 28</a:t>
            </a:r>
          </a:p>
          <a:p>
            <a:pPr lvl="2"/>
            <a:r>
              <a:rPr lang="en-US" dirty="0" smtClean="0"/>
              <a:t>Text Helvetica or Arial font size 24</a:t>
            </a:r>
          </a:p>
          <a:p>
            <a:pPr lvl="3"/>
            <a:r>
              <a:rPr lang="en-US" dirty="0" smtClean="0"/>
              <a:t>Text Helvetica or Arial font size 20</a:t>
            </a:r>
          </a:p>
          <a:p>
            <a:pPr lvl="4"/>
            <a:r>
              <a:rPr lang="en-US" dirty="0" smtClean="0"/>
              <a:t>Text Helvetica or Arial font size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30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5025" y="1598613"/>
            <a:ext cx="4037013" cy="44973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B211954-39E6-4BE0-AF47-9578A1AAF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0261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8229600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74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9" Type="http://schemas.openxmlformats.org/officeDocument/2006/relationships/image" Target="../media/image5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5.jp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image" Target="../media/image5.jpg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55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9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row of mixed ice-PPT 2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r="3149" b="18468"/>
          <a:stretch/>
        </p:blipFill>
        <p:spPr>
          <a:xfrm>
            <a:off x="0" y="5211572"/>
            <a:ext cx="9144000" cy="1646428"/>
          </a:xfrm>
          <a:prstGeom prst="rect">
            <a:avLst/>
          </a:prstGeom>
        </p:spPr>
      </p:pic>
      <p:sp>
        <p:nvSpPr>
          <p:cNvPr id="2" name="Chord 1"/>
          <p:cNvSpPr/>
          <p:nvPr userDrawn="1"/>
        </p:nvSpPr>
        <p:spPr>
          <a:xfrm>
            <a:off x="2712412" y="5851525"/>
            <a:ext cx="3727387" cy="3727387"/>
          </a:xfrm>
          <a:prstGeom prst="chord">
            <a:avLst>
              <a:gd name="adj1" fmla="val 12425776"/>
              <a:gd name="adj2" fmla="val 1996367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hord 9"/>
          <p:cNvSpPr/>
          <p:nvPr userDrawn="1"/>
        </p:nvSpPr>
        <p:spPr>
          <a:xfrm>
            <a:off x="2881744" y="6003925"/>
            <a:ext cx="3397444" cy="3361008"/>
          </a:xfrm>
          <a:prstGeom prst="chord">
            <a:avLst>
              <a:gd name="adj1" fmla="val 12511720"/>
              <a:gd name="adj2" fmla="val 19891423"/>
            </a:avLst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 userDrawn="1"/>
        </p:nvSpPr>
        <p:spPr>
          <a:xfrm>
            <a:off x="1" y="1242662"/>
            <a:ext cx="9144000" cy="245582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1" y="1365814"/>
            <a:ext cx="914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>
            <a:off x="0" y="3565777"/>
            <a:ext cx="914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 descr="ScotsmanLogoWithTag - whit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179"/>
          <a:stretch/>
        </p:blipFill>
        <p:spPr>
          <a:xfrm>
            <a:off x="3703039" y="6305702"/>
            <a:ext cx="1781822" cy="46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6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49B6D9B-62DD-4F04-A5F9-A83C77361E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08A8635-ED32-474E-9644-264E51683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"/>
          <a:stretch/>
        </p:blipFill>
        <p:spPr>
          <a:xfrm>
            <a:off x="0" y="-76200"/>
            <a:ext cx="9144000" cy="69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0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row of mixed ice-PPT 2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r="3149" b="18468"/>
          <a:stretch/>
        </p:blipFill>
        <p:spPr>
          <a:xfrm>
            <a:off x="0" y="5211572"/>
            <a:ext cx="9144000" cy="16464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3696540"/>
            <a:ext cx="9144000" cy="315951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 userDrawn="1"/>
        </p:nvSpPr>
        <p:spPr>
          <a:xfrm>
            <a:off x="1" y="1242662"/>
            <a:ext cx="9144000" cy="245582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1" y="1365814"/>
            <a:ext cx="914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>
            <a:off x="0" y="3565777"/>
            <a:ext cx="914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hord 9"/>
          <p:cNvSpPr/>
          <p:nvPr userDrawn="1"/>
        </p:nvSpPr>
        <p:spPr>
          <a:xfrm>
            <a:off x="2712412" y="5851525"/>
            <a:ext cx="3727387" cy="3727387"/>
          </a:xfrm>
          <a:prstGeom prst="chord">
            <a:avLst>
              <a:gd name="adj1" fmla="val 12425776"/>
              <a:gd name="adj2" fmla="val 1996367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hord 10"/>
          <p:cNvSpPr/>
          <p:nvPr userDrawn="1"/>
        </p:nvSpPr>
        <p:spPr>
          <a:xfrm>
            <a:off x="2881744" y="6003925"/>
            <a:ext cx="3397444" cy="3361008"/>
          </a:xfrm>
          <a:prstGeom prst="chord">
            <a:avLst>
              <a:gd name="adj1" fmla="val 12511720"/>
              <a:gd name="adj2" fmla="val 19891423"/>
            </a:avLst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cotsmanLogoWithTag - whit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179"/>
          <a:stretch/>
        </p:blipFill>
        <p:spPr>
          <a:xfrm>
            <a:off x="3703039" y="6305702"/>
            <a:ext cx="1781822" cy="46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9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822574"/>
            <a:ext cx="9144000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cotsmanLogoWithTag-cya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812" y="5686632"/>
            <a:ext cx="1803556" cy="407028"/>
          </a:xfrm>
          <a:prstGeom prst="rect">
            <a:avLst/>
          </a:prstGeom>
        </p:spPr>
      </p:pic>
      <p:pic>
        <p:nvPicPr>
          <p:cNvPr id="11" name="Picture 10" descr="row of mixed ice-PPT 2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t="-1" r="3149" b="59043"/>
          <a:stretch/>
        </p:blipFill>
        <p:spPr>
          <a:xfrm>
            <a:off x="0" y="6030926"/>
            <a:ext cx="9144000" cy="82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2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8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DCD0B1C-D405-4F9D-866E-69855E270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1669E13-208E-4B1D-B581-417AE31233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 r="-1"/>
          <a:stretch/>
        </p:blipFill>
        <p:spPr>
          <a:xfrm>
            <a:off x="0" y="-115594"/>
            <a:ext cx="9144000" cy="697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5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49B6D9B-62DD-4F04-A5F9-A83C77361E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08A8635-ED32-474E-9644-264E51683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"/>
          <a:stretch/>
        </p:blipFill>
        <p:spPr>
          <a:xfrm>
            <a:off x="0" y="-76200"/>
            <a:ext cx="9144000" cy="69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1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49B6D9B-62DD-4F04-A5F9-A83C77361E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08A8635-ED32-474E-9644-264E51683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"/>
          <a:stretch/>
        </p:blipFill>
        <p:spPr>
          <a:xfrm>
            <a:off x="0" y="-76200"/>
            <a:ext cx="9144000" cy="69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7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49B6D9B-62DD-4F04-A5F9-A83C77361E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08A8635-ED32-474E-9644-264E51683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"/>
          <a:stretch/>
        </p:blipFill>
        <p:spPr>
          <a:xfrm>
            <a:off x="0" y="-76200"/>
            <a:ext cx="9144000" cy="69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4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49B6D9B-62DD-4F04-A5F9-A83C77361E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08A8635-ED32-474E-9644-264E51683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"/>
          <a:stretch/>
        </p:blipFill>
        <p:spPr>
          <a:xfrm>
            <a:off x="0" y="-76200"/>
            <a:ext cx="9144000" cy="69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49B6D9B-62DD-4F04-A5F9-A83C77361E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08A8635-ED32-474E-9644-264E51683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"/>
          <a:stretch/>
        </p:blipFill>
        <p:spPr>
          <a:xfrm>
            <a:off x="0" y="-76200"/>
            <a:ext cx="9144000" cy="69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0833" y="1676400"/>
            <a:ext cx="7098967" cy="906462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3600" dirty="0" smtClean="0"/>
              <a:t>A FOCUS ON</a:t>
            </a:r>
            <a:br>
              <a:rPr lang="en-US" sz="3600" dirty="0" smtClean="0"/>
            </a:br>
            <a:r>
              <a:rPr lang="en-US" sz="3600" b="1" dirty="0" smtClean="0"/>
              <a:t>EFFICIENCY AND SAVINGS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940833" y="2911231"/>
            <a:ext cx="6864514" cy="5731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WE’RE ALWAYS WORKING TO HELP YOU SAVE.</a:t>
            </a:r>
          </a:p>
        </p:txBody>
      </p:sp>
      <p:sp>
        <p:nvSpPr>
          <p:cNvPr id="7" name="Rounded Rectangle 6"/>
          <p:cNvSpPr/>
          <p:nvPr/>
        </p:nvSpPr>
        <p:spPr>
          <a:xfrm rot="1800000">
            <a:off x="931508" y="1657309"/>
            <a:ext cx="853181" cy="85318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60" y="1775839"/>
            <a:ext cx="340744" cy="66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2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 Focus on </a:t>
            </a:r>
            <a:r>
              <a:rPr lang="en-US" b="1" dirty="0" smtClean="0">
                <a:solidFill>
                  <a:schemeClr val="tx2"/>
                </a:solidFill>
              </a:rPr>
              <a:t>Efficiency and Savings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09488" y="1191025"/>
            <a:ext cx="5783385" cy="15112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1022513" y="1279795"/>
            <a:ext cx="5053950" cy="4858728"/>
          </a:xfrm>
        </p:spPr>
        <p:txBody>
          <a:bodyPr/>
          <a:lstStyle/>
          <a:p>
            <a:pPr marL="0" indent="0">
              <a:buNone/>
            </a:pPr>
            <a:endParaRPr lang="en-US" sz="2200" dirty="0" smtClean="0">
              <a:solidFill>
                <a:srgbClr val="003F80"/>
              </a:solidFill>
            </a:endParaRPr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003F80"/>
                </a:solidFill>
              </a:rPr>
              <a:t>a cutting-edge ice-level sensor that reduces water and energy consumption while keeping fresh ice ready in the bin</a:t>
            </a:r>
          </a:p>
          <a:p>
            <a:pPr marL="57150" indent="0">
              <a:buNone/>
            </a:pPr>
            <a:endParaRPr lang="en-US" sz="1800" dirty="0" smtClean="0">
              <a:solidFill>
                <a:srgbClr val="003F80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003F80"/>
                </a:solidFill>
              </a:rPr>
              <a:t>ENERGY STAR-QUALIFIED </a:t>
            </a:r>
            <a:r>
              <a:rPr lang="en-US" sz="2200" dirty="0">
                <a:solidFill>
                  <a:srgbClr val="003F80"/>
                </a:solidFill>
              </a:rPr>
              <a:t>EQUIPMENT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3F80"/>
                </a:solidFill>
              </a:rPr>
              <a:t>a wide selection of qualified models, many of which are eligible for rebates from local utility </a:t>
            </a:r>
            <a:r>
              <a:rPr lang="en-US" sz="1800" dirty="0" smtClean="0">
                <a:solidFill>
                  <a:srgbClr val="003F80"/>
                </a:solidFill>
              </a:rPr>
              <a:t>companies</a:t>
            </a:r>
          </a:p>
          <a:p>
            <a:pPr marL="457200" lvl="1" indent="0">
              <a:buNone/>
            </a:pPr>
            <a:endParaRPr lang="en-US" sz="1800" dirty="0">
              <a:solidFill>
                <a:srgbClr val="003F80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003F80"/>
                </a:solidFill>
              </a:rPr>
              <a:t>TOTAL </a:t>
            </a:r>
            <a:r>
              <a:rPr lang="en-US" sz="2200" dirty="0">
                <a:solidFill>
                  <a:srgbClr val="003F80"/>
                </a:solidFill>
              </a:rPr>
              <a:t>COST OF OWNERSHIP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3F80"/>
                </a:solidFill>
              </a:rPr>
              <a:t>one of the industry’s lowest lifecycle costs, helping operators boost their ROI</a:t>
            </a:r>
          </a:p>
        </p:txBody>
      </p:sp>
      <p:pic>
        <p:nvPicPr>
          <p:cNvPr id="16" name="Picture 15" descr="Water-Drop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11" y="3196538"/>
            <a:ext cx="446269" cy="687254"/>
          </a:xfrm>
          <a:prstGeom prst="rect">
            <a:avLst/>
          </a:prstGeom>
        </p:spPr>
      </p:pic>
      <p:pic>
        <p:nvPicPr>
          <p:cNvPr id="17" name="Picture 16" descr="Dollar-Sig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75005"/>
            <a:ext cx="337209" cy="660129"/>
          </a:xfrm>
          <a:prstGeom prst="rect">
            <a:avLst/>
          </a:prstGeom>
        </p:spPr>
      </p:pic>
      <p:pic>
        <p:nvPicPr>
          <p:cNvPr id="18" name="Picture 17" descr="Ice-Bucket-Measure-Expanded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6"/>
          <a:stretch/>
        </p:blipFill>
        <p:spPr>
          <a:xfrm>
            <a:off x="7140891" y="1008316"/>
            <a:ext cx="1694196" cy="1693943"/>
          </a:xfrm>
          <a:prstGeom prst="rect">
            <a:avLst/>
          </a:prstGeom>
        </p:spPr>
      </p:pic>
      <p:pic>
        <p:nvPicPr>
          <p:cNvPr id="19" name="Picture 18" descr="Ice-Bucket-Measure-Expanded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75" t="62310" b="12061"/>
          <a:stretch/>
        </p:blipFill>
        <p:spPr>
          <a:xfrm>
            <a:off x="418122" y="1403538"/>
            <a:ext cx="350716" cy="66430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22513" y="1281277"/>
            <a:ext cx="5874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3F80"/>
                </a:solidFill>
              </a:rPr>
              <a:t>VARI-SMART™ ULTRASONIC BIN LEVEL CONTROL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74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It’s Easy to </a:t>
            </a:r>
            <a:r>
              <a:rPr lang="en-US" b="1" i="1" dirty="0">
                <a:solidFill>
                  <a:schemeClr val="tx2"/>
                </a:solidFill>
              </a:rPr>
              <a:t>O</a:t>
            </a:r>
            <a:r>
              <a:rPr lang="en-US" b="1" i="1" dirty="0" smtClean="0">
                <a:solidFill>
                  <a:schemeClr val="tx2"/>
                </a:solidFill>
              </a:rPr>
              <a:t>perate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9" y="1061426"/>
            <a:ext cx="4577211" cy="44549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 err="1" smtClean="0">
                <a:solidFill>
                  <a:srgbClr val="00B0F0"/>
                </a:solidFill>
              </a:rPr>
              <a:t>Vari</a:t>
            </a:r>
            <a:r>
              <a:rPr lang="en-US" b="1" i="1" dirty="0" smtClean="0">
                <a:solidFill>
                  <a:srgbClr val="00B0F0"/>
                </a:solidFill>
              </a:rPr>
              <a:t>-Smart™ Ice </a:t>
            </a:r>
            <a:r>
              <a:rPr lang="en-US" b="1" i="1" dirty="0">
                <a:solidFill>
                  <a:srgbClr val="00B0F0"/>
                </a:solidFill>
              </a:rPr>
              <a:t>L</a:t>
            </a:r>
            <a:r>
              <a:rPr lang="en-US" b="1" i="1" dirty="0" smtClean="0">
                <a:solidFill>
                  <a:srgbClr val="00B0F0"/>
                </a:solidFill>
              </a:rPr>
              <a:t>evel Control</a:t>
            </a:r>
          </a:p>
          <a:p>
            <a:pPr marL="0" indent="0">
              <a:buNone/>
            </a:pPr>
            <a:endParaRPr lang="en-US" sz="500" b="1" i="1" dirty="0" smtClean="0">
              <a:solidFill>
                <a:srgbClr val="00B0F0"/>
              </a:solidFill>
            </a:endParaRPr>
          </a:p>
          <a:p>
            <a:r>
              <a:rPr lang="en-US" sz="2200" dirty="0" smtClean="0">
                <a:solidFill>
                  <a:srgbClr val="003F80"/>
                </a:solidFill>
              </a:rPr>
              <a:t>Optional ultrasonic ice level control sensor allows operators to manually adjust ice levels</a:t>
            </a:r>
          </a:p>
          <a:p>
            <a:endParaRPr lang="en-US" sz="500" dirty="0" smtClean="0">
              <a:solidFill>
                <a:srgbClr val="003F80"/>
              </a:solidFill>
            </a:endParaRPr>
          </a:p>
          <a:p>
            <a:r>
              <a:rPr lang="en-US" sz="2200" dirty="0" smtClean="0">
                <a:solidFill>
                  <a:srgbClr val="003F80"/>
                </a:solidFill>
              </a:rPr>
              <a:t>Keeps </a:t>
            </a:r>
            <a:r>
              <a:rPr lang="en-US" sz="2200" dirty="0">
                <a:solidFill>
                  <a:srgbClr val="003F80"/>
                </a:solidFill>
              </a:rPr>
              <a:t>just the right amount of freshly made ice in the </a:t>
            </a:r>
            <a:r>
              <a:rPr lang="en-US" sz="2200" dirty="0" smtClean="0">
                <a:solidFill>
                  <a:srgbClr val="003F80"/>
                </a:solidFill>
              </a:rPr>
              <a:t>bin</a:t>
            </a:r>
          </a:p>
          <a:p>
            <a:endParaRPr lang="en-US" sz="500" dirty="0">
              <a:solidFill>
                <a:srgbClr val="003F80"/>
              </a:solidFill>
            </a:endParaRPr>
          </a:p>
          <a:p>
            <a:r>
              <a:rPr lang="en-US" sz="2200" dirty="0" smtClean="0">
                <a:solidFill>
                  <a:srgbClr val="003F80"/>
                </a:solidFill>
              </a:rPr>
              <a:t>Helps </a:t>
            </a:r>
            <a:r>
              <a:rPr lang="en-US" sz="2200" b="1" dirty="0">
                <a:solidFill>
                  <a:srgbClr val="003F80"/>
                </a:solidFill>
              </a:rPr>
              <a:t>save water and </a:t>
            </a:r>
            <a:r>
              <a:rPr lang="en-US" sz="2200" b="1" dirty="0" smtClean="0">
                <a:solidFill>
                  <a:srgbClr val="003F80"/>
                </a:solidFill>
              </a:rPr>
              <a:t>energy</a:t>
            </a:r>
          </a:p>
          <a:p>
            <a:endParaRPr lang="en-US" sz="500" b="1" dirty="0">
              <a:solidFill>
                <a:srgbClr val="003F80"/>
              </a:solidFill>
            </a:endParaRPr>
          </a:p>
          <a:p>
            <a:r>
              <a:rPr lang="en-US" sz="2200" dirty="0" smtClean="0">
                <a:solidFill>
                  <a:srgbClr val="003F80"/>
                </a:solidFill>
              </a:rPr>
              <a:t>Connects </a:t>
            </a:r>
            <a:r>
              <a:rPr lang="en-US" sz="2200" dirty="0">
                <a:solidFill>
                  <a:srgbClr val="003F80"/>
                </a:solidFill>
              </a:rPr>
              <a:t>to existing </a:t>
            </a:r>
            <a:r>
              <a:rPr lang="en-US" sz="2200" dirty="0" smtClean="0">
                <a:solidFill>
                  <a:srgbClr val="003F80"/>
                </a:solidFill>
              </a:rPr>
              <a:t>controller</a:t>
            </a:r>
          </a:p>
          <a:p>
            <a:endParaRPr lang="en-US" sz="500" dirty="0" smtClean="0">
              <a:solidFill>
                <a:srgbClr val="003F80"/>
              </a:solidFill>
            </a:endParaRPr>
          </a:p>
          <a:p>
            <a:r>
              <a:rPr lang="en-US" sz="2200" dirty="0">
                <a:solidFill>
                  <a:srgbClr val="003F80"/>
                </a:solidFill>
              </a:rPr>
              <a:t>Ideal for seasonal changes in ice needs or if you’re planning to sanitize the bin</a:t>
            </a:r>
          </a:p>
          <a:p>
            <a:endParaRPr lang="en-US" sz="2200" dirty="0">
              <a:solidFill>
                <a:srgbClr val="003F8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49341" y="3315027"/>
            <a:ext cx="3454688" cy="1281357"/>
          </a:xfrm>
          <a:prstGeom prst="roundRect">
            <a:avLst>
              <a:gd name="adj" fmla="val 9620"/>
            </a:avLst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900" b="1" dirty="0" smtClean="0">
              <a:solidFill>
                <a:srgbClr val="FFFFFF"/>
              </a:solidFill>
            </a:endParaRPr>
          </a:p>
          <a:p>
            <a:pPr algn="ctr" defTabSz="914400"/>
            <a:endParaRPr lang="en-US" sz="200" b="1" dirty="0">
              <a:solidFill>
                <a:srgbClr val="FFFFFF"/>
              </a:solidFill>
            </a:endParaRPr>
          </a:p>
          <a:p>
            <a:pPr algn="ctr" defTabSz="914400"/>
            <a:r>
              <a:rPr lang="en-US" sz="1600" b="1" dirty="0" smtClean="0">
                <a:solidFill>
                  <a:srgbClr val="FFFFFF"/>
                </a:solidFill>
              </a:rPr>
              <a:t>Also </a:t>
            </a:r>
            <a:r>
              <a:rPr lang="en-US" sz="1600" b="1" dirty="0">
                <a:solidFill>
                  <a:srgbClr val="FFFFFF"/>
                </a:solidFill>
              </a:rPr>
              <a:t>provides faster </a:t>
            </a:r>
            <a:r>
              <a:rPr lang="en-US" sz="1600" b="1" dirty="0" smtClean="0">
                <a:solidFill>
                  <a:srgbClr val="FFFFFF"/>
                </a:solidFill>
              </a:rPr>
              <a:t>ice turnover or for operating your machine in </a:t>
            </a:r>
            <a:br>
              <a:rPr lang="en-US" sz="1600" b="1" dirty="0" smtClean="0">
                <a:solidFill>
                  <a:srgbClr val="FFFFFF"/>
                </a:solidFill>
              </a:rPr>
            </a:br>
            <a:r>
              <a:rPr lang="en-US" sz="1600" b="1" dirty="0" smtClean="0">
                <a:solidFill>
                  <a:srgbClr val="FFFFFF"/>
                </a:solidFill>
              </a:rPr>
              <a:t>lower</a:t>
            </a:r>
            <a:r>
              <a:rPr lang="en-US" sz="1600" b="1" dirty="0">
                <a:solidFill>
                  <a:srgbClr val="FFFFFF"/>
                </a:solidFill>
              </a:rPr>
              <a:t>-cost energy </a:t>
            </a:r>
            <a:r>
              <a:rPr lang="en-US" sz="1600" b="1" dirty="0" smtClean="0">
                <a:solidFill>
                  <a:srgbClr val="FFFFFF"/>
                </a:solidFill>
              </a:rPr>
              <a:t>periods</a:t>
            </a:r>
            <a:endParaRPr lang="en-US" sz="1600" b="1" dirty="0">
              <a:solidFill>
                <a:srgbClr val="FFFFFF"/>
              </a:solidFill>
            </a:endParaRPr>
          </a:p>
        </p:txBody>
      </p:sp>
      <p:pic>
        <p:nvPicPr>
          <p:cNvPr id="10" name="Picture 9" descr="VariSmart rough ima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9341" y="1115972"/>
            <a:ext cx="3454687" cy="239443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317436" y="1061426"/>
            <a:ext cx="1862667" cy="1752112"/>
          </a:xfrm>
          <a:prstGeom prst="roundRect">
            <a:avLst>
              <a:gd name="adj" fmla="val 9284"/>
            </a:avLst>
          </a:prstGeom>
          <a:noFill/>
          <a:ln w="57150" cmpd="sng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0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 Focus on </a:t>
            </a:r>
            <a:r>
              <a:rPr lang="en-US" b="1" dirty="0" smtClean="0">
                <a:solidFill>
                  <a:schemeClr val="tx2"/>
                </a:solidFill>
              </a:rPr>
              <a:t>Efficiency and Savings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09489" y="2787841"/>
            <a:ext cx="5186596" cy="15112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1022513" y="1279795"/>
            <a:ext cx="5053950" cy="4858728"/>
          </a:xfrm>
        </p:spPr>
        <p:txBody>
          <a:bodyPr/>
          <a:lstStyle/>
          <a:p>
            <a:pPr marL="0" indent="0">
              <a:buNone/>
            </a:pPr>
            <a:endParaRPr lang="en-US" sz="2200" dirty="0" smtClean="0">
              <a:solidFill>
                <a:srgbClr val="003F80"/>
              </a:solidFill>
            </a:endParaRPr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003F80"/>
                </a:solidFill>
              </a:rPr>
              <a:t>a cutting-edge ice-level sensor that reduces water and energy consumption while keeping fresh ice ready in the bin</a:t>
            </a:r>
          </a:p>
          <a:p>
            <a:pPr marL="57150" indent="0">
              <a:buNone/>
            </a:pPr>
            <a:endParaRPr lang="en-US" sz="1800" dirty="0" smtClean="0">
              <a:solidFill>
                <a:srgbClr val="003F80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003F80"/>
                </a:solidFill>
              </a:rPr>
              <a:t>ENERGY STAR-QUALIFIED </a:t>
            </a:r>
            <a:r>
              <a:rPr lang="en-US" sz="2200" dirty="0">
                <a:solidFill>
                  <a:srgbClr val="003F80"/>
                </a:solidFill>
              </a:rPr>
              <a:t>EQUIPMENT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3F80"/>
                </a:solidFill>
              </a:rPr>
              <a:t>a wide selection of qualified models, many of which are eligible for rebates from local utility </a:t>
            </a:r>
            <a:r>
              <a:rPr lang="en-US" sz="1800" dirty="0" smtClean="0">
                <a:solidFill>
                  <a:srgbClr val="003F80"/>
                </a:solidFill>
              </a:rPr>
              <a:t>companies</a:t>
            </a:r>
          </a:p>
          <a:p>
            <a:pPr marL="457200" lvl="1" indent="0">
              <a:buNone/>
            </a:pPr>
            <a:endParaRPr lang="en-US" sz="1800" dirty="0">
              <a:solidFill>
                <a:srgbClr val="003F80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003F80"/>
                </a:solidFill>
              </a:rPr>
              <a:t>TOTAL </a:t>
            </a:r>
            <a:r>
              <a:rPr lang="en-US" sz="2200" dirty="0">
                <a:solidFill>
                  <a:srgbClr val="003F80"/>
                </a:solidFill>
              </a:rPr>
              <a:t>COST OF OWNERSHIP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3F80"/>
                </a:solidFill>
              </a:rPr>
              <a:t>one of the industry’s lowest lifecycle costs, helping operators boost their ROI</a:t>
            </a:r>
          </a:p>
        </p:txBody>
      </p:sp>
      <p:pic>
        <p:nvPicPr>
          <p:cNvPr id="16" name="Picture 15" descr="Water-Drop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11" y="3196538"/>
            <a:ext cx="446269" cy="687254"/>
          </a:xfrm>
          <a:prstGeom prst="rect">
            <a:avLst/>
          </a:prstGeom>
        </p:spPr>
      </p:pic>
      <p:pic>
        <p:nvPicPr>
          <p:cNvPr id="17" name="Picture 16" descr="Dollar-Sig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75005"/>
            <a:ext cx="337209" cy="660129"/>
          </a:xfrm>
          <a:prstGeom prst="rect">
            <a:avLst/>
          </a:prstGeom>
        </p:spPr>
      </p:pic>
      <p:pic>
        <p:nvPicPr>
          <p:cNvPr id="19" name="Picture 18" descr="Ice-Bucket-Measure-Expanded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75" t="62310" b="12061"/>
          <a:stretch/>
        </p:blipFill>
        <p:spPr>
          <a:xfrm>
            <a:off x="418122" y="1403538"/>
            <a:ext cx="350716" cy="66430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22513" y="1281277"/>
            <a:ext cx="5874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3F80"/>
                </a:solidFill>
              </a:rPr>
              <a:t>VARI-SMART™ ULTRASONIC BIN LEVEL CONTROL</a:t>
            </a:r>
          </a:p>
          <a:p>
            <a:endParaRPr lang="en-US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6698030" y="2204324"/>
            <a:ext cx="1970640" cy="2494481"/>
            <a:chOff x="6716160" y="2258549"/>
            <a:chExt cx="1970640" cy="2494481"/>
          </a:xfrm>
        </p:grpSpPr>
        <p:pic>
          <p:nvPicPr>
            <p:cNvPr id="10" name="Picture 9" descr="Award-Ribbon-and-Energy-Sta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160" y="2258549"/>
              <a:ext cx="1970640" cy="2494481"/>
            </a:xfrm>
            <a:prstGeom prst="rect">
              <a:avLst/>
            </a:prstGeom>
          </p:spPr>
        </p:pic>
        <p:pic>
          <p:nvPicPr>
            <p:cNvPr id="12" name="Picture 11" descr="Award-Ribbon-and-Energy-Star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57" t="79631" r="3348" b="18536"/>
            <a:stretch/>
          </p:blipFill>
          <p:spPr>
            <a:xfrm>
              <a:off x="8155354" y="4299076"/>
              <a:ext cx="468924" cy="45719"/>
            </a:xfrm>
            <a:prstGeom prst="rect">
              <a:avLst/>
            </a:prstGeom>
          </p:spPr>
        </p:pic>
        <p:pic>
          <p:nvPicPr>
            <p:cNvPr id="13" name="Picture 12" descr="Award-Ribbon-and-Energy-Star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57" t="79631" r="3348" b="18536"/>
            <a:stretch/>
          </p:blipFill>
          <p:spPr>
            <a:xfrm>
              <a:off x="8128000" y="4344795"/>
              <a:ext cx="468924" cy="45719"/>
            </a:xfrm>
            <a:prstGeom prst="rect">
              <a:avLst/>
            </a:prstGeom>
          </p:spPr>
        </p:pic>
        <p:pic>
          <p:nvPicPr>
            <p:cNvPr id="21" name="Picture 20" descr="Award-Ribbon-and-Energy-Star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57" t="79631" r="3348" b="18536"/>
            <a:stretch/>
          </p:blipFill>
          <p:spPr>
            <a:xfrm>
              <a:off x="8163170" y="4394648"/>
              <a:ext cx="468924" cy="45719"/>
            </a:xfrm>
            <a:prstGeom prst="rect">
              <a:avLst/>
            </a:prstGeom>
          </p:spPr>
        </p:pic>
        <p:pic>
          <p:nvPicPr>
            <p:cNvPr id="22" name="Picture 21" descr="Award-Ribbon-and-Energy-Star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57" t="79631" r="3348" b="18536"/>
            <a:stretch/>
          </p:blipFill>
          <p:spPr>
            <a:xfrm>
              <a:off x="8178801" y="4390514"/>
              <a:ext cx="468924" cy="45719"/>
            </a:xfrm>
            <a:prstGeom prst="rect">
              <a:avLst/>
            </a:prstGeom>
          </p:spPr>
        </p:pic>
        <p:pic>
          <p:nvPicPr>
            <p:cNvPr id="23" name="Picture 22" descr="Award-Ribbon-and-Energy-Star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57" t="79631" r="3348" b="18536"/>
            <a:stretch/>
          </p:blipFill>
          <p:spPr>
            <a:xfrm>
              <a:off x="8163170" y="4424736"/>
              <a:ext cx="468924" cy="45719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6698029" y="4698804"/>
            <a:ext cx="193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00B0F0"/>
                </a:solidFill>
              </a:rPr>
              <a:t>*Multiple Year Winner</a:t>
            </a:r>
            <a:r>
              <a:rPr lang="en-US" sz="300" i="1" dirty="0" smtClean="0">
                <a:solidFill>
                  <a:schemeClr val="bg1"/>
                </a:solidFill>
              </a:rPr>
              <a:t>*</a:t>
            </a:r>
            <a:endParaRPr lang="en-US" sz="7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2400" y="1158240"/>
            <a:ext cx="8839200" cy="5242560"/>
          </a:xfrm>
        </p:spPr>
        <p:txBody>
          <a:bodyPr>
            <a:normAutofit/>
          </a:bodyPr>
          <a:lstStyle/>
          <a:p>
            <a:r>
              <a:rPr lang="en-US" sz="1650" dirty="0" smtClean="0">
                <a:solidFill>
                  <a:schemeClr val="tx2"/>
                </a:solidFill>
              </a:rPr>
              <a:t>Save </a:t>
            </a:r>
            <a:r>
              <a:rPr lang="en-US" sz="1650" dirty="0">
                <a:solidFill>
                  <a:schemeClr val="tx2"/>
                </a:solidFill>
              </a:rPr>
              <a:t>up to </a:t>
            </a:r>
            <a:r>
              <a:rPr lang="en-US" sz="1650" dirty="0" smtClean="0">
                <a:solidFill>
                  <a:schemeClr val="tx2"/>
                </a:solidFill>
              </a:rPr>
              <a:t>$150 </a:t>
            </a:r>
            <a:r>
              <a:rPr lang="en-US" sz="1650" dirty="0">
                <a:solidFill>
                  <a:schemeClr val="tx2"/>
                </a:solidFill>
              </a:rPr>
              <a:t>per year on increased energy savings</a:t>
            </a:r>
          </a:p>
          <a:p>
            <a:r>
              <a:rPr lang="en-US" sz="1700" b="1" dirty="0">
                <a:solidFill>
                  <a:schemeClr val="tx2"/>
                </a:solidFill>
              </a:rPr>
              <a:t>Average efficiency gain of </a:t>
            </a:r>
            <a:r>
              <a:rPr lang="en-US" sz="1700" b="1" dirty="0" smtClean="0">
                <a:solidFill>
                  <a:schemeClr val="tx2"/>
                </a:solidFill>
              </a:rPr>
              <a:t>8% </a:t>
            </a:r>
            <a:r>
              <a:rPr lang="en-US" sz="1700" b="1" dirty="0">
                <a:solidFill>
                  <a:schemeClr val="tx2"/>
                </a:solidFill>
              </a:rPr>
              <a:t>on flake and </a:t>
            </a:r>
            <a:r>
              <a:rPr lang="en-US" sz="1700" b="1" dirty="0" smtClean="0">
                <a:solidFill>
                  <a:schemeClr val="tx2"/>
                </a:solidFill>
              </a:rPr>
              <a:t>nugget, 5% for cubers</a:t>
            </a:r>
          </a:p>
          <a:p>
            <a:r>
              <a:rPr lang="en-US" sz="1700" b="1" dirty="0" smtClean="0">
                <a:solidFill>
                  <a:schemeClr val="tx2"/>
                </a:solidFill>
              </a:rPr>
              <a:t>Scotsman models exceed 2018 DOE Standard by 9% on average </a:t>
            </a:r>
            <a:r>
              <a:rPr lang="en-US" sz="1600" i="1" dirty="0" smtClean="0">
                <a:solidFill>
                  <a:schemeClr val="tx2"/>
                </a:solidFill>
              </a:rPr>
              <a:t>(up to 32% for select models)</a:t>
            </a:r>
          </a:p>
          <a:p>
            <a:pPr lvl="2"/>
            <a:r>
              <a:rPr lang="en-US" sz="1650" dirty="0" smtClean="0">
                <a:solidFill>
                  <a:schemeClr val="tx2"/>
                </a:solidFill>
              </a:rPr>
              <a:t>3 year engineering project improved:</a:t>
            </a:r>
            <a:endParaRPr lang="en-US" sz="1650" dirty="0">
              <a:solidFill>
                <a:schemeClr val="tx2"/>
              </a:solidFill>
            </a:endParaRPr>
          </a:p>
          <a:p>
            <a:pPr lvl="3">
              <a:buFont typeface="Calibri" panose="020F0502020204030204" pitchFamily="34" charset="0"/>
              <a:buChar char="‐"/>
            </a:pPr>
            <a:r>
              <a:rPr lang="en-US" sz="1600" dirty="0">
                <a:solidFill>
                  <a:schemeClr val="tx2"/>
                </a:solidFill>
              </a:rPr>
              <a:t>Parts </a:t>
            </a:r>
            <a:r>
              <a:rPr lang="en-US" sz="1600" dirty="0" smtClean="0">
                <a:solidFill>
                  <a:schemeClr val="tx2"/>
                </a:solidFill>
              </a:rPr>
              <a:t>commonality</a:t>
            </a:r>
          </a:p>
          <a:p>
            <a:pPr lvl="3">
              <a:buFont typeface="Calibri" panose="020F0502020204030204" pitchFamily="34" charset="0"/>
              <a:buChar char="‐"/>
            </a:pPr>
            <a:r>
              <a:rPr lang="en-US" sz="1600" dirty="0" smtClean="0">
                <a:solidFill>
                  <a:schemeClr val="tx2"/>
                </a:solidFill>
              </a:rPr>
              <a:t>Manufacturing efficiency</a:t>
            </a:r>
          </a:p>
          <a:p>
            <a:pPr lvl="2"/>
            <a:endParaRPr lang="en-US" dirty="0" smtClean="0">
              <a:solidFill>
                <a:schemeClr val="tx2"/>
              </a:solidFill>
            </a:endParaRPr>
          </a:p>
          <a:p>
            <a:pPr marL="914400" lvl="2" indent="0">
              <a:buNone/>
            </a:pPr>
            <a:endParaRPr lang="en-US" sz="12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Minimum </a:t>
            </a:r>
            <a:r>
              <a:rPr lang="en-US" b="1" dirty="0">
                <a:solidFill>
                  <a:srgbClr val="00B0F0"/>
                </a:solidFill>
              </a:rPr>
              <a:t>I</a:t>
            </a:r>
            <a:r>
              <a:rPr lang="en-US" b="1" dirty="0" smtClean="0">
                <a:solidFill>
                  <a:srgbClr val="00B0F0"/>
                </a:solidFill>
              </a:rPr>
              <a:t>mpact to </a:t>
            </a:r>
            <a:r>
              <a:rPr lang="en-US" b="1" dirty="0">
                <a:solidFill>
                  <a:srgbClr val="00B0F0"/>
                </a:solidFill>
              </a:rPr>
              <a:t>our C</a:t>
            </a:r>
            <a:r>
              <a:rPr lang="en-US" b="1" dirty="0" smtClean="0">
                <a:solidFill>
                  <a:srgbClr val="00B0F0"/>
                </a:solidFill>
              </a:rPr>
              <a:t>ustomers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150" dirty="0" smtClean="0">
                <a:solidFill>
                  <a:schemeClr val="tx2"/>
                </a:solidFill>
              </a:rPr>
              <a:t>Same basic design with better efficiency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150" dirty="0" smtClean="0">
                <a:solidFill>
                  <a:schemeClr val="tx2"/>
                </a:solidFill>
              </a:rPr>
              <a:t>Same model number nomenclature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150" dirty="0" smtClean="0">
                <a:solidFill>
                  <a:schemeClr val="tx2"/>
                </a:solidFill>
              </a:rPr>
              <a:t>Same refrigerant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150" dirty="0" smtClean="0">
                <a:solidFill>
                  <a:schemeClr val="tx2"/>
                </a:solidFill>
              </a:rPr>
              <a:t>Same ice forms</a:t>
            </a:r>
            <a:endParaRPr lang="en-US" sz="2150" dirty="0">
              <a:solidFill>
                <a:schemeClr val="tx2"/>
              </a:solidFill>
            </a:endParaRPr>
          </a:p>
          <a:p>
            <a:pPr lvl="2"/>
            <a:endParaRPr lang="en-US" sz="1600" dirty="0" smtClean="0">
              <a:solidFill>
                <a:schemeClr val="tx2"/>
              </a:solidFill>
            </a:endParaRPr>
          </a:p>
          <a:p>
            <a:pPr lvl="2"/>
            <a:endParaRPr lang="en-US" sz="1600" dirty="0">
              <a:solidFill>
                <a:schemeClr val="tx2"/>
              </a:solidFill>
            </a:endParaRPr>
          </a:p>
          <a:p>
            <a:pPr marL="914400" lvl="2" indent="0">
              <a:buNone/>
            </a:pPr>
            <a:endParaRPr lang="en-US" sz="1600" dirty="0" smtClean="0">
              <a:solidFill>
                <a:schemeClr val="tx2"/>
              </a:solidFill>
            </a:endParaRPr>
          </a:p>
          <a:p>
            <a:pPr lvl="2"/>
            <a:endParaRPr lang="en-US" sz="1600" dirty="0" smtClean="0">
              <a:solidFill>
                <a:schemeClr val="tx2"/>
              </a:solidFill>
            </a:endParaRPr>
          </a:p>
          <a:p>
            <a:pPr lvl="2"/>
            <a:endParaRPr lang="en-US" sz="1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Scotsman’s </a:t>
            </a:r>
            <a:r>
              <a:rPr lang="en-US" b="1" i="1" dirty="0" smtClean="0">
                <a:solidFill>
                  <a:schemeClr val="tx2"/>
                </a:solidFill>
              </a:rPr>
              <a:t>DOE Plan</a:t>
            </a:r>
            <a:endParaRPr lang="en-US" b="1" i="1" dirty="0">
              <a:solidFill>
                <a:schemeClr val="tx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90101" y="4189893"/>
            <a:ext cx="776745" cy="776745"/>
            <a:chOff x="4802096" y="1131675"/>
            <a:chExt cx="776745" cy="776745"/>
          </a:xfrm>
          <a:solidFill>
            <a:srgbClr val="00B0F0"/>
          </a:solidFill>
        </p:grpSpPr>
        <p:sp>
          <p:nvSpPr>
            <p:cNvPr id="7" name="Rounded Rectangle 6"/>
            <p:cNvSpPr/>
            <p:nvPr/>
          </p:nvSpPr>
          <p:spPr>
            <a:xfrm rot="1800000">
              <a:off x="4802096" y="1131675"/>
              <a:ext cx="776745" cy="776745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8" name="Picture 7" descr="Check-Mark-whi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3868" y="1312966"/>
              <a:ext cx="514369" cy="435989"/>
            </a:xfrm>
            <a:prstGeom prst="rect">
              <a:avLst/>
            </a:prstGeom>
            <a:grpFill/>
          </p:spPr>
        </p:pic>
      </p:grpSp>
      <p:pic>
        <p:nvPicPr>
          <p:cNvPr id="9" name="Picture 2" descr="US-DeptOfEnergy-Seal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622" y="2305982"/>
            <a:ext cx="1123436" cy="112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47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 Focus on </a:t>
            </a:r>
            <a:r>
              <a:rPr lang="en-US" b="1" dirty="0" smtClean="0">
                <a:solidFill>
                  <a:schemeClr val="tx2"/>
                </a:solidFill>
              </a:rPr>
              <a:t>Efficiency and Savings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09489" y="4302769"/>
            <a:ext cx="5186596" cy="15112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1022513" y="1279795"/>
            <a:ext cx="5053950" cy="4858728"/>
          </a:xfrm>
        </p:spPr>
        <p:txBody>
          <a:bodyPr/>
          <a:lstStyle/>
          <a:p>
            <a:pPr marL="0" indent="0">
              <a:buNone/>
            </a:pPr>
            <a:endParaRPr lang="en-US" sz="2200" dirty="0" smtClean="0">
              <a:solidFill>
                <a:srgbClr val="003F80"/>
              </a:solidFill>
            </a:endParaRPr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003F80"/>
                </a:solidFill>
              </a:rPr>
              <a:t>a cutting-edge ice-level sensor that reduces water and energy consumption while keeping fresh ice ready in the bin</a:t>
            </a:r>
          </a:p>
          <a:p>
            <a:pPr marL="57150" indent="0">
              <a:buNone/>
            </a:pPr>
            <a:endParaRPr lang="en-US" sz="1800" dirty="0" smtClean="0">
              <a:solidFill>
                <a:srgbClr val="003F80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003F80"/>
                </a:solidFill>
              </a:rPr>
              <a:t>ENERGY STAR-QUALIFIED </a:t>
            </a:r>
            <a:r>
              <a:rPr lang="en-US" sz="2200" dirty="0">
                <a:solidFill>
                  <a:srgbClr val="003F80"/>
                </a:solidFill>
              </a:rPr>
              <a:t>EQUIPMENT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3F80"/>
                </a:solidFill>
              </a:rPr>
              <a:t>a wide selection of qualified models, many of which are eligible for rebates from local utility </a:t>
            </a:r>
            <a:r>
              <a:rPr lang="en-US" sz="1800" dirty="0" smtClean="0">
                <a:solidFill>
                  <a:srgbClr val="003F80"/>
                </a:solidFill>
              </a:rPr>
              <a:t>companies</a:t>
            </a:r>
          </a:p>
          <a:p>
            <a:pPr marL="457200" lvl="1" indent="0">
              <a:buNone/>
            </a:pPr>
            <a:endParaRPr lang="en-US" sz="1800" dirty="0">
              <a:solidFill>
                <a:srgbClr val="003F80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003F80"/>
                </a:solidFill>
              </a:rPr>
              <a:t>TOTAL </a:t>
            </a:r>
            <a:r>
              <a:rPr lang="en-US" sz="2200" dirty="0">
                <a:solidFill>
                  <a:srgbClr val="003F80"/>
                </a:solidFill>
              </a:rPr>
              <a:t>COST OF OWNERSHIP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3F80"/>
                </a:solidFill>
              </a:rPr>
              <a:t>one of the industry’s lowest lifecycle costs, helping operators boost their ROI</a:t>
            </a:r>
          </a:p>
        </p:txBody>
      </p:sp>
      <p:pic>
        <p:nvPicPr>
          <p:cNvPr id="16" name="Picture 15" descr="Water-Drop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11" y="3196538"/>
            <a:ext cx="446269" cy="687254"/>
          </a:xfrm>
          <a:prstGeom prst="rect">
            <a:avLst/>
          </a:prstGeom>
        </p:spPr>
      </p:pic>
      <p:pic>
        <p:nvPicPr>
          <p:cNvPr id="17" name="Picture 16" descr="Dollar-Sig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75005"/>
            <a:ext cx="337209" cy="660129"/>
          </a:xfrm>
          <a:prstGeom prst="rect">
            <a:avLst/>
          </a:prstGeom>
        </p:spPr>
      </p:pic>
      <p:pic>
        <p:nvPicPr>
          <p:cNvPr id="19" name="Picture 18" descr="Ice-Bucket-Measure-Expanded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75" t="62310" b="12061"/>
          <a:stretch/>
        </p:blipFill>
        <p:spPr>
          <a:xfrm>
            <a:off x="418122" y="1403538"/>
            <a:ext cx="350716" cy="66430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22513" y="1281277"/>
            <a:ext cx="5874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3F80"/>
                </a:solidFill>
              </a:rPr>
              <a:t>VARI-SMART™ ULTRASONIC BIN LEVEL CONTROL</a:t>
            </a:r>
          </a:p>
          <a:p>
            <a:endParaRPr lang="en-US" dirty="0" smtClean="0"/>
          </a:p>
        </p:txBody>
      </p:sp>
      <p:pic>
        <p:nvPicPr>
          <p:cNvPr id="10" name="Picture 9" descr="Cost-of-Ownershi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37" y="3502337"/>
            <a:ext cx="2109531" cy="155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4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1" t="-2222" r="18255" b="-1402"/>
          <a:stretch/>
        </p:blipFill>
        <p:spPr bwMode="auto">
          <a:xfrm>
            <a:off x="228600" y="990600"/>
            <a:ext cx="4267200" cy="4872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915115" y="896224"/>
            <a:ext cx="27414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800" b="1" dirty="0" smtClean="0">
              <a:solidFill>
                <a:srgbClr val="000099"/>
              </a:solidFill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200" b="1" dirty="0" smtClean="0">
                <a:solidFill>
                  <a:srgbClr val="1F497D"/>
                </a:solidFill>
              </a:rPr>
              <a:t>Acquisition Costs of Equipment </a:t>
            </a:r>
          </a:p>
        </p:txBody>
      </p:sp>
      <p:sp>
        <p:nvSpPr>
          <p:cNvPr id="54276" name="Rectangle 8"/>
          <p:cNvSpPr>
            <a:spLocks noChangeArrowheads="1"/>
          </p:cNvSpPr>
          <p:nvPr/>
        </p:nvSpPr>
        <p:spPr bwMode="auto">
          <a:xfrm>
            <a:off x="4876800" y="2688829"/>
            <a:ext cx="40616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smtClean="0">
                <a:solidFill>
                  <a:srgbClr val="1F497D"/>
                </a:solidFill>
              </a:rPr>
              <a:t>Maintenance and Other </a:t>
            </a:r>
            <a:r>
              <a:rPr lang="en-US" altLang="en-US" sz="2000" b="1" dirty="0">
                <a:solidFill>
                  <a:srgbClr val="1F497D"/>
                </a:solidFill>
              </a:rPr>
              <a:t>O</a:t>
            </a:r>
            <a:r>
              <a:rPr lang="en-US" altLang="en-US" sz="2000" b="1" dirty="0" smtClean="0">
                <a:solidFill>
                  <a:srgbClr val="1F497D"/>
                </a:solidFill>
              </a:rPr>
              <a:t>ngoing </a:t>
            </a:r>
            <a:r>
              <a:rPr lang="en-US" altLang="en-US" sz="2000" b="1" dirty="0">
                <a:solidFill>
                  <a:srgbClr val="1F497D"/>
                </a:solidFill>
              </a:rPr>
              <a:t>C</a:t>
            </a:r>
            <a:r>
              <a:rPr lang="en-US" altLang="en-US" sz="2000" b="1" dirty="0" smtClean="0">
                <a:solidFill>
                  <a:srgbClr val="1F497D"/>
                </a:solidFill>
              </a:rPr>
              <a:t>osts of Equipment</a:t>
            </a:r>
            <a:r>
              <a:rPr lang="en-US" altLang="en-US" sz="2000" b="1" dirty="0" smtClean="0">
                <a:solidFill>
                  <a:srgbClr val="000099"/>
                </a:solidFill>
              </a:rPr>
              <a:t> </a:t>
            </a:r>
            <a:r>
              <a:rPr lang="en-US" altLang="en-US" sz="1600" i="1" dirty="0" smtClean="0">
                <a:solidFill>
                  <a:srgbClr val="1F497D"/>
                </a:solidFill>
              </a:rPr>
              <a:t>(can be 2 to 20 times greater)</a:t>
            </a:r>
          </a:p>
        </p:txBody>
      </p:sp>
      <p:sp>
        <p:nvSpPr>
          <p:cNvPr id="54278" name="Right Arrow 1"/>
          <p:cNvSpPr>
            <a:spLocks noChangeArrowheads="1"/>
          </p:cNvSpPr>
          <p:nvPr/>
        </p:nvSpPr>
        <p:spPr bwMode="auto">
          <a:xfrm rot="9651059">
            <a:off x="3796592" y="1609592"/>
            <a:ext cx="1068407" cy="485775"/>
          </a:xfrm>
          <a:prstGeom prst="rightArrow">
            <a:avLst>
              <a:gd name="adj1" fmla="val 50000"/>
              <a:gd name="adj2" fmla="val 498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4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4279" name="Right Arrow 11"/>
          <p:cNvSpPr>
            <a:spLocks noChangeArrowheads="1"/>
          </p:cNvSpPr>
          <p:nvPr/>
        </p:nvSpPr>
        <p:spPr bwMode="auto">
          <a:xfrm rot="9216203">
            <a:off x="3304008" y="3376054"/>
            <a:ext cx="1566737" cy="485775"/>
          </a:xfrm>
          <a:prstGeom prst="rightArrow">
            <a:avLst>
              <a:gd name="adj1" fmla="val 50000"/>
              <a:gd name="adj2" fmla="val 4986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3d extrusionH="57150">
              <a:bevelT w="38100" h="38100"/>
            </a:sp3d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4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5306" name="Rectangle 2"/>
          <p:cNvSpPr>
            <a:spLocks noChangeArrowheads="1"/>
          </p:cNvSpPr>
          <p:nvPr/>
        </p:nvSpPr>
        <p:spPr bwMode="auto">
          <a:xfrm>
            <a:off x="4899837" y="3886200"/>
            <a:ext cx="40386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B0F0"/>
                </a:solidFill>
              </a:rPr>
              <a:t>When </a:t>
            </a:r>
            <a:r>
              <a:rPr lang="en-US" altLang="en-US" b="1" dirty="0" smtClean="0">
                <a:solidFill>
                  <a:srgbClr val="00B0F0"/>
                </a:solidFill>
              </a:rPr>
              <a:t>Comparing Equipment… Make Sure to Consider:</a:t>
            </a: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600" b="1" dirty="0" smtClean="0">
              <a:solidFill>
                <a:srgbClr val="1F497D"/>
              </a:solidFill>
            </a:endParaRPr>
          </a:p>
          <a:p>
            <a:pPr marL="285750" indent="-285750" defTabSz="9144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dirty="0" smtClean="0">
                <a:solidFill>
                  <a:srgbClr val="1F497D"/>
                </a:solidFill>
              </a:rPr>
              <a:t>Long term </a:t>
            </a:r>
            <a:r>
              <a:rPr lang="en-US" altLang="en-US" dirty="0">
                <a:solidFill>
                  <a:srgbClr val="1F497D"/>
                </a:solidFill>
              </a:rPr>
              <a:t>costs of maintenance </a:t>
            </a:r>
            <a:r>
              <a:rPr lang="en-US" altLang="en-US" sz="1400" i="1" dirty="0">
                <a:solidFill>
                  <a:srgbClr val="1F497D"/>
                </a:solidFill>
              </a:rPr>
              <a:t>(labor and </a:t>
            </a:r>
            <a:r>
              <a:rPr lang="en-US" altLang="en-US" sz="1400" i="1" dirty="0" smtClean="0">
                <a:solidFill>
                  <a:srgbClr val="1F497D"/>
                </a:solidFill>
              </a:rPr>
              <a:t>repairs)</a:t>
            </a:r>
          </a:p>
          <a:p>
            <a:pPr marL="285750" indent="-285750" defTabSz="914400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600" i="1" dirty="0" smtClean="0">
              <a:solidFill>
                <a:srgbClr val="1F497D"/>
              </a:solidFill>
            </a:endParaRPr>
          </a:p>
          <a:p>
            <a:pPr marL="285750" indent="-285750" defTabSz="9144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1F497D"/>
                </a:solidFill>
              </a:rPr>
              <a:t>E</a:t>
            </a:r>
            <a:r>
              <a:rPr lang="en-US" altLang="en-US" dirty="0" smtClean="0">
                <a:solidFill>
                  <a:srgbClr val="1F497D"/>
                </a:solidFill>
              </a:rPr>
              <a:t>nergy </a:t>
            </a:r>
            <a:r>
              <a:rPr lang="en-US" altLang="en-US" dirty="0">
                <a:solidFill>
                  <a:srgbClr val="1F497D"/>
                </a:solidFill>
              </a:rPr>
              <a:t>and water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1F497D"/>
                </a:solidFill>
              </a:rPr>
              <a:t>Total </a:t>
            </a:r>
            <a:r>
              <a:rPr lang="en-US" sz="4000" b="1" i="1" dirty="0" smtClean="0">
                <a:solidFill>
                  <a:srgbClr val="1F497D"/>
                </a:solidFill>
              </a:rPr>
              <a:t>Cost of Ownership</a:t>
            </a:r>
          </a:p>
        </p:txBody>
      </p:sp>
    </p:spTree>
    <p:extLst>
      <p:ext uri="{BB962C8B-B14F-4D97-AF65-F5344CB8AC3E}">
        <p14:creationId xmlns:p14="http://schemas.microsoft.com/office/powerpoint/2010/main" val="289749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It’s All </a:t>
            </a:r>
            <a:r>
              <a:rPr lang="en-US" dirty="0">
                <a:solidFill>
                  <a:schemeClr val="tx2"/>
                </a:solidFill>
              </a:rPr>
              <a:t>A</a:t>
            </a:r>
            <a:r>
              <a:rPr lang="en-US" dirty="0" smtClean="0">
                <a:solidFill>
                  <a:schemeClr val="tx2"/>
                </a:solidFill>
              </a:rPr>
              <a:t>bout </a:t>
            </a:r>
            <a:r>
              <a:rPr lang="en-US" b="1" i="1" dirty="0" smtClean="0">
                <a:solidFill>
                  <a:schemeClr val="tx2"/>
                </a:solidFill>
              </a:rPr>
              <a:t>Customer </a:t>
            </a:r>
            <a:r>
              <a:rPr lang="en-US" b="1" i="1" dirty="0">
                <a:solidFill>
                  <a:schemeClr val="tx2"/>
                </a:solidFill>
              </a:rPr>
              <a:t>S</a:t>
            </a:r>
            <a:r>
              <a:rPr lang="en-US" b="1" i="1" dirty="0" smtClean="0">
                <a:solidFill>
                  <a:schemeClr val="tx2"/>
                </a:solidFill>
              </a:rPr>
              <a:t>atisfaction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8412958" cy="1002679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chemeClr val="tx2"/>
                </a:solidFill>
              </a:rPr>
              <a:t>Scotsman’s cube, flake and nugget ice machines are designed with one goal in mind: </a:t>
            </a:r>
            <a:r>
              <a:rPr lang="en-US" sz="2600" i="1" dirty="0" smtClean="0">
                <a:solidFill>
                  <a:srgbClr val="00B0F0"/>
                </a:solidFill>
              </a:rPr>
              <a:t>Total customer satisfaction</a:t>
            </a:r>
            <a:endParaRPr lang="en-US" sz="2600" i="1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" y="2012374"/>
            <a:ext cx="8596314" cy="361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0" t="82783" r="41487" b="5400"/>
          <a:stretch/>
        </p:blipFill>
        <p:spPr bwMode="auto">
          <a:xfrm>
            <a:off x="1276597" y="4992625"/>
            <a:ext cx="4069676" cy="42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3" t="73405" r="51772" b="21194"/>
          <a:stretch/>
        </p:blipFill>
        <p:spPr bwMode="auto">
          <a:xfrm>
            <a:off x="5315535" y="5224275"/>
            <a:ext cx="125161" cy="19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79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75585" y="2220917"/>
            <a:ext cx="7765535" cy="2046283"/>
            <a:chOff x="545910" y="2220917"/>
            <a:chExt cx="7765535" cy="2046283"/>
          </a:xfrm>
        </p:grpSpPr>
        <p:pic>
          <p:nvPicPr>
            <p:cNvPr id="6" name="Picture 5" descr="aligroup_logo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735" y="2220917"/>
              <a:ext cx="2387710" cy="195174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2"/>
            <a:stretch/>
          </p:blipFill>
          <p:spPr bwMode="auto">
            <a:xfrm>
              <a:off x="545910" y="2587625"/>
              <a:ext cx="5306447" cy="167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9400" y="5334001"/>
            <a:ext cx="2347157" cy="607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6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Page 1">
  <a:themeElements>
    <a:clrScheme name="Scotsman Color Theme">
      <a:dk1>
        <a:sysClr val="windowText" lastClr="000000"/>
      </a:dk1>
      <a:lt1>
        <a:sysClr val="window" lastClr="FFFFFF"/>
      </a:lt1>
      <a:dk2>
        <a:srgbClr val="0A2856"/>
      </a:dk2>
      <a:lt2>
        <a:srgbClr val="003F80"/>
      </a:lt2>
      <a:accent1>
        <a:srgbClr val="0093FF"/>
      </a:accent1>
      <a:accent2>
        <a:srgbClr val="004A87"/>
      </a:accent2>
      <a:accent3>
        <a:srgbClr val="5FBCE0"/>
      </a:accent3>
      <a:accent4>
        <a:srgbClr val="ADDBE9"/>
      </a:accent4>
      <a:accent5>
        <a:srgbClr val="0F578C"/>
      </a:accent5>
      <a:accent6>
        <a:srgbClr val="49A7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Page 2">
  <a:themeElements>
    <a:clrScheme name="Scotsman Color Theme">
      <a:dk1>
        <a:sysClr val="windowText" lastClr="000000"/>
      </a:dk1>
      <a:lt1>
        <a:sysClr val="window" lastClr="FFFFFF"/>
      </a:lt1>
      <a:dk2>
        <a:srgbClr val="0A2856"/>
      </a:dk2>
      <a:lt2>
        <a:srgbClr val="003F80"/>
      </a:lt2>
      <a:accent1>
        <a:srgbClr val="0093FF"/>
      </a:accent1>
      <a:accent2>
        <a:srgbClr val="004A87"/>
      </a:accent2>
      <a:accent3>
        <a:srgbClr val="5FBCE0"/>
      </a:accent3>
      <a:accent4>
        <a:srgbClr val="ADDBE9"/>
      </a:accent4>
      <a:accent5>
        <a:srgbClr val="0F578C"/>
      </a:accent5>
      <a:accent6>
        <a:srgbClr val="49A7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nside pages">
  <a:themeElements>
    <a:clrScheme name="Custom 3">
      <a:dk1>
        <a:sysClr val="windowText" lastClr="000000"/>
      </a:dk1>
      <a:lt1>
        <a:sysClr val="window" lastClr="FFFFFF"/>
      </a:lt1>
      <a:dk2>
        <a:srgbClr val="0A2856"/>
      </a:dk2>
      <a:lt2>
        <a:srgbClr val="003F80"/>
      </a:lt2>
      <a:accent1>
        <a:srgbClr val="1E9EE9"/>
      </a:accent1>
      <a:accent2>
        <a:srgbClr val="004A87"/>
      </a:accent2>
      <a:accent3>
        <a:srgbClr val="5FBCE0"/>
      </a:accent3>
      <a:accent4>
        <a:srgbClr val="ADDBE9"/>
      </a:accent4>
      <a:accent5>
        <a:srgbClr val="0F578C"/>
      </a:accent5>
      <a:accent6>
        <a:srgbClr val="49A7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439</Words>
  <Application>Microsoft Office PowerPoint</Application>
  <PresentationFormat>On-screen Show (4:3)</PresentationFormat>
  <Paragraphs>78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Title Page 1</vt:lpstr>
      <vt:lpstr>Title Page 2</vt:lpstr>
      <vt:lpstr>Inside pages</vt:lpstr>
      <vt:lpstr>Office Theme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A FOCUS ON EFFICIENCY AND SAVINGS</vt:lpstr>
      <vt:lpstr>A Focus on Efficiency and Savings</vt:lpstr>
      <vt:lpstr>It’s Easy to Operate</vt:lpstr>
      <vt:lpstr>A Focus on Efficiency and Savings</vt:lpstr>
      <vt:lpstr>Scotsman’s DOE Plan</vt:lpstr>
      <vt:lpstr>A Focus on Efficiency and Savings</vt:lpstr>
      <vt:lpstr>PowerPoint Presentation</vt:lpstr>
      <vt:lpstr>It’s All About Customer Satisfaction</vt:lpstr>
      <vt:lpstr>PowerPoint Presentation</vt:lpstr>
    </vt:vector>
  </TitlesOfParts>
  <Company>VantagePoint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Malone</dc:creator>
  <cp:lastModifiedBy>Brandon Levinson</cp:lastModifiedBy>
  <cp:revision>73</cp:revision>
  <dcterms:created xsi:type="dcterms:W3CDTF">2014-09-30T13:49:33Z</dcterms:created>
  <dcterms:modified xsi:type="dcterms:W3CDTF">2018-04-10T22:53:27Z</dcterms:modified>
</cp:coreProperties>
</file>