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0"/>
  </p:notesMasterIdLst>
  <p:sldIdLst>
    <p:sldId id="314" r:id="rId3"/>
    <p:sldId id="260" r:id="rId4"/>
    <p:sldId id="261" r:id="rId5"/>
    <p:sldId id="262" r:id="rId6"/>
    <p:sldId id="322" r:id="rId7"/>
    <p:sldId id="263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5AB3-6794-4792-A83A-4E1DBF9EAF91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BA7-C84F-4687-9973-1761EB2B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7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66185"/>
            <a:ext cx="7098967" cy="906462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SCOTSMAN ICE:</a:t>
            </a:r>
            <a:br>
              <a:rPr lang="en-US" sz="3600" dirty="0" smtClean="0"/>
            </a:br>
            <a:r>
              <a:rPr lang="en-US" sz="3600" b="1" dirty="0" smtClean="0"/>
              <a:t>AN INTRODUCTION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HIGHLY EFFICIENT, SUPERIOR-PERFORMING ICE SYSTEMS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98" y="53521"/>
            <a:ext cx="8549802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Scotsman Ice: </a:t>
            </a:r>
            <a:r>
              <a:rPr lang="en-US" b="1" dirty="0" smtClean="0">
                <a:solidFill>
                  <a:schemeClr val="tx2"/>
                </a:solidFill>
              </a:rPr>
              <a:t>an introduction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80"/>
              </a:spcBef>
            </a:pPr>
            <a:r>
              <a:rPr lang="en-US" sz="2200" b="1" i="1" dirty="0" smtClean="0">
                <a:solidFill>
                  <a:srgbClr val="003F80"/>
                </a:solidFill>
              </a:rPr>
              <a:t>The Ice People, 100% mindshare dedicated to ice solutions…It’s </a:t>
            </a:r>
            <a:r>
              <a:rPr lang="en-US" sz="2200" b="1" i="1" dirty="0">
                <a:solidFill>
                  <a:srgbClr val="003F80"/>
                </a:solidFill>
              </a:rPr>
              <a:t>how we’re giving today’s operators the power to do more</a:t>
            </a:r>
            <a:r>
              <a:rPr lang="en-US" sz="2200" b="1" i="1" dirty="0" smtClean="0">
                <a:solidFill>
                  <a:srgbClr val="003F80"/>
                </a:solidFill>
              </a:rPr>
              <a:t>.</a:t>
            </a:r>
          </a:p>
          <a:p>
            <a:pPr>
              <a:spcBef>
                <a:spcPts val="1680"/>
              </a:spcBef>
            </a:pPr>
            <a:r>
              <a:rPr lang="en-US" sz="2200" dirty="0" smtClean="0">
                <a:solidFill>
                  <a:srgbClr val="003F80"/>
                </a:solidFill>
              </a:rPr>
              <a:t>As we continue to strive for operational excellence, we are only committed to the design, engineering, sale and support of high performance ice machines. </a:t>
            </a:r>
          </a:p>
          <a:p>
            <a:pPr>
              <a:spcBef>
                <a:spcPts val="1680"/>
              </a:spcBef>
            </a:pPr>
            <a:r>
              <a:rPr lang="en-US" sz="2200" dirty="0" smtClean="0">
                <a:solidFill>
                  <a:srgbClr val="003F80"/>
                </a:solidFill>
              </a:rPr>
              <a:t>We’re </a:t>
            </a:r>
            <a:r>
              <a:rPr lang="en-US" sz="2200" dirty="0">
                <a:solidFill>
                  <a:srgbClr val="003F80"/>
                </a:solidFill>
              </a:rPr>
              <a:t>proud of our award-winning U.S. manufacturing, the user-friendly functionality of our ice systems and the world-class support we provide our customers. When it comes to superior performance at every step, Scotsman delivers.</a:t>
            </a:r>
          </a:p>
          <a:p>
            <a:pPr>
              <a:spcBef>
                <a:spcPts val="1680"/>
              </a:spcBef>
            </a:pPr>
            <a:endParaRPr lang="en-US" sz="2200" b="1" i="1" dirty="0">
              <a:solidFill>
                <a:srgbClr val="003F8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2568" y="1209831"/>
            <a:ext cx="776745" cy="776745"/>
            <a:chOff x="652568" y="1131675"/>
            <a:chExt cx="776745" cy="776745"/>
          </a:xfrm>
          <a:solidFill>
            <a:srgbClr val="00B0F0"/>
          </a:solidFill>
        </p:grpSpPr>
        <p:sp>
          <p:nvSpPr>
            <p:cNvPr id="9" name="Rounded Rectangle 8"/>
            <p:cNvSpPr/>
            <p:nvPr/>
          </p:nvSpPr>
          <p:spPr>
            <a:xfrm rot="1800000">
              <a:off x="652568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Light-Bulb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37" y="1239944"/>
              <a:ext cx="283597" cy="549740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2759869" y="1209831"/>
            <a:ext cx="776745" cy="776745"/>
            <a:chOff x="2602305" y="1131675"/>
            <a:chExt cx="776745" cy="776745"/>
          </a:xfrm>
          <a:solidFill>
            <a:srgbClr val="00B0F0"/>
          </a:solidFill>
        </p:grpSpPr>
        <p:sp>
          <p:nvSpPr>
            <p:cNvPr id="12" name="Rounded Rectangle 11"/>
            <p:cNvSpPr/>
            <p:nvPr/>
          </p:nvSpPr>
          <p:spPr>
            <a:xfrm rot="1800000">
              <a:off x="2602305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ear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69" y="1295177"/>
              <a:ext cx="458931" cy="458931"/>
            </a:xfrm>
            <a:prstGeom prst="rect">
              <a:avLst/>
            </a:prstGeom>
            <a:grpFill/>
          </p:spPr>
        </p:pic>
      </p:grpSp>
      <p:grpSp>
        <p:nvGrpSpPr>
          <p:cNvPr id="25" name="Group 24"/>
          <p:cNvGrpSpPr/>
          <p:nvPr/>
        </p:nvGrpSpPr>
        <p:grpSpPr>
          <a:xfrm>
            <a:off x="5079403" y="1209831"/>
            <a:ext cx="776745" cy="776745"/>
            <a:chOff x="4802096" y="1131675"/>
            <a:chExt cx="776745" cy="776745"/>
          </a:xfrm>
          <a:solidFill>
            <a:srgbClr val="00B0F0"/>
          </a:solidFill>
        </p:grpSpPr>
        <p:sp>
          <p:nvSpPr>
            <p:cNvPr id="14" name="Rounded Rectangle 13"/>
            <p:cNvSpPr/>
            <p:nvPr/>
          </p:nvSpPr>
          <p:spPr>
            <a:xfrm rot="1800000">
              <a:off x="4802096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Check-Mark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868" y="1312966"/>
              <a:ext cx="514369" cy="435989"/>
            </a:xfrm>
            <a:prstGeom prst="rect">
              <a:avLst/>
            </a:prstGeom>
            <a:grpFill/>
          </p:spPr>
        </p:pic>
      </p:grpSp>
      <p:grpSp>
        <p:nvGrpSpPr>
          <p:cNvPr id="26" name="Group 25"/>
          <p:cNvGrpSpPr/>
          <p:nvPr/>
        </p:nvGrpSpPr>
        <p:grpSpPr>
          <a:xfrm>
            <a:off x="7057857" y="1209831"/>
            <a:ext cx="776745" cy="776745"/>
            <a:chOff x="6628333" y="1131675"/>
            <a:chExt cx="776745" cy="776745"/>
          </a:xfrm>
          <a:solidFill>
            <a:srgbClr val="00B0F0"/>
          </a:solidFill>
        </p:grpSpPr>
        <p:sp>
          <p:nvSpPr>
            <p:cNvPr id="15" name="Rounded Rectangle 14"/>
            <p:cNvSpPr/>
            <p:nvPr/>
          </p:nvSpPr>
          <p:spPr>
            <a:xfrm rot="1800000">
              <a:off x="6628333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 descr="Dollar-Sign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841" y="1232112"/>
              <a:ext cx="299965" cy="587218"/>
            </a:xfrm>
            <a:prstGeom prst="rect">
              <a:avLst/>
            </a:prstGeom>
            <a:grpFill/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1476860" y="1734367"/>
            <a:ext cx="1017550" cy="34322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REAL INNOVATION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80496" y="1734367"/>
            <a:ext cx="1310633" cy="34322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SMART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MANUFACTURING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923488" y="1734367"/>
            <a:ext cx="843332" cy="34322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INTUITIVE</a:t>
            </a:r>
            <a:br>
              <a:rPr lang="en-US" sz="1200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CONTROL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889061" y="1734367"/>
            <a:ext cx="877195" cy="34322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HIGH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1"/>
                </a:solidFill>
              </a:rPr>
              <a:t>EFFICIENCY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3935775"/>
            <a:ext cx="5405640" cy="1495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tradition of </a:t>
            </a:r>
            <a:r>
              <a:rPr lang="en-US" b="1" dirty="0" smtClean="0">
                <a:solidFill>
                  <a:schemeClr val="tx2"/>
                </a:solidFill>
              </a:rPr>
              <a:t>real innovation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3" y="1061427"/>
            <a:ext cx="5347025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NUGGET ICE: THE ORIGINAL CHEWABLE </a:t>
            </a:r>
            <a:r>
              <a:rPr lang="en-US" sz="2200" dirty="0" smtClean="0">
                <a:solidFill>
                  <a:srgbClr val="003F80"/>
                </a:solidFill>
              </a:rPr>
              <a:t>ICE® 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customer favorite, popular worldwide for its soft, unique texture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SMART-BOARD® TECHNOLOGY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tool that uses advanced diagnostics and remote troubleshooting to minimize downtime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Meridian Series Ice and Water Dispensers</a:t>
            </a:r>
            <a:endParaRPr lang="en-US" sz="2200" dirty="0">
              <a:solidFill>
                <a:srgbClr val="003F80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3F80"/>
                </a:solidFill>
              </a:rPr>
              <a:t>Highly reliable ice and water dispenser utilizing sealed bearing technology for maximum uptime. </a:t>
            </a:r>
            <a:endParaRPr lang="en-US" sz="1800" dirty="0">
              <a:solidFill>
                <a:srgbClr val="003F80"/>
              </a:solidFill>
            </a:endParaRPr>
          </a:p>
        </p:txBody>
      </p:sp>
      <p:pic>
        <p:nvPicPr>
          <p:cNvPr id="9" name="Picture 8" descr="Brain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311497" y="2436772"/>
            <a:ext cx="658913" cy="393598"/>
          </a:xfrm>
          <a:prstGeom prst="rect">
            <a:avLst/>
          </a:prstGeom>
        </p:spPr>
      </p:pic>
      <p:pic>
        <p:nvPicPr>
          <p:cNvPr id="10" name="Picture 9" descr="Nugget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" y="1048400"/>
            <a:ext cx="658912" cy="526621"/>
          </a:xfrm>
          <a:prstGeom prst="rect">
            <a:avLst/>
          </a:prstGeom>
        </p:spPr>
      </p:pic>
      <p:pic>
        <p:nvPicPr>
          <p:cNvPr id="12" name="Picture 11" descr="Wrench-and-Screwdriv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" y="3994389"/>
            <a:ext cx="500233" cy="498149"/>
          </a:xfrm>
          <a:prstGeom prst="rect">
            <a:avLst/>
          </a:prstGeom>
        </p:spPr>
      </p:pic>
      <p:pic>
        <p:nvPicPr>
          <p:cNvPr id="2050" name="Picture 2" descr="T:\Share\Marketing\Marketing Communications\Photos\Meridian ReleasePkg_0515\Meridian Images\HID312\HID312 w_legs Low Qu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36090"/>
            <a:ext cx="16992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7" y="4806139"/>
            <a:ext cx="3770923" cy="886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commitment to </a:t>
            </a:r>
            <a:r>
              <a:rPr lang="en-US" b="1" dirty="0" smtClean="0">
                <a:solidFill>
                  <a:schemeClr val="tx2"/>
                </a:solidFill>
              </a:rPr>
              <a:t>smart </a:t>
            </a:r>
            <a:r>
              <a:rPr lang="en-US" b="1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4" y="1061427"/>
            <a:ext cx="5001845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COMMITMENT TO TOTAL QUALITY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run testing, rigorous audits and our ISO9001:2008 certification help ensure that every machine is built to last</a:t>
            </a:r>
          </a:p>
          <a:p>
            <a:pPr marL="0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RECOGNIZED AS AN INDUSTRY LEADER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distinctions such as the ENERGY STAR Partner of the Year Award, the Excellence in Product Design Award and being named a Shingo Award finalist exemplify our </a:t>
            </a:r>
            <a:r>
              <a:rPr lang="en-US" sz="1800" dirty="0" smtClean="0">
                <a:solidFill>
                  <a:srgbClr val="003F80"/>
                </a:solidFill>
              </a:rPr>
              <a:t>company-wide </a:t>
            </a:r>
            <a:r>
              <a:rPr lang="en-US" sz="1800" dirty="0">
                <a:solidFill>
                  <a:srgbClr val="003F80"/>
                </a:solidFill>
              </a:rPr>
              <a:t>focus on setting high standards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99% OF OUR EQUIPMENT IS MANUFACTURED IN AMERICA</a:t>
            </a:r>
          </a:p>
        </p:txBody>
      </p:sp>
      <p:pic>
        <p:nvPicPr>
          <p:cNvPr id="14" name="Picture 13" descr="Fairfax Plan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95"/>
          <a:stretch/>
        </p:blipFill>
        <p:spPr>
          <a:xfrm>
            <a:off x="6415129" y="1081115"/>
            <a:ext cx="2566052" cy="1716790"/>
          </a:xfrm>
          <a:prstGeom prst="roundRect">
            <a:avLst>
              <a:gd name="adj" fmla="val 10738"/>
            </a:avLst>
          </a:prstGeom>
        </p:spPr>
      </p:pic>
      <p:pic>
        <p:nvPicPr>
          <p:cNvPr id="12" name="Picture 11" descr="Check-Mar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9" y="1081115"/>
            <a:ext cx="551962" cy="467854"/>
          </a:xfrm>
          <a:prstGeom prst="rect">
            <a:avLst/>
          </a:prstGeom>
        </p:spPr>
      </p:pic>
      <p:pic>
        <p:nvPicPr>
          <p:cNvPr id="13" name="Picture 12" descr="Award-Ribb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65" y="2653852"/>
            <a:ext cx="558586" cy="756733"/>
          </a:xfrm>
          <a:prstGeom prst="rect">
            <a:avLst/>
          </a:prstGeom>
        </p:spPr>
      </p:pic>
      <p:pic>
        <p:nvPicPr>
          <p:cNvPr id="15" name="Picture 14" descr="Sta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99" y="4741003"/>
            <a:ext cx="621322" cy="62132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4" y="2820764"/>
            <a:ext cx="3119641" cy="30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9" y="4232114"/>
            <a:ext cx="4812974" cy="1416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intuitive sense </a:t>
            </a:r>
            <a:r>
              <a:rPr lang="en-US" b="1" dirty="0" smtClean="0">
                <a:solidFill>
                  <a:schemeClr val="tx2"/>
                </a:solidFill>
              </a:rPr>
              <a:t>of control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1" y="1061427"/>
            <a:ext cx="5310049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SELF-MONITORING PRODIGY </a:t>
            </a:r>
            <a:r>
              <a:rPr lang="en-US" sz="2200" dirty="0" smtClean="0">
                <a:solidFill>
                  <a:srgbClr val="003F80"/>
                </a:solidFill>
              </a:rPr>
              <a:t>PLUS® </a:t>
            </a:r>
            <a:r>
              <a:rPr lang="en-US" sz="2200" dirty="0">
                <a:solidFill>
                  <a:srgbClr val="003F80"/>
                </a:solidFill>
              </a:rPr>
              <a:t>SYSTEM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solution that gives operators total peace of mind that they will always get the ice they need — when they need it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WATERSENSE </a:t>
            </a:r>
            <a:r>
              <a:rPr lang="en-US" sz="2200" dirty="0">
                <a:solidFill>
                  <a:srgbClr val="003F80"/>
                </a:solidFill>
              </a:rPr>
              <a:t>ADAPTIVE PURGE CONTROL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smarter way to optimize water consumption and keep your machine running efficiently and reliably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INSTANT ACCESS AT YOUR FINGERTIPS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our QR code technology offers one-step </a:t>
            </a:r>
            <a:br>
              <a:rPr lang="en-US" sz="1800" dirty="0">
                <a:solidFill>
                  <a:srgbClr val="003F80"/>
                </a:solidFill>
              </a:rPr>
            </a:br>
            <a:r>
              <a:rPr lang="en-US" sz="1800" dirty="0">
                <a:solidFill>
                  <a:srgbClr val="003F80"/>
                </a:solidFill>
              </a:rPr>
              <a:t>access to service manuals, warranty </a:t>
            </a:r>
            <a:r>
              <a:rPr lang="en-US" sz="1800" dirty="0" smtClean="0">
                <a:solidFill>
                  <a:srgbClr val="003F80"/>
                </a:solidFill>
              </a:rPr>
              <a:t>history information </a:t>
            </a:r>
            <a:r>
              <a:rPr lang="en-US" sz="1800" dirty="0">
                <a:solidFill>
                  <a:srgbClr val="003F80"/>
                </a:solidFill>
              </a:rPr>
              <a:t>and more</a:t>
            </a:r>
          </a:p>
        </p:txBody>
      </p:sp>
      <p:pic>
        <p:nvPicPr>
          <p:cNvPr id="13" name="Picture 12" descr="iPhoneAndH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86" y="2709333"/>
            <a:ext cx="1697420" cy="2932580"/>
          </a:xfrm>
          <a:prstGeom prst="rect">
            <a:avLst/>
          </a:prstGeom>
        </p:spPr>
      </p:pic>
      <p:pic>
        <p:nvPicPr>
          <p:cNvPr id="9" name="Picture 8" descr="Ey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" y="1120193"/>
            <a:ext cx="629865" cy="358217"/>
          </a:xfrm>
          <a:prstGeom prst="rect">
            <a:avLst/>
          </a:prstGeom>
        </p:spPr>
      </p:pic>
      <p:pic>
        <p:nvPicPr>
          <p:cNvPr id="10" name="Picture 9" descr="Water-Drop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2619965"/>
            <a:ext cx="446269" cy="687254"/>
          </a:xfrm>
          <a:prstGeom prst="rect">
            <a:avLst/>
          </a:prstGeom>
        </p:spPr>
      </p:pic>
      <p:pic>
        <p:nvPicPr>
          <p:cNvPr id="12" name="Picture 11" descr="iPhone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" y="4238627"/>
            <a:ext cx="514187" cy="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4565753"/>
            <a:ext cx="4747845" cy="1191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focus on </a:t>
            </a:r>
            <a:r>
              <a:rPr lang="en-US" b="1" dirty="0" smtClean="0">
                <a:solidFill>
                  <a:schemeClr val="tx2"/>
                </a:solidFill>
              </a:rPr>
              <a:t>efficiency and savings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2" y="1061427"/>
            <a:ext cx="5125591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VARI-SMART™ ULTRASONIC BIN LEVEL CONTROL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cutting-edge ice-level sensor that reduces water and energy consumption while keeping fresh ice ready in the bin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ENERGY STAR-QUALIFIED </a:t>
            </a:r>
            <a:r>
              <a:rPr lang="en-US" sz="2200" dirty="0">
                <a:solidFill>
                  <a:srgbClr val="003F80"/>
                </a:solidFill>
              </a:rPr>
              <a:t>EQUIPMENT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wide selection of qualified models, many of which are eligible for rebates from local utility companies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TOTAL COST OF OWNERSHIP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one of the industry’s lowest lifecycle costs, helping operators boost their ROI</a:t>
            </a:r>
          </a:p>
        </p:txBody>
      </p:sp>
      <p:pic>
        <p:nvPicPr>
          <p:cNvPr id="5" name="Picture 4" descr="Water-Drop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1" y="2978170"/>
            <a:ext cx="446269" cy="687254"/>
          </a:xfrm>
          <a:prstGeom prst="rect">
            <a:avLst/>
          </a:prstGeom>
        </p:spPr>
      </p:pic>
      <p:pic>
        <p:nvPicPr>
          <p:cNvPr id="12" name="Picture 11" descr="Ice-Bucket-Measure-Expand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75" t="62310" b="12061"/>
          <a:stretch/>
        </p:blipFill>
        <p:spPr>
          <a:xfrm>
            <a:off x="418122" y="1185170"/>
            <a:ext cx="350716" cy="664307"/>
          </a:xfrm>
          <a:prstGeom prst="rect">
            <a:avLst/>
          </a:prstGeom>
        </p:spPr>
      </p:pic>
      <p:pic>
        <p:nvPicPr>
          <p:cNvPr id="10" name="Picture 9" descr="Cost-of-Ownershi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613" y="3737559"/>
            <a:ext cx="2318564" cy="1710238"/>
          </a:xfrm>
          <a:prstGeom prst="rect">
            <a:avLst/>
          </a:prstGeom>
        </p:spPr>
      </p:pic>
      <p:pic>
        <p:nvPicPr>
          <p:cNvPr id="9" name="Picture 8" descr="Dollar-Sig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56637"/>
            <a:ext cx="337209" cy="660129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0" b="10855"/>
          <a:stretch>
            <a:fillRect/>
          </a:stretch>
        </p:blipFill>
        <p:spPr bwMode="auto">
          <a:xfrm>
            <a:off x="6877050" y="2623297"/>
            <a:ext cx="1809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roup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35" y="2220917"/>
            <a:ext cx="2387710" cy="19517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7625"/>
            <a:ext cx="577615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40901"/>
            <a:ext cx="1798094" cy="17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375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SCOTSMAN ICE: AN INTRODUCTION</vt:lpstr>
      <vt:lpstr>Scotsman Ice: an introduction</vt:lpstr>
      <vt:lpstr>A tradition of real innovation</vt:lpstr>
      <vt:lpstr>A commitment to smart manufacturing</vt:lpstr>
      <vt:lpstr>An intuitive sense of control</vt:lpstr>
      <vt:lpstr>A focus on efficiency and savings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Biel, Jeff</cp:lastModifiedBy>
  <cp:revision>12</cp:revision>
  <dcterms:created xsi:type="dcterms:W3CDTF">2016-11-02T16:27:12Z</dcterms:created>
  <dcterms:modified xsi:type="dcterms:W3CDTF">2018-02-14T22:20:01Z</dcterms:modified>
</cp:coreProperties>
</file>