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61" r:id="rId2"/>
    <p:sldMasterId id="2147483651" r:id="rId3"/>
    <p:sldMasterId id="2147483663" r:id="rId4"/>
    <p:sldMasterId id="2147483666" r:id="rId5"/>
    <p:sldMasterId id="2147483668" r:id="rId6"/>
    <p:sldMasterId id="2147483677" r:id="rId7"/>
    <p:sldMasterId id="2147483683" r:id="rId8"/>
    <p:sldMasterId id="2147483692" r:id="rId9"/>
    <p:sldMasterId id="2147483714" r:id="rId10"/>
  </p:sldMasterIdLst>
  <p:notesMasterIdLst>
    <p:notesMasterId r:id="rId19"/>
  </p:notesMasterIdLst>
  <p:sldIdLst>
    <p:sldId id="352" r:id="rId11"/>
    <p:sldId id="393" r:id="rId12"/>
    <p:sldId id="379" r:id="rId13"/>
    <p:sldId id="373" r:id="rId14"/>
    <p:sldId id="401" r:id="rId15"/>
    <p:sldId id="404" r:id="rId16"/>
    <p:sldId id="405"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han Daro" initials="MD" lastIdx="22" clrIdx="0"/>
  <p:cmAuthor id="1" name="Virginia Vanvick" initials="VV"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DF3F0"/>
    <a:srgbClr val="1F497D"/>
    <a:srgbClr val="EFF2FD"/>
    <a:srgbClr val="FFFFFF"/>
    <a:srgbClr val="00ADEF"/>
    <a:srgbClr val="888888"/>
    <a:srgbClr val="6F6F6F"/>
    <a:srgbClr val="FBFBFB"/>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70" autoAdjust="0"/>
  </p:normalViewPr>
  <p:slideViewPr>
    <p:cSldViewPr snapToGrid="0" snapToObjects="1">
      <p:cViewPr varScale="1">
        <p:scale>
          <a:sx n="109" d="100"/>
          <a:sy n="109" d="100"/>
        </p:scale>
        <p:origin x="171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AFC81-E0C3-1043-A76F-E3A960572120}" type="datetimeFigureOut">
              <a:rPr lang="en-US" smtClean="0"/>
              <a:t>9/8/2020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2991F-FD1D-FF42-9B0E-8EEDB31F4D9F}" type="slidenum">
              <a:rPr lang="en-US" smtClean="0"/>
              <a:t>‹#›</a:t>
            </a:fld>
            <a:endParaRPr lang="en-US" dirty="0"/>
          </a:p>
        </p:txBody>
      </p:sp>
    </p:spTree>
    <p:extLst>
      <p:ext uri="{BB962C8B-B14F-4D97-AF65-F5344CB8AC3E}">
        <p14:creationId xmlns:p14="http://schemas.microsoft.com/office/powerpoint/2010/main" val="214042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2991F-FD1D-FF42-9B0E-8EEDB31F4D9F}" type="slidenum">
              <a:rPr lang="en-US" smtClean="0"/>
              <a:t>1</a:t>
            </a:fld>
            <a:endParaRPr lang="en-US" dirty="0"/>
          </a:p>
        </p:txBody>
      </p:sp>
    </p:spTree>
    <p:extLst>
      <p:ext uri="{BB962C8B-B14F-4D97-AF65-F5344CB8AC3E}">
        <p14:creationId xmlns:p14="http://schemas.microsoft.com/office/powerpoint/2010/main" val="130337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2991F-FD1D-FF42-9B0E-8EEDB31F4D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2991F-FD1D-FF42-9B0E-8EEDB31F4D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3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FBA7-C84F-4687-9973-1761EB2BD26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8974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2991F-FD1D-FF42-9B0E-8EEDB31F4D9F}" type="slidenum">
              <a:rPr lang="en-US" smtClean="0"/>
              <a:t>5</a:t>
            </a:fld>
            <a:endParaRPr lang="en-US" dirty="0"/>
          </a:p>
        </p:txBody>
      </p:sp>
    </p:spTree>
    <p:extLst>
      <p:ext uri="{BB962C8B-B14F-4D97-AF65-F5344CB8AC3E}">
        <p14:creationId xmlns:p14="http://schemas.microsoft.com/office/powerpoint/2010/main" val="381756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2991F-FD1D-FF42-9B0E-8EEDB31F4D9F}" type="slidenum">
              <a:rPr lang="en-US" smtClean="0"/>
              <a:t>6</a:t>
            </a:fld>
            <a:endParaRPr lang="en-US" dirty="0"/>
          </a:p>
        </p:txBody>
      </p:sp>
    </p:spTree>
    <p:extLst>
      <p:ext uri="{BB962C8B-B14F-4D97-AF65-F5344CB8AC3E}">
        <p14:creationId xmlns:p14="http://schemas.microsoft.com/office/powerpoint/2010/main" val="20459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2991F-FD1D-FF42-9B0E-8EEDB31F4D9F}" type="slidenum">
              <a:rPr lang="en-US" smtClean="0"/>
              <a:t>7</a:t>
            </a:fld>
            <a:endParaRPr lang="en-US" dirty="0"/>
          </a:p>
        </p:txBody>
      </p:sp>
    </p:spTree>
    <p:extLst>
      <p:ext uri="{BB962C8B-B14F-4D97-AF65-F5344CB8AC3E}">
        <p14:creationId xmlns:p14="http://schemas.microsoft.com/office/powerpoint/2010/main" val="170487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8D5E5-A431-4D63-B4AD-79F0392A4188}" type="slidenum">
              <a:rPr lang="en-US" smtClean="0"/>
              <a:t>8</a:t>
            </a:fld>
            <a:endParaRPr lang="en-US" dirty="0"/>
          </a:p>
        </p:txBody>
      </p:sp>
    </p:spTree>
    <p:extLst>
      <p:ext uri="{BB962C8B-B14F-4D97-AF65-F5344CB8AC3E}">
        <p14:creationId xmlns:p14="http://schemas.microsoft.com/office/powerpoint/2010/main" val="307837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3"/>
          <p:cNvSpPr>
            <a:spLocks noGrp="1"/>
          </p:cNvSpPr>
          <p:nvPr>
            <p:ph type="title" hasCustomPrompt="1"/>
          </p:nvPr>
        </p:nvSpPr>
        <p:spPr>
          <a:xfrm>
            <a:off x="457200" y="1697038"/>
            <a:ext cx="8229600" cy="906462"/>
          </a:xfrm>
          <a:prstGeom prst="rect">
            <a:avLst/>
          </a:prstGeom>
        </p:spPr>
        <p:txBody>
          <a:bodyPr vert="horz"/>
          <a:lstStyle>
            <a:lvl1pPr>
              <a:defRPr>
                <a:solidFill>
                  <a:srgbClr val="FFFFFF"/>
                </a:solidFill>
              </a:defRPr>
            </a:lvl1pPr>
          </a:lstStyle>
          <a:p>
            <a:r>
              <a:rPr lang="en-US" dirty="0"/>
              <a:t>CLICK TO EDIT MASTER TITLE STYLE</a:t>
            </a:r>
          </a:p>
        </p:txBody>
      </p:sp>
      <p:sp>
        <p:nvSpPr>
          <p:cNvPr id="7" name="Text Placeholder 6"/>
          <p:cNvSpPr>
            <a:spLocks noGrp="1"/>
          </p:cNvSpPr>
          <p:nvPr>
            <p:ph type="body" sz="quarter" idx="11"/>
          </p:nvPr>
        </p:nvSpPr>
        <p:spPr>
          <a:xfrm>
            <a:off x="457200" y="2736850"/>
            <a:ext cx="8229600" cy="596900"/>
          </a:xfrm>
          <a:prstGeom prst="rect">
            <a:avLst/>
          </a:prstGeom>
        </p:spPr>
        <p:txBody>
          <a:bodyPr vert="horz"/>
          <a:lstStyle>
            <a:lvl1pPr marL="0" indent="0" algn="ctr">
              <a:buNone/>
              <a:defRPr sz="220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8729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10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23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83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27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C1886-D516-4F3C-AB4D-D8509D938C98}" type="datetimeFigureOut">
              <a:rPr lang="en-US" smtClean="0">
                <a:solidFill>
                  <a:prstClr val="black">
                    <a:tint val="75000"/>
                  </a:prstClr>
                </a:solidFill>
              </a:rPr>
              <a:pPr/>
              <a:t>9/8/2020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92E3B2-65E7-447F-93FF-B1D7ADE1C68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2"/>
          <p:cNvSpPr>
            <a:spLocks noGrp="1"/>
          </p:cNvSpPr>
          <p:nvPr>
            <p:ph idx="1"/>
          </p:nvPr>
        </p:nvSpPr>
        <p:spPr>
          <a:xfrm>
            <a:off x="457200" y="1219200"/>
            <a:ext cx="8229600" cy="4906963"/>
          </a:xfrm>
          <a:prstGeom prst="rect">
            <a:avLst/>
          </a:prstGeom>
        </p:spPr>
        <p:txBody>
          <a:bodyPr vert="horz" lIns="91440" tIns="45720" rIns="91440" bIns="45720" rtlCol="0">
            <a:normAutofit/>
          </a:bodyPr>
          <a:lstStyle/>
          <a:p>
            <a:pPr lvl="0"/>
            <a:r>
              <a:rPr lang="en-US" dirty="0"/>
              <a:t>Text Helvetica or Arial font size 32</a:t>
            </a:r>
          </a:p>
          <a:p>
            <a:pPr lvl="1"/>
            <a:r>
              <a:rPr lang="en-US" dirty="0"/>
              <a:t>Text Helvetica or Arial font size 28</a:t>
            </a:r>
          </a:p>
          <a:p>
            <a:pPr lvl="2"/>
            <a:r>
              <a:rPr lang="en-US" dirty="0"/>
              <a:t>Text Helvetica or Arial font size 24</a:t>
            </a:r>
          </a:p>
          <a:p>
            <a:pPr lvl="3"/>
            <a:r>
              <a:rPr lang="en-US" dirty="0"/>
              <a:t>Text Helvetica or Arial font size 20</a:t>
            </a:r>
          </a:p>
          <a:p>
            <a:pPr lvl="4"/>
            <a:r>
              <a:rPr lang="en-US" dirty="0"/>
              <a:t>Text Helvetica or Arial font size 20</a:t>
            </a:r>
          </a:p>
        </p:txBody>
      </p:sp>
    </p:spTree>
    <p:extLst>
      <p:ext uri="{BB962C8B-B14F-4D97-AF65-F5344CB8AC3E}">
        <p14:creationId xmlns:p14="http://schemas.microsoft.com/office/powerpoint/2010/main" val="165618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05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a:t>Click to edit Master title style</a:t>
            </a:r>
          </a:p>
        </p:txBody>
      </p:sp>
      <p:sp>
        <p:nvSpPr>
          <p:cNvPr id="3" name="Content Placeholder 2"/>
          <p:cNvSpPr>
            <a:spLocks noGrp="1"/>
          </p:cNvSpPr>
          <p:nvPr>
            <p:ph idx="1"/>
          </p:nvPr>
        </p:nvSpPr>
        <p:spPr>
          <a:xfrm>
            <a:off x="457200" y="1143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065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367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00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565150"/>
            <a:ext cx="6019800" cy="6096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141288" y="6248400"/>
            <a:ext cx="381000" cy="457200"/>
          </a:xfrm>
          <a:prstGeom prst="rect">
            <a:avLst/>
          </a:prstGeom>
          <a:ln/>
        </p:spPr>
        <p:txBody>
          <a:bodyPr/>
          <a:lstStyle>
            <a:lvl1pPr>
              <a:defRPr/>
            </a:lvl1pPr>
          </a:lstStyle>
          <a:p>
            <a:pPr>
              <a:defRPr/>
            </a:pPr>
            <a:fld id="{06F8BA65-5D72-4666-9210-937CEB04DAC5}" type="slidenum">
              <a:rPr lang="en-US">
                <a:solidFill>
                  <a:prstClr val="black">
                    <a:tint val="75000"/>
                  </a:prstClr>
                </a:solidFill>
              </a:rPr>
              <a:pPr>
                <a:defRPr/>
              </a:pPr>
              <a:t>‹#›</a:t>
            </a:fld>
            <a:endParaRPr lang="en-US" dirty="0">
              <a:solidFill>
                <a:prstClr val="black">
                  <a:tint val="75000"/>
                </a:prstClr>
              </a:solidFill>
            </a:endParaRPr>
          </a:p>
        </p:txBody>
      </p:sp>
      <p:sp>
        <p:nvSpPr>
          <p:cNvPr id="4" name="Rectangle 4"/>
          <p:cNvSpPr>
            <a:spLocks noGrp="1" noChangeArrowheads="1"/>
          </p:cNvSpPr>
          <p:nvPr>
            <p:ph type="dt" sz="half" idx="11"/>
          </p:nvPr>
        </p:nvSpPr>
        <p:spPr>
          <a:xfrm>
            <a:off x="685800" y="6248400"/>
            <a:ext cx="1905000" cy="457200"/>
          </a:xfrm>
          <a:prstGeom prst="rect">
            <a:avLst/>
          </a:prstGeom>
          <a:ln/>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2"/>
          </p:nvPr>
        </p:nvSpPr>
        <p:spPr>
          <a:xfrm>
            <a:off x="3124200" y="6248400"/>
            <a:ext cx="2895600" cy="457200"/>
          </a:xfrm>
          <a:prstGeom prst="rect">
            <a:avLst/>
          </a:prstGeom>
          <a:ln/>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01060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3"/>
          <p:cNvSpPr>
            <a:spLocks noGrp="1"/>
          </p:cNvSpPr>
          <p:nvPr>
            <p:ph type="title" hasCustomPrompt="1"/>
          </p:nvPr>
        </p:nvSpPr>
        <p:spPr>
          <a:xfrm>
            <a:off x="457200" y="1697038"/>
            <a:ext cx="8229600" cy="906462"/>
          </a:xfrm>
          <a:prstGeom prst="rect">
            <a:avLst/>
          </a:prstGeom>
        </p:spPr>
        <p:txBody>
          <a:bodyPr vert="horz"/>
          <a:lstStyle>
            <a:lvl1pPr>
              <a:defRPr>
                <a:solidFill>
                  <a:srgbClr val="FFFFFF"/>
                </a:solidFill>
              </a:defRPr>
            </a:lvl1pPr>
          </a:lstStyle>
          <a:p>
            <a:r>
              <a:rPr lang="en-US" dirty="0"/>
              <a:t>CLICK TO EDIT MASTER TITLE STYLE</a:t>
            </a:r>
          </a:p>
        </p:txBody>
      </p:sp>
      <p:sp>
        <p:nvSpPr>
          <p:cNvPr id="4" name="Text Placeholder 6"/>
          <p:cNvSpPr>
            <a:spLocks noGrp="1"/>
          </p:cNvSpPr>
          <p:nvPr>
            <p:ph type="body" sz="quarter" idx="11"/>
          </p:nvPr>
        </p:nvSpPr>
        <p:spPr>
          <a:xfrm>
            <a:off x="457200" y="2736850"/>
            <a:ext cx="8229600" cy="596900"/>
          </a:xfrm>
          <a:prstGeom prst="rect">
            <a:avLst/>
          </a:prstGeom>
        </p:spPr>
        <p:txBody>
          <a:bodyPr vert="horz"/>
          <a:lstStyle>
            <a:lvl1pPr marL="0" indent="0" algn="ctr">
              <a:buNone/>
              <a:defRPr sz="2200">
                <a:solidFill>
                  <a:schemeClr val="bg1"/>
                </a:solidFill>
              </a:defRPr>
            </a:lvl1pPr>
            <a:lvl2pPr>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3614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873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a:t>Click to edit Master title style</a:t>
            </a:r>
          </a:p>
        </p:txBody>
      </p:sp>
      <p:sp>
        <p:nvSpPr>
          <p:cNvPr id="3" name="Content Placeholder 2"/>
          <p:cNvSpPr>
            <a:spLocks noGrp="1"/>
          </p:cNvSpPr>
          <p:nvPr>
            <p:ph idx="1"/>
          </p:nvPr>
        </p:nvSpPr>
        <p:spPr>
          <a:xfrm>
            <a:off x="457200" y="1143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468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96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736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073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60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C1886-D516-4F3C-AB4D-D8509D938C98}" type="datetimeFigureOut">
              <a:rPr lang="en-US" smtClean="0">
                <a:solidFill>
                  <a:prstClr val="black">
                    <a:tint val="75000"/>
                  </a:prstClr>
                </a:solidFill>
              </a:rPr>
              <a:pPr/>
              <a:t>9/8/2020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92E3B2-65E7-447F-93FF-B1D7ADE1C68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2"/>
          <p:cNvSpPr>
            <a:spLocks noGrp="1"/>
          </p:cNvSpPr>
          <p:nvPr>
            <p:ph idx="1"/>
          </p:nvPr>
        </p:nvSpPr>
        <p:spPr>
          <a:xfrm>
            <a:off x="457200" y="1219200"/>
            <a:ext cx="8229600" cy="4906963"/>
          </a:xfrm>
          <a:prstGeom prst="rect">
            <a:avLst/>
          </a:prstGeom>
        </p:spPr>
        <p:txBody>
          <a:bodyPr vert="horz" lIns="91440" tIns="45720" rIns="91440" bIns="45720" rtlCol="0">
            <a:normAutofit/>
          </a:bodyPr>
          <a:lstStyle/>
          <a:p>
            <a:pPr lvl="0"/>
            <a:r>
              <a:rPr lang="en-US" dirty="0"/>
              <a:t>Text Helvetica or Arial font size 32</a:t>
            </a:r>
          </a:p>
          <a:p>
            <a:pPr lvl="1"/>
            <a:r>
              <a:rPr lang="en-US" dirty="0"/>
              <a:t>Text Helvetica or Arial font size 28</a:t>
            </a:r>
          </a:p>
          <a:p>
            <a:pPr lvl="2"/>
            <a:r>
              <a:rPr lang="en-US" dirty="0"/>
              <a:t>Text Helvetica or Arial font size 24</a:t>
            </a:r>
          </a:p>
          <a:p>
            <a:pPr lvl="3"/>
            <a:r>
              <a:rPr lang="en-US" dirty="0"/>
              <a:t>Text Helvetica or Arial font size 20</a:t>
            </a:r>
          </a:p>
          <a:p>
            <a:pPr lvl="4"/>
            <a:r>
              <a:rPr lang="en-US" dirty="0"/>
              <a:t>Text Helvetica or Arial font size 20</a:t>
            </a:r>
          </a:p>
        </p:txBody>
      </p:sp>
    </p:spTree>
    <p:extLst>
      <p:ext uri="{BB962C8B-B14F-4D97-AF65-F5344CB8AC3E}">
        <p14:creationId xmlns:p14="http://schemas.microsoft.com/office/powerpoint/2010/main" val="1323683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7428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a:t>Click to edit Master title style</a:t>
            </a:r>
          </a:p>
        </p:txBody>
      </p:sp>
      <p:sp>
        <p:nvSpPr>
          <p:cNvPr id="3" name="Content Placeholder 2"/>
          <p:cNvSpPr>
            <a:spLocks noGrp="1"/>
          </p:cNvSpPr>
          <p:nvPr>
            <p:ph idx="1"/>
          </p:nvPr>
        </p:nvSpPr>
        <p:spPr>
          <a:xfrm>
            <a:off x="457200" y="1143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53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76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0425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342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8489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8364022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41288" y="6248400"/>
            <a:ext cx="381000" cy="457200"/>
          </a:xfrm>
          <a:prstGeom prst="rect">
            <a:avLst/>
          </a:prstGeom>
        </p:spPr>
        <p:txBody>
          <a:bodyPr/>
          <a:lstStyle>
            <a:lvl1pPr eaLnBrk="1" hangingPunct="1">
              <a:defRPr/>
            </a:lvl1pPr>
          </a:lstStyle>
          <a:p>
            <a:pPr>
              <a:defRPr/>
            </a:pPr>
            <a:fld id="{7FEDF510-891E-4829-BA19-7D456407AB2A}" type="slidenum">
              <a:rPr lang="en-US">
                <a:solidFill>
                  <a:prstClr val="black">
                    <a:tint val="75000"/>
                  </a:prstClr>
                </a:solidFill>
              </a:rPr>
              <a:pPr>
                <a:defRPr/>
              </a:pPr>
              <a:t>‹#›</a:t>
            </a:fld>
            <a:endParaRPr lang="en-US" dirty="0">
              <a:solidFill>
                <a:prstClr val="black">
                  <a:tint val="75000"/>
                </a:prstClr>
              </a:solidFill>
            </a:endParaRPr>
          </a:p>
        </p:txBody>
      </p:sp>
      <p:sp>
        <p:nvSpPr>
          <p:cNvPr id="3" name="Rectangle 4"/>
          <p:cNvSpPr>
            <a:spLocks noGrp="1" noChangeArrowheads="1"/>
          </p:cNvSpPr>
          <p:nvPr>
            <p:ph type="dt" sz="half" idx="11"/>
          </p:nvPr>
        </p:nvSpPr>
        <p:spPr>
          <a:xfrm>
            <a:off x="685800" y="6248400"/>
            <a:ext cx="1905000" cy="457200"/>
          </a:xfrm>
          <a:prstGeom prst="rect">
            <a:avLst/>
          </a:prstGeom>
        </p:spPr>
        <p:txBody>
          <a:bodyPr/>
          <a:lstStyle>
            <a:lvl1pPr eaLnBrk="1" hangingPunct="1">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2"/>
          </p:nvPr>
        </p:nvSpPr>
        <p:spPr>
          <a:xfrm>
            <a:off x="3124200" y="6248400"/>
            <a:ext cx="2895600" cy="457200"/>
          </a:xfrm>
          <a:prstGeom prst="rect">
            <a:avLst/>
          </a:prstGeom>
        </p:spPr>
        <p:txBody>
          <a:bodyPr/>
          <a:lstStyle>
            <a:lvl1pPr eaLnBrk="1" hangingPunct="1">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9928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5025" y="1598613"/>
            <a:ext cx="4037013" cy="4497387"/>
          </a:xfrm>
          <a:prstGeom prst="rect">
            <a:avLst/>
          </a:prstGeom>
        </p:spPr>
        <p:txBody>
          <a:bodyPr/>
          <a:lstStyle/>
          <a:p>
            <a:pPr lvl="0"/>
            <a:endParaRPr lang="en-US" noProof="0" dirty="0"/>
          </a:p>
        </p:txBody>
      </p:sp>
      <p:sp>
        <p:nvSpPr>
          <p:cNvPr id="5" name="Date Placeholder 4"/>
          <p:cNvSpPr>
            <a:spLocks noGrp="1"/>
          </p:cNvSpPr>
          <p:nvPr>
            <p:ph type="dt" sz="half" idx="10"/>
          </p:nvPr>
        </p:nvSpPr>
        <p:spPr>
          <a:xfrm>
            <a:off x="455613" y="6242050"/>
            <a:ext cx="2130425" cy="474663"/>
          </a:xfrm>
          <a:prstGeom prst="rect">
            <a:avLst/>
          </a:prstGeom>
        </p:spPr>
        <p:txBody>
          <a:bodyPr/>
          <a:lstStyle>
            <a:lvl1pPr eaLnBrk="1" hangingPunct="1">
              <a:defRPr>
                <a:solidFill>
                  <a:srgbClr val="000000"/>
                </a:solidFill>
              </a:defRPr>
            </a:lvl1pPr>
          </a:lstStyle>
          <a:p>
            <a:pPr>
              <a:defRPr/>
            </a:pPr>
            <a:endParaRPr lang="en-US" dirty="0"/>
          </a:p>
        </p:txBody>
      </p:sp>
      <p:sp>
        <p:nvSpPr>
          <p:cNvPr id="6" name="Footer Placeholder 5"/>
          <p:cNvSpPr>
            <a:spLocks noGrp="1"/>
          </p:cNvSpPr>
          <p:nvPr>
            <p:ph type="ftr" sz="quarter" idx="11"/>
          </p:nvPr>
        </p:nvSpPr>
        <p:spPr>
          <a:xfrm>
            <a:off x="3124200" y="6242050"/>
            <a:ext cx="2895600" cy="474663"/>
          </a:xfrm>
          <a:prstGeom prst="rect">
            <a:avLst/>
          </a:prstGeom>
        </p:spPr>
        <p:txBody>
          <a:bodyPr/>
          <a:lstStyle>
            <a:lvl1pPr eaLnBrk="1" hangingPunct="1">
              <a:defRPr>
                <a:solidFill>
                  <a:srgbClr val="000000"/>
                </a:solidFill>
              </a:defRPr>
            </a:lvl1pPr>
          </a:lstStyle>
          <a:p>
            <a:pPr>
              <a:defRPr/>
            </a:pPr>
            <a:endParaRPr lang="en-US" dirty="0"/>
          </a:p>
        </p:txBody>
      </p:sp>
      <p:sp>
        <p:nvSpPr>
          <p:cNvPr id="7" name="Slide Number Placeholder 6"/>
          <p:cNvSpPr>
            <a:spLocks noGrp="1"/>
          </p:cNvSpPr>
          <p:nvPr>
            <p:ph type="sldNum" sz="quarter" idx="12"/>
          </p:nvPr>
        </p:nvSpPr>
        <p:spPr>
          <a:xfrm>
            <a:off x="6553200" y="6242050"/>
            <a:ext cx="2130425" cy="474663"/>
          </a:xfrm>
          <a:prstGeom prst="rect">
            <a:avLst/>
          </a:prstGeom>
        </p:spPr>
        <p:txBody>
          <a:bodyPr/>
          <a:lstStyle>
            <a:lvl1pPr eaLnBrk="1" hangingPunct="1">
              <a:defRPr>
                <a:solidFill>
                  <a:srgbClr val="000000"/>
                </a:solidFill>
              </a:defRPr>
            </a:lvl1pPr>
          </a:lstStyle>
          <a:p>
            <a:pPr>
              <a:defRPr/>
            </a:pPr>
            <a:fld id="{EB211954-39E6-4BE0-AF47-9578A1AAFBDB}" type="slidenum">
              <a:rPr lang="en-US"/>
              <a:pPr>
                <a:defRPr/>
              </a:pPr>
              <a:t>‹#›</a:t>
            </a:fld>
            <a:endParaRPr lang="en-US" dirty="0"/>
          </a:p>
        </p:txBody>
      </p:sp>
    </p:spTree>
    <p:extLst>
      <p:ext uri="{BB962C8B-B14F-4D97-AF65-F5344CB8AC3E}">
        <p14:creationId xmlns:p14="http://schemas.microsoft.com/office/powerpoint/2010/main" val="4309381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29649408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8507097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31683885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16535560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01675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3124200" y="6248400"/>
            <a:ext cx="2895600" cy="457200"/>
          </a:xfrm>
          <a:prstGeom prst="rect">
            <a:avLst/>
          </a:prstGeom>
        </p:spPr>
        <p:txBody>
          <a:bodyPr/>
          <a:lstStyle>
            <a:lvl1pPr eaLnBrk="1" hangingPunct="1">
              <a:defRPr>
                <a:solidFill>
                  <a:srgbClr val="000000"/>
                </a:solidFill>
              </a:defRPr>
            </a:lvl1pPr>
          </a:lstStyle>
          <a:p>
            <a:pPr>
              <a:defRPr/>
            </a:pPr>
            <a:endParaRPr lang="en-US" dirty="0"/>
          </a:p>
        </p:txBody>
      </p:sp>
    </p:spTree>
    <p:extLst>
      <p:ext uri="{BB962C8B-B14F-4D97-AF65-F5344CB8AC3E}">
        <p14:creationId xmlns:p14="http://schemas.microsoft.com/office/powerpoint/2010/main" val="1124927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7476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5613" y="1598613"/>
            <a:ext cx="8226425" cy="4497387"/>
          </a:xfrm>
          <a:prstGeom prst="rect">
            <a:avLst/>
          </a:prstGeom>
        </p:spPr>
        <p:txBody>
          <a:bodyPr/>
          <a:lstStyle/>
          <a:p>
            <a:pPr lvl="0"/>
            <a:endParaRPr lang="en-US" noProof="0" dirty="0"/>
          </a:p>
        </p:txBody>
      </p:sp>
      <p:sp>
        <p:nvSpPr>
          <p:cNvPr id="4" name="Date Placeholder 3"/>
          <p:cNvSpPr>
            <a:spLocks noGrp="1"/>
          </p:cNvSpPr>
          <p:nvPr>
            <p:ph type="dt" sz="half" idx="10"/>
          </p:nvPr>
        </p:nvSpPr>
        <p:spPr>
          <a:xfrm>
            <a:off x="455613" y="6242050"/>
            <a:ext cx="2130425" cy="474663"/>
          </a:xfrm>
          <a:prstGeom prst="rect">
            <a:avLst/>
          </a:prstGeom>
        </p:spPr>
        <p:txBody>
          <a:bodyPr/>
          <a:lstStyle>
            <a:lvl1pPr eaLnBrk="1" hangingPunct="1">
              <a:defRPr>
                <a:solidFill>
                  <a:srgbClr val="000000"/>
                </a:solidFill>
              </a:defRPr>
            </a:lvl1pPr>
          </a:lstStyle>
          <a:p>
            <a:pPr>
              <a:defRPr/>
            </a:pPr>
            <a:endParaRPr lang="en-US" dirty="0"/>
          </a:p>
        </p:txBody>
      </p:sp>
      <p:sp>
        <p:nvSpPr>
          <p:cNvPr id="5" name="Footer Placeholder 4"/>
          <p:cNvSpPr>
            <a:spLocks noGrp="1"/>
          </p:cNvSpPr>
          <p:nvPr>
            <p:ph type="ftr" sz="quarter" idx="11"/>
          </p:nvPr>
        </p:nvSpPr>
        <p:spPr>
          <a:xfrm>
            <a:off x="3124200" y="6242050"/>
            <a:ext cx="2895600" cy="474663"/>
          </a:xfrm>
          <a:prstGeom prst="rect">
            <a:avLst/>
          </a:prstGeom>
        </p:spPr>
        <p:txBody>
          <a:bodyPr/>
          <a:lstStyle>
            <a:lvl1pPr eaLnBrk="1" hangingPunct="1">
              <a:defRPr>
                <a:solidFill>
                  <a:srgbClr val="000000"/>
                </a:solidFill>
              </a:defRPr>
            </a:lvl1pPr>
          </a:lstStyle>
          <a:p>
            <a:pPr>
              <a:defRPr/>
            </a:pPr>
            <a:endParaRPr lang="en-US" dirty="0"/>
          </a:p>
        </p:txBody>
      </p:sp>
      <p:sp>
        <p:nvSpPr>
          <p:cNvPr id="6" name="Slide Number Placeholder 5"/>
          <p:cNvSpPr>
            <a:spLocks noGrp="1"/>
          </p:cNvSpPr>
          <p:nvPr>
            <p:ph type="sldNum" sz="quarter" idx="12"/>
          </p:nvPr>
        </p:nvSpPr>
        <p:spPr>
          <a:xfrm>
            <a:off x="6553200" y="6242050"/>
            <a:ext cx="2130425" cy="474663"/>
          </a:xfrm>
          <a:prstGeom prst="rect">
            <a:avLst/>
          </a:prstGeom>
        </p:spPr>
        <p:txBody>
          <a:bodyPr/>
          <a:lstStyle>
            <a:lvl1pPr eaLnBrk="1" hangingPunct="1">
              <a:defRPr>
                <a:solidFill>
                  <a:srgbClr val="000000"/>
                </a:solidFill>
              </a:defRPr>
            </a:lvl1pPr>
          </a:lstStyle>
          <a:p>
            <a:pPr>
              <a:defRPr/>
            </a:pPr>
            <a:fld id="{28EBEE32-2D27-440E-9BBF-2447757878F6}" type="slidenum">
              <a:rPr lang="en-US"/>
              <a:pPr>
                <a:defRPr/>
              </a:pPr>
              <a:t>‹#›</a:t>
            </a:fld>
            <a:endParaRPr lang="en-US" dirty="0"/>
          </a:p>
        </p:txBody>
      </p:sp>
    </p:spTree>
    <p:extLst>
      <p:ext uri="{BB962C8B-B14F-4D97-AF65-F5344CB8AC3E}">
        <p14:creationId xmlns:p14="http://schemas.microsoft.com/office/powerpoint/2010/main" val="17878193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586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507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4075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C1886-D516-4F3C-AB4D-D8509D938C98}" type="datetimeFigureOut">
              <a:rPr lang="en-US" smtClean="0">
                <a:solidFill>
                  <a:prstClr val="black">
                    <a:tint val="75000"/>
                  </a:prstClr>
                </a:solidFill>
              </a:rPr>
              <a:pPr/>
              <a:t>9/8/2020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92E3B2-65E7-447F-93FF-B1D7ADE1C68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2"/>
          <p:cNvSpPr>
            <a:spLocks noGrp="1"/>
          </p:cNvSpPr>
          <p:nvPr>
            <p:ph idx="1"/>
          </p:nvPr>
        </p:nvSpPr>
        <p:spPr>
          <a:xfrm>
            <a:off x="457200" y="1219200"/>
            <a:ext cx="8229600" cy="4906963"/>
          </a:xfrm>
          <a:prstGeom prst="rect">
            <a:avLst/>
          </a:prstGeom>
        </p:spPr>
        <p:txBody>
          <a:bodyPr vert="horz" lIns="91440" tIns="45720" rIns="91440" bIns="45720" rtlCol="0">
            <a:normAutofit/>
          </a:bodyPr>
          <a:lstStyle/>
          <a:p>
            <a:pPr lvl="0"/>
            <a:r>
              <a:rPr lang="en-US" dirty="0"/>
              <a:t>Text Helvetica or Arial font size 32</a:t>
            </a:r>
          </a:p>
          <a:p>
            <a:pPr lvl="1"/>
            <a:r>
              <a:rPr lang="en-US" dirty="0"/>
              <a:t>Text Helvetica or Arial font size 28</a:t>
            </a:r>
          </a:p>
          <a:p>
            <a:pPr lvl="2"/>
            <a:r>
              <a:rPr lang="en-US" dirty="0"/>
              <a:t>Text Helvetica or Arial font size 24</a:t>
            </a:r>
          </a:p>
          <a:p>
            <a:pPr lvl="3"/>
            <a:r>
              <a:rPr lang="en-US" dirty="0"/>
              <a:t>Text Helvetica or Arial font size 20</a:t>
            </a:r>
          </a:p>
          <a:p>
            <a:pPr lvl="4"/>
            <a:r>
              <a:rPr lang="en-US" dirty="0"/>
              <a:t>Text Helvetica or Arial font size 20</a:t>
            </a:r>
          </a:p>
        </p:txBody>
      </p:sp>
    </p:spTree>
    <p:extLst>
      <p:ext uri="{BB962C8B-B14F-4D97-AF65-F5344CB8AC3E}">
        <p14:creationId xmlns:p14="http://schemas.microsoft.com/office/powerpoint/2010/main" val="934907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C1886-D516-4F3C-AB4D-D8509D938C98}" type="datetimeFigureOut">
              <a:rPr lang="en-US" smtClean="0">
                <a:solidFill>
                  <a:prstClr val="black">
                    <a:tint val="75000"/>
                  </a:prstClr>
                </a:solidFill>
              </a:rPr>
              <a:pPr/>
              <a:t>9/8/2020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92E3B2-65E7-447F-93FF-B1D7ADE1C68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2"/>
          <p:cNvSpPr>
            <a:spLocks noGrp="1"/>
          </p:cNvSpPr>
          <p:nvPr>
            <p:ph idx="1"/>
          </p:nvPr>
        </p:nvSpPr>
        <p:spPr>
          <a:xfrm>
            <a:off x="457200" y="1219200"/>
            <a:ext cx="8229600" cy="4906963"/>
          </a:xfrm>
          <a:prstGeom prst="rect">
            <a:avLst/>
          </a:prstGeom>
        </p:spPr>
        <p:txBody>
          <a:bodyPr vert="horz" lIns="91440" tIns="45720" rIns="91440" bIns="45720" rtlCol="0">
            <a:normAutofit/>
          </a:bodyPr>
          <a:lstStyle/>
          <a:p>
            <a:pPr lvl="0"/>
            <a:r>
              <a:rPr lang="en-US" dirty="0"/>
              <a:t>Text Helvetica or Arial font size 32</a:t>
            </a:r>
          </a:p>
          <a:p>
            <a:pPr lvl="1"/>
            <a:r>
              <a:rPr lang="en-US" dirty="0"/>
              <a:t>Text Helvetica or Arial font size 28</a:t>
            </a:r>
          </a:p>
          <a:p>
            <a:pPr lvl="2"/>
            <a:r>
              <a:rPr lang="en-US" dirty="0"/>
              <a:t>Text Helvetica or Arial font size 24</a:t>
            </a:r>
          </a:p>
          <a:p>
            <a:pPr lvl="3"/>
            <a:r>
              <a:rPr lang="en-US" dirty="0"/>
              <a:t>Text Helvetica or Arial font size 20</a:t>
            </a:r>
          </a:p>
          <a:p>
            <a:pPr lvl="4"/>
            <a:r>
              <a:rPr lang="en-US" dirty="0"/>
              <a:t>Text Helvetica or Arial font size 20</a:t>
            </a:r>
          </a:p>
        </p:txBody>
      </p:sp>
    </p:spTree>
    <p:extLst>
      <p:ext uri="{BB962C8B-B14F-4D97-AF65-F5344CB8AC3E}">
        <p14:creationId xmlns:p14="http://schemas.microsoft.com/office/powerpoint/2010/main" val="3687387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1533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a:t>Click to edit Master title style</a:t>
            </a:r>
          </a:p>
        </p:txBody>
      </p:sp>
      <p:sp>
        <p:nvSpPr>
          <p:cNvPr id="3" name="Content Placeholder 2"/>
          <p:cNvSpPr>
            <a:spLocks noGrp="1"/>
          </p:cNvSpPr>
          <p:nvPr>
            <p:ph idx="1"/>
          </p:nvPr>
        </p:nvSpPr>
        <p:spPr>
          <a:xfrm>
            <a:off x="457200" y="1143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236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411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19200"/>
            <a:ext cx="4040188"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40401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587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00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09789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457200" y="1061426"/>
            <a:ext cx="8229600"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680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3111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7C1886-D516-4F3C-AB4D-D8509D938C98}" type="datetimeFigureOut">
              <a:rPr lang="en-US" smtClean="0">
                <a:solidFill>
                  <a:prstClr val="black">
                    <a:tint val="75000"/>
                  </a:prstClr>
                </a:solidFill>
              </a:rPr>
              <a:pPr/>
              <a:t>9/8/2020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92E3B2-65E7-447F-93FF-B1D7ADE1C68B}"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2"/>
          <p:cNvSpPr>
            <a:spLocks noGrp="1"/>
          </p:cNvSpPr>
          <p:nvPr>
            <p:ph idx="1"/>
          </p:nvPr>
        </p:nvSpPr>
        <p:spPr>
          <a:xfrm>
            <a:off x="457200" y="1219200"/>
            <a:ext cx="8229600" cy="4906963"/>
          </a:xfrm>
          <a:prstGeom prst="rect">
            <a:avLst/>
          </a:prstGeom>
        </p:spPr>
        <p:txBody>
          <a:bodyPr vert="horz" lIns="91440" tIns="45720" rIns="91440" bIns="45720" rtlCol="0">
            <a:normAutofit/>
          </a:bodyPr>
          <a:lstStyle/>
          <a:p>
            <a:pPr lvl="0"/>
            <a:r>
              <a:rPr lang="en-US" dirty="0"/>
              <a:t>Text Helvetica or Arial font size 32</a:t>
            </a:r>
          </a:p>
          <a:p>
            <a:pPr lvl="1"/>
            <a:r>
              <a:rPr lang="en-US" dirty="0"/>
              <a:t>Text Helvetica or Arial font size 28</a:t>
            </a:r>
          </a:p>
          <a:p>
            <a:pPr lvl="2"/>
            <a:r>
              <a:rPr lang="en-US" dirty="0"/>
              <a:t>Text Helvetica or Arial font size 24</a:t>
            </a:r>
          </a:p>
          <a:p>
            <a:pPr lvl="3"/>
            <a:r>
              <a:rPr lang="en-US" dirty="0"/>
              <a:t>Text Helvetica or Arial font size 20</a:t>
            </a:r>
          </a:p>
          <a:p>
            <a:pPr lvl="4"/>
            <a:r>
              <a:rPr lang="en-US" dirty="0"/>
              <a:t>Text Helvetica or Arial font size 20</a:t>
            </a:r>
          </a:p>
        </p:txBody>
      </p:sp>
    </p:spTree>
    <p:extLst>
      <p:ext uri="{BB962C8B-B14F-4D97-AF65-F5344CB8AC3E}">
        <p14:creationId xmlns:p14="http://schemas.microsoft.com/office/powerpoint/2010/main" val="1607018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46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741362"/>
          </a:xfrm>
          <a:prstGeom prst="rect">
            <a:avLst/>
          </a:prstGeom>
        </p:spPr>
        <p:txBody>
          <a:bodyPr vert="horz"/>
          <a:lstStyle>
            <a:lvl1pPr algn="l">
              <a:defRPr sz="3800">
                <a:solidFill>
                  <a:schemeClr val="bg2"/>
                </a:solidFill>
              </a:defRPr>
            </a:lvl1pPr>
          </a:lstStyle>
          <a:p>
            <a:r>
              <a:rPr lang="en-US" dirty="0"/>
              <a:t>Click to edit Master title style</a:t>
            </a:r>
          </a:p>
        </p:txBody>
      </p:sp>
      <p:sp>
        <p:nvSpPr>
          <p:cNvPr id="6" name="Content Placeholder 3"/>
          <p:cNvSpPr>
            <a:spLocks noGrp="1"/>
          </p:cNvSpPr>
          <p:nvPr>
            <p:ph sz="quarter" idx="10"/>
          </p:nvPr>
        </p:nvSpPr>
        <p:spPr>
          <a:xfrm>
            <a:off x="457200" y="1061426"/>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1"/>
          </p:nvPr>
        </p:nvSpPr>
        <p:spPr>
          <a:xfrm>
            <a:off x="4773897" y="1070380"/>
            <a:ext cx="3912903" cy="4461445"/>
          </a:xfrm>
          <a:prstGeom prst="rect">
            <a:avLst/>
          </a:prstGeom>
        </p:spPr>
        <p:txBody>
          <a:bodyPr vert="horz"/>
          <a:lstStyle>
            <a:lvl1pPr>
              <a:buClr>
                <a:schemeClr val="accent1"/>
              </a:buClr>
              <a:defRPr sz="2800"/>
            </a:lvl1pPr>
            <a:lvl2pPr marL="742950" indent="-285750">
              <a:buClr>
                <a:schemeClr val="accent1"/>
              </a:buClr>
              <a:buFont typeface="Arial"/>
              <a:buChar char="•"/>
              <a:defRPr sz="2400">
                <a:solidFill>
                  <a:schemeClr val="bg1">
                    <a:lumMod val="65000"/>
                  </a:schemeClr>
                </a:solidFill>
              </a:defRPr>
            </a:lvl2pPr>
            <a:lvl3pPr>
              <a:buClr>
                <a:schemeClr val="accent1"/>
              </a:buClr>
              <a:defRPr sz="2000">
                <a:solidFill>
                  <a:schemeClr val="accent2"/>
                </a:solidFill>
              </a:defRPr>
            </a:lvl3pPr>
            <a:lvl4pPr marL="1600200" indent="-228600">
              <a:buClr>
                <a:schemeClr val="accent1"/>
              </a:buClr>
              <a:buFont typeface="Arial"/>
              <a:buChar char="•"/>
              <a:defRPr sz="1800">
                <a:solidFill>
                  <a:schemeClr val="accent1">
                    <a:lumMod val="60000"/>
                    <a:lumOff val="40000"/>
                  </a:schemeClr>
                </a:solidFill>
              </a:defRPr>
            </a:lvl4pPr>
            <a:lvl5pPr marL="2057400" indent="-228600">
              <a:buClr>
                <a:schemeClr val="accent1"/>
              </a:buClr>
              <a:buFont typeface="Arial"/>
              <a:buChar char="•"/>
              <a:defRPr sz="1800">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710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7620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7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a:t>Click to edit Master title style</a:t>
            </a:r>
          </a:p>
        </p:txBody>
      </p:sp>
      <p:sp>
        <p:nvSpPr>
          <p:cNvPr id="3" name="Content Placeholder 2"/>
          <p:cNvSpPr>
            <a:spLocks noGrp="1"/>
          </p:cNvSpPr>
          <p:nvPr>
            <p:ph idx="1"/>
          </p:nvPr>
        </p:nvSpPr>
        <p:spPr>
          <a:xfrm>
            <a:off x="457200" y="11430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52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t>Click to edit Master title style</a:t>
            </a:r>
          </a:p>
        </p:txBody>
      </p:sp>
      <p:sp>
        <p:nvSpPr>
          <p:cNvPr id="3" name="Content Placeholder 2"/>
          <p:cNvSpPr>
            <a:spLocks noGrp="1"/>
          </p:cNvSpPr>
          <p:nvPr>
            <p:ph sz="half" idx="1"/>
          </p:nvPr>
        </p:nvSpPr>
        <p:spPr>
          <a:xfrm>
            <a:off x="457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1861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6.jpeg"/><Relationship Id="rId4" Type="http://schemas.openxmlformats.org/officeDocument/2006/relationships/slideLayout" Target="../slideLayouts/slideLayout1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7.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6.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row-of-uneven-ice-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401056"/>
            <a:ext cx="9144000" cy="1456944"/>
          </a:xfrm>
          <a:prstGeom prst="rect">
            <a:avLst/>
          </a:prstGeom>
        </p:spPr>
      </p:pic>
      <p:sp>
        <p:nvSpPr>
          <p:cNvPr id="2" name="Chord 1"/>
          <p:cNvSpPr/>
          <p:nvPr userDrawn="1"/>
        </p:nvSpPr>
        <p:spPr>
          <a:xfrm>
            <a:off x="2712412" y="5851525"/>
            <a:ext cx="3727387" cy="3727387"/>
          </a:xfrm>
          <a:prstGeom prst="chord">
            <a:avLst>
              <a:gd name="adj1" fmla="val 12425776"/>
              <a:gd name="adj2" fmla="val 1996367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hord 9"/>
          <p:cNvSpPr/>
          <p:nvPr userDrawn="1"/>
        </p:nvSpPr>
        <p:spPr>
          <a:xfrm>
            <a:off x="2881744" y="6003925"/>
            <a:ext cx="3397444" cy="3361008"/>
          </a:xfrm>
          <a:prstGeom prst="chord">
            <a:avLst>
              <a:gd name="adj1" fmla="val 12511720"/>
              <a:gd name="adj2" fmla="val 19891423"/>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1" y="1242662"/>
            <a:ext cx="9144000" cy="24558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cxnSp>
        <p:nvCxnSpPr>
          <p:cNvPr id="57" name="Straight Connector 56"/>
          <p:cNvCxnSpPr/>
          <p:nvPr userDrawn="1"/>
        </p:nvCxnSpPr>
        <p:spPr>
          <a:xfrm>
            <a:off x="1" y="1365814"/>
            <a:ext cx="914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0" y="3565777"/>
            <a:ext cx="914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84635" y="6404753"/>
            <a:ext cx="1791661" cy="263172"/>
          </a:xfrm>
          <a:prstGeom prst="rect">
            <a:avLst/>
          </a:prstGeom>
        </p:spPr>
      </p:pic>
    </p:spTree>
    <p:extLst>
      <p:ext uri="{BB962C8B-B14F-4D97-AF65-F5344CB8AC3E}">
        <p14:creationId xmlns:p14="http://schemas.microsoft.com/office/powerpoint/2010/main" val="122566968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49B6D9B-62DD-4F04-A5F9-A83C77361EEE}" type="datetimeFigureOut">
              <a:rPr lang="en-US" smtClean="0">
                <a:solidFill>
                  <a:prstClr val="black">
                    <a:tint val="75000"/>
                  </a:prstClr>
                </a:solidFill>
                <a:latin typeface="Calibri"/>
                <a:ea typeface="+mn-ea"/>
              </a:rPr>
              <a:pPr eaLnBrk="1" fontAlgn="auto" hangingPunct="1">
                <a:spcBef>
                  <a:spcPts val="0"/>
                </a:spcBef>
                <a:spcAft>
                  <a:spcPts val="0"/>
                </a:spcAft>
              </a:pPr>
              <a:t>9/8/2020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08A8635-ED32-474E-9644-264E51683D0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pic>
        <p:nvPicPr>
          <p:cNvPr id="7" name="Picture 6"/>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0" y="-76200"/>
            <a:ext cx="9144000" cy="6954616"/>
          </a:xfrm>
          <a:prstGeom prst="rect">
            <a:avLst/>
          </a:prstGeom>
        </p:spPr>
      </p:pic>
    </p:spTree>
    <p:extLst>
      <p:ext uri="{BB962C8B-B14F-4D97-AF65-F5344CB8AC3E}">
        <p14:creationId xmlns:p14="http://schemas.microsoft.com/office/powerpoint/2010/main" val="32912448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0" r:id="rId5"/>
    <p:sldLayoutId id="2147483721" r:id="rId6"/>
    <p:sldLayoutId id="214748372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row-of-uneven-ice-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401056"/>
            <a:ext cx="9144000" cy="1456944"/>
          </a:xfrm>
          <a:prstGeom prst="rect">
            <a:avLst/>
          </a:prstGeom>
        </p:spPr>
      </p:pic>
      <p:sp>
        <p:nvSpPr>
          <p:cNvPr id="9" name="Rectangle 8"/>
          <p:cNvSpPr/>
          <p:nvPr userDrawn="1"/>
        </p:nvSpPr>
        <p:spPr>
          <a:xfrm>
            <a:off x="0" y="3696540"/>
            <a:ext cx="9144000" cy="3159513"/>
          </a:xfrm>
          <a:prstGeom prst="rect">
            <a:avLst/>
          </a:prstGeom>
          <a:gradFill flip="none" rotWithShape="1">
            <a:gsLst>
              <a:gs pos="0">
                <a:schemeClr val="accent1">
                  <a:tint val="100000"/>
                  <a:shade val="100000"/>
                  <a:satMod val="130000"/>
                  <a:alpha val="50000"/>
                </a:schemeClr>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1" y="1242662"/>
            <a:ext cx="9144000" cy="24558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cxnSp>
        <p:nvCxnSpPr>
          <p:cNvPr id="57" name="Straight Connector 56"/>
          <p:cNvCxnSpPr/>
          <p:nvPr userDrawn="1"/>
        </p:nvCxnSpPr>
        <p:spPr>
          <a:xfrm>
            <a:off x="1" y="1365814"/>
            <a:ext cx="914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0" y="3565777"/>
            <a:ext cx="914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Chord 9"/>
          <p:cNvSpPr/>
          <p:nvPr userDrawn="1"/>
        </p:nvSpPr>
        <p:spPr>
          <a:xfrm>
            <a:off x="2712412" y="5851525"/>
            <a:ext cx="3727387" cy="3727387"/>
          </a:xfrm>
          <a:prstGeom prst="chord">
            <a:avLst>
              <a:gd name="adj1" fmla="val 12425776"/>
              <a:gd name="adj2" fmla="val 1996367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hord 10"/>
          <p:cNvSpPr/>
          <p:nvPr userDrawn="1"/>
        </p:nvSpPr>
        <p:spPr>
          <a:xfrm>
            <a:off x="2881744" y="6003925"/>
            <a:ext cx="3397444" cy="3361008"/>
          </a:xfrm>
          <a:prstGeom prst="chord">
            <a:avLst>
              <a:gd name="adj1" fmla="val 12511720"/>
              <a:gd name="adj2" fmla="val 19891423"/>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84635" y="6404753"/>
            <a:ext cx="1791661" cy="263172"/>
          </a:xfrm>
          <a:prstGeom prst="rect">
            <a:avLst/>
          </a:prstGeom>
        </p:spPr>
      </p:pic>
    </p:spTree>
    <p:extLst>
      <p:ext uri="{BB962C8B-B14F-4D97-AF65-F5344CB8AC3E}">
        <p14:creationId xmlns:p14="http://schemas.microsoft.com/office/powerpoint/2010/main" val="319189890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row-of-uneven-ice-PPT.png"/>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0" y="6030926"/>
            <a:ext cx="9144000" cy="827074"/>
          </a:xfrm>
          <a:prstGeom prst="rect">
            <a:avLst/>
          </a:prstGeom>
        </p:spPr>
      </p:pic>
      <p:cxnSp>
        <p:nvCxnSpPr>
          <p:cNvPr id="9" name="Straight Connector 8"/>
          <p:cNvCxnSpPr/>
          <p:nvPr userDrawn="1"/>
        </p:nvCxnSpPr>
        <p:spPr>
          <a:xfrm>
            <a:off x="0" y="822574"/>
            <a:ext cx="9144000" cy="0"/>
          </a:xfrm>
          <a:prstGeom prst="line">
            <a:avLst/>
          </a:prstGeom>
          <a:ln w="12700" cmpd="sng">
            <a:solidFill>
              <a:srgbClr val="00AEEF"/>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25812" y="5741058"/>
            <a:ext cx="1825845" cy="268194"/>
          </a:xfrm>
          <a:prstGeom prst="rect">
            <a:avLst/>
          </a:prstGeom>
        </p:spPr>
      </p:pic>
    </p:spTree>
    <p:extLst>
      <p:ext uri="{BB962C8B-B14F-4D97-AF65-F5344CB8AC3E}">
        <p14:creationId xmlns:p14="http://schemas.microsoft.com/office/powerpoint/2010/main" val="3513728388"/>
      </p:ext>
    </p:extLst>
  </p:cSld>
  <p:clrMap bg1="lt1" tx1="dk1" bg2="lt2" tx2="dk2" accent1="accent1" accent2="accent2" accent3="accent3" accent4="accent4" accent5="accent5" accent6="accent6" hlink="hlink" folHlink="folHlink"/>
  <p:sldLayoutIdLst>
    <p:sldLayoutId id="2147483652" r:id="rId1"/>
    <p:sldLayoutId id="214748365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row-of-uneven-ice-PPT.png"/>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0" y="6030926"/>
            <a:ext cx="9144000" cy="827074"/>
          </a:xfrm>
          <a:prstGeom prst="rect">
            <a:avLst/>
          </a:prstGeom>
        </p:spPr>
      </p:pic>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025812" y="5741058"/>
            <a:ext cx="1825845" cy="268194"/>
          </a:xfrm>
          <a:prstGeom prst="rect">
            <a:avLst/>
          </a:prstGeom>
        </p:spPr>
      </p:pic>
    </p:spTree>
    <p:extLst>
      <p:ext uri="{BB962C8B-B14F-4D97-AF65-F5344CB8AC3E}">
        <p14:creationId xmlns:p14="http://schemas.microsoft.com/office/powerpoint/2010/main" val="2490588908"/>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DCD0B1C-D405-4F9D-866E-69855E27002F}" type="datetimeFigureOut">
              <a:rPr lang="en-US" smtClean="0">
                <a:solidFill>
                  <a:prstClr val="black">
                    <a:tint val="75000"/>
                  </a:prstClr>
                </a:solidFill>
              </a:rPr>
              <a:pPr defTabSz="914400"/>
              <a:t>9/8/2020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1669E13-208E-4B1D-B581-417AE3123366}"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3" cstate="hqprint">
            <a:extLst>
              <a:ext uri="{28A0092B-C50C-407E-A947-70E740481C1C}">
                <a14:useLocalDpi xmlns:a14="http://schemas.microsoft.com/office/drawing/2010/main"/>
              </a:ext>
            </a:extLst>
          </a:blip>
          <a:srcRect r="-1"/>
          <a:stretch/>
        </p:blipFill>
        <p:spPr>
          <a:xfrm>
            <a:off x="0" y="-115594"/>
            <a:ext cx="9144000" cy="6973594"/>
          </a:xfrm>
          <a:prstGeom prst="rect">
            <a:avLst/>
          </a:prstGeom>
        </p:spPr>
      </p:pic>
    </p:spTree>
    <p:extLst>
      <p:ext uri="{BB962C8B-B14F-4D97-AF65-F5344CB8AC3E}">
        <p14:creationId xmlns:p14="http://schemas.microsoft.com/office/powerpoint/2010/main" val="1297874798"/>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9B6D9B-62DD-4F04-A5F9-A83C77361EEE}" type="datetimeFigureOut">
              <a:rPr lang="en-US" smtClean="0">
                <a:solidFill>
                  <a:prstClr val="black">
                    <a:tint val="75000"/>
                  </a:prstClr>
                </a:solidFill>
                <a:ea typeface="ＭＳ Ｐゴシック" pitchFamily="34" charset="-128"/>
              </a:rPr>
              <a:pPr defTabSz="914400"/>
              <a:t>9/8/2020</a:t>
            </a:fld>
            <a:endParaRPr lang="en-US" dirty="0">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08A8635-ED32-474E-9644-264E51683D03}" type="slidenum">
              <a:rPr lang="en-US" smtClean="0">
                <a:solidFill>
                  <a:prstClr val="black">
                    <a:tint val="75000"/>
                  </a:prstClr>
                </a:solidFill>
                <a:ea typeface="ＭＳ Ｐゴシック" pitchFamily="34" charset="-128"/>
              </a:rPr>
              <a:pPr defTabSz="914400"/>
              <a:t>‹#›</a:t>
            </a:fld>
            <a:endParaRPr lang="en-US" dirty="0">
              <a:solidFill>
                <a:prstClr val="black">
                  <a:tint val="75000"/>
                </a:prstClr>
              </a:solidFill>
              <a:ea typeface="ＭＳ Ｐゴシック" pitchFamily="34" charset="-128"/>
            </a:endParaRPr>
          </a:p>
        </p:txBody>
      </p:sp>
      <p:pic>
        <p:nvPicPr>
          <p:cNvPr id="7" name="Picture 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0" y="-76200"/>
            <a:ext cx="9144000" cy="6954616"/>
          </a:xfrm>
          <a:prstGeom prst="rect">
            <a:avLst/>
          </a:prstGeom>
        </p:spPr>
      </p:pic>
    </p:spTree>
    <p:extLst>
      <p:ext uri="{BB962C8B-B14F-4D97-AF65-F5344CB8AC3E}">
        <p14:creationId xmlns:p14="http://schemas.microsoft.com/office/powerpoint/2010/main" val="24927379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9B6D9B-62DD-4F04-A5F9-A83C77361EEE}" type="datetimeFigureOut">
              <a:rPr lang="en-US" smtClean="0">
                <a:solidFill>
                  <a:prstClr val="black">
                    <a:tint val="75000"/>
                  </a:prstClr>
                </a:solidFill>
              </a:rPr>
              <a:pPr defTabSz="914400"/>
              <a:t>9/8/2020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08A8635-ED32-474E-9644-264E51683D03}"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0" y="-76200"/>
            <a:ext cx="9144000" cy="6954616"/>
          </a:xfrm>
          <a:prstGeom prst="rect">
            <a:avLst/>
          </a:prstGeom>
        </p:spPr>
      </p:pic>
    </p:spTree>
    <p:extLst>
      <p:ext uri="{BB962C8B-B14F-4D97-AF65-F5344CB8AC3E}">
        <p14:creationId xmlns:p14="http://schemas.microsoft.com/office/powerpoint/2010/main" val="33861424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9B6D9B-62DD-4F04-A5F9-A83C77361EEE}" type="datetimeFigureOut">
              <a:rPr lang="en-US" smtClean="0">
                <a:solidFill>
                  <a:prstClr val="black">
                    <a:tint val="75000"/>
                  </a:prstClr>
                </a:solidFill>
                <a:ea typeface="ＭＳ Ｐゴシック" pitchFamily="34" charset="-128"/>
              </a:rPr>
              <a:pPr defTabSz="914400"/>
              <a:t>9/8/2020</a:t>
            </a:fld>
            <a:endParaRPr lang="en-US" dirty="0">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08A8635-ED32-474E-9644-264E51683D03}" type="slidenum">
              <a:rPr lang="en-US" smtClean="0">
                <a:solidFill>
                  <a:prstClr val="black">
                    <a:tint val="75000"/>
                  </a:prstClr>
                </a:solidFill>
                <a:ea typeface="ＭＳ Ｐゴシック" pitchFamily="34" charset="-128"/>
              </a:rPr>
              <a:pPr defTabSz="914400"/>
              <a:t>‹#›</a:t>
            </a:fld>
            <a:endParaRPr lang="en-US" dirty="0">
              <a:solidFill>
                <a:prstClr val="black">
                  <a:tint val="75000"/>
                </a:prstClr>
              </a:solidFill>
              <a:ea typeface="ＭＳ Ｐゴシック" pitchFamily="34" charset="-128"/>
            </a:endParaRPr>
          </a:p>
        </p:txBody>
      </p:sp>
      <p:pic>
        <p:nvPicPr>
          <p:cNvPr id="7" name="Picture 6"/>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0" y="-76200"/>
            <a:ext cx="9144000" cy="6954616"/>
          </a:xfrm>
          <a:prstGeom prst="rect">
            <a:avLst/>
          </a:prstGeom>
        </p:spPr>
      </p:pic>
    </p:spTree>
    <p:extLst>
      <p:ext uri="{BB962C8B-B14F-4D97-AF65-F5344CB8AC3E}">
        <p14:creationId xmlns:p14="http://schemas.microsoft.com/office/powerpoint/2010/main" val="301853595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 id="2147483690" r:id="rId6"/>
    <p:sldLayoutId id="214748369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9B6D9B-62DD-4F04-A5F9-A83C77361EEE}" type="datetimeFigureOut">
              <a:rPr lang="en-US" smtClean="0">
                <a:solidFill>
                  <a:prstClr val="black">
                    <a:tint val="75000"/>
                  </a:prstClr>
                </a:solidFill>
              </a:rPr>
              <a:pPr defTabSz="914400"/>
              <a:t>9/8/2020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08A8635-ED32-474E-9644-264E51683D03}"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0" y="-76200"/>
            <a:ext cx="9144000" cy="6954616"/>
          </a:xfrm>
          <a:prstGeom prst="rect">
            <a:avLst/>
          </a:prstGeom>
        </p:spPr>
      </p:pic>
    </p:spTree>
    <p:extLst>
      <p:ext uri="{BB962C8B-B14F-4D97-AF65-F5344CB8AC3E}">
        <p14:creationId xmlns:p14="http://schemas.microsoft.com/office/powerpoint/2010/main" val="2487988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0.gif"/><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14.png"/><Relationship Id="rId10" Type="http://schemas.microsoft.com/office/2007/relationships/hdphoto" Target="../media/hdphoto7.wdp"/><Relationship Id="rId4" Type="http://schemas.microsoft.com/office/2007/relationships/hdphoto" Target="../media/hdphoto5.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9.wdp"/><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3.png"/><Relationship Id="rId11" Type="http://schemas.microsoft.com/office/2007/relationships/hdphoto" Target="../media/hdphoto11.wdp"/><Relationship Id="rId5" Type="http://schemas.microsoft.com/office/2007/relationships/hdphoto" Target="../media/hdphoto8.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10.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microsoft.com/office/2007/relationships/hdphoto" Target="../media/hdphoto14.wdp"/><Relationship Id="rId5" Type="http://schemas.openxmlformats.org/officeDocument/2006/relationships/image" Target="../media/image31.png"/><Relationship Id="rId4" Type="http://schemas.microsoft.com/office/2007/relationships/hdphoto" Target="../media/hdphoto13.wdp"/><Relationship Id="rId9" Type="http://schemas.microsoft.com/office/2007/relationships/hdphoto" Target="../media/hdphoto12.wdp"/></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0833" y="1676400"/>
            <a:ext cx="7098967" cy="906462"/>
          </a:xfrm>
        </p:spPr>
        <p:txBody>
          <a:bodyPr>
            <a:noAutofit/>
          </a:bodyPr>
          <a:lstStyle/>
          <a:p>
            <a:pPr algn="l">
              <a:lnSpc>
                <a:spcPct val="80000"/>
              </a:lnSpc>
            </a:pPr>
            <a:r>
              <a:rPr lang="en-US" sz="3600" dirty="0"/>
              <a:t>INTRODUCING</a:t>
            </a:r>
            <a:br>
              <a:rPr lang="en-US" sz="3600" dirty="0"/>
            </a:br>
            <a:r>
              <a:rPr lang="en-US" sz="3600" b="1" dirty="0"/>
              <a:t>XSAFE</a:t>
            </a:r>
            <a:r>
              <a:rPr lang="en-US" sz="3400" b="1" baseline="30000" dirty="0"/>
              <a:t>TM</a:t>
            </a:r>
            <a:r>
              <a:rPr lang="en-US" sz="3600" b="1" dirty="0"/>
              <a:t> SANITATION SYSTEM</a:t>
            </a:r>
            <a:endParaRPr lang="en-US" sz="2800" dirty="0"/>
          </a:p>
        </p:txBody>
      </p:sp>
      <p:sp>
        <p:nvSpPr>
          <p:cNvPr id="5" name="Text Placeholder 4"/>
          <p:cNvSpPr>
            <a:spLocks noGrp="1"/>
          </p:cNvSpPr>
          <p:nvPr>
            <p:ph type="body" sz="quarter" idx="4294967295"/>
          </p:nvPr>
        </p:nvSpPr>
        <p:spPr>
          <a:xfrm>
            <a:off x="1940833" y="2911231"/>
            <a:ext cx="6864514" cy="573128"/>
          </a:xfrm>
          <a:prstGeom prst="rect">
            <a:avLst/>
          </a:prstGeom>
        </p:spPr>
        <p:txBody>
          <a:bodyPr>
            <a:normAutofit/>
          </a:bodyPr>
          <a:lstStyle/>
          <a:p>
            <a:pPr marL="0" indent="0">
              <a:buNone/>
            </a:pPr>
            <a:r>
              <a:rPr lang="en-US" sz="2000" dirty="0">
                <a:solidFill>
                  <a:schemeClr val="bg1"/>
                </a:solidFill>
              </a:rPr>
              <a:t>ENSURES SANITARY OPERATION, IMPROVED CLEANABILITY.</a:t>
            </a:r>
          </a:p>
        </p:txBody>
      </p:sp>
      <p:sp>
        <p:nvSpPr>
          <p:cNvPr id="15" name="Rounded Rectangle 14"/>
          <p:cNvSpPr/>
          <p:nvPr/>
        </p:nvSpPr>
        <p:spPr>
          <a:xfrm rot="1800000">
            <a:off x="931508" y="1657309"/>
            <a:ext cx="853181" cy="85318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 name="Picture 1">
            <a:extLst>
              <a:ext uri="{FF2B5EF4-FFF2-40B4-BE49-F238E27FC236}">
                <a16:creationId xmlns:a16="http://schemas.microsoft.com/office/drawing/2014/main" id="{C4CDF920-198E-4E72-B17C-60E103F6682E}"/>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2399" y="1708150"/>
            <a:ext cx="767512" cy="751894"/>
          </a:xfrm>
          <a:prstGeom prst="rect">
            <a:avLst/>
          </a:prstGeom>
        </p:spPr>
      </p:pic>
      <p:pic>
        <p:nvPicPr>
          <p:cNvPr id="8" name="Immagine 20">
            <a:extLst>
              <a:ext uri="{FF2B5EF4-FFF2-40B4-BE49-F238E27FC236}">
                <a16:creationId xmlns:a16="http://schemas.microsoft.com/office/drawing/2014/main" id="{764C4C5C-F677-483D-B528-DB9924E3251A}"/>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95584" y="109837"/>
            <a:ext cx="1944216" cy="975543"/>
          </a:xfrm>
          <a:prstGeom prst="rect">
            <a:avLst/>
          </a:prstGeom>
        </p:spPr>
      </p:pic>
    </p:spTree>
    <p:extLst>
      <p:ext uri="{BB962C8B-B14F-4D97-AF65-F5344CB8AC3E}">
        <p14:creationId xmlns:p14="http://schemas.microsoft.com/office/powerpoint/2010/main" val="316783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96838"/>
            <a:ext cx="8229600" cy="741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800" dirty="0" err="1">
                <a:solidFill>
                  <a:srgbClr val="1F497D"/>
                </a:solidFill>
              </a:rPr>
              <a:t>XSafe</a:t>
            </a:r>
            <a:r>
              <a:rPr lang="en-US" sz="3600" baseline="30000" dirty="0" err="1">
                <a:solidFill>
                  <a:srgbClr val="1F497D"/>
                </a:solidFill>
              </a:rPr>
              <a:t>TM</a:t>
            </a:r>
            <a:r>
              <a:rPr lang="en-US" sz="3800" b="1" i="1" kern="0" dirty="0">
                <a:solidFill>
                  <a:srgbClr val="1F497D"/>
                </a:solidFill>
                <a:latin typeface="Calibri"/>
                <a:ea typeface="ＭＳ Ｐゴシック"/>
              </a:rPr>
              <a:t> Sanitation System</a:t>
            </a:r>
            <a:endParaRPr kumimoji="0" lang="en-US" sz="3800" b="1" i="1" u="none" strike="noStrike" kern="0" cap="none" spc="0" normalizeH="0" baseline="0" noProof="0" dirty="0">
              <a:ln>
                <a:noFill/>
              </a:ln>
              <a:solidFill>
                <a:srgbClr val="1F497D"/>
              </a:solidFill>
              <a:effectLst/>
              <a:uLnTx/>
              <a:uFillTx/>
              <a:latin typeface="Calibri"/>
              <a:ea typeface="ＭＳ Ｐゴシック"/>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0" cap="none" spc="0" normalizeH="0" baseline="0" noProof="0" dirty="0">
                <a:ln>
                  <a:noFill/>
                </a:ln>
                <a:solidFill>
                  <a:srgbClr val="1F497D"/>
                </a:solidFill>
                <a:effectLst/>
                <a:uLnTx/>
                <a:uFillTx/>
                <a:latin typeface="Calibri"/>
                <a:ea typeface="ＭＳ Ｐゴシック"/>
                <a:cs typeface="+mj-cs"/>
              </a:rPr>
              <a:t> </a:t>
            </a:r>
            <a:endParaRPr kumimoji="0" lang="en-US" sz="4000" b="1" i="1" u="none" strike="noStrike" kern="1200" cap="none" spc="0" normalizeH="0" baseline="0" noProof="0" dirty="0">
              <a:ln>
                <a:noFill/>
              </a:ln>
              <a:solidFill>
                <a:srgbClr val="1F497D"/>
              </a:solidFill>
              <a:effectLst/>
              <a:uLnTx/>
              <a:uFillTx/>
              <a:latin typeface="Calibri"/>
              <a:ea typeface="+mj-ea"/>
              <a:cs typeface="+mj-cs"/>
            </a:endParaRPr>
          </a:p>
        </p:txBody>
      </p:sp>
      <p:grpSp>
        <p:nvGrpSpPr>
          <p:cNvPr id="8" name="Group 7"/>
          <p:cNvGrpSpPr/>
          <p:nvPr/>
        </p:nvGrpSpPr>
        <p:grpSpPr>
          <a:xfrm>
            <a:off x="393250" y="1092282"/>
            <a:ext cx="8552816" cy="4171942"/>
            <a:chOff x="354949" y="1038893"/>
            <a:chExt cx="8753767" cy="4269959"/>
          </a:xfrm>
        </p:grpSpPr>
        <p:grpSp>
          <p:nvGrpSpPr>
            <p:cNvPr id="4" name="Group 3"/>
            <p:cNvGrpSpPr/>
            <p:nvPr/>
          </p:nvGrpSpPr>
          <p:grpSpPr>
            <a:xfrm>
              <a:off x="354949" y="1313901"/>
              <a:ext cx="8434102" cy="3994951"/>
              <a:chOff x="420447" y="1145219"/>
              <a:chExt cx="8434102" cy="3994951"/>
            </a:xfrm>
          </p:grpSpPr>
          <p:sp>
            <p:nvSpPr>
              <p:cNvPr id="17" name="Rounded Rectangle 16"/>
              <p:cNvSpPr/>
              <p:nvPr/>
            </p:nvSpPr>
            <p:spPr>
              <a:xfrm>
                <a:off x="420447" y="1145219"/>
                <a:ext cx="8434102" cy="3994951"/>
              </a:xfrm>
              <a:prstGeom prst="roundRect">
                <a:avLst>
                  <a:gd name="adj" fmla="val 5298"/>
                </a:avLst>
              </a:prstGeom>
              <a:ln>
                <a:solidFill>
                  <a:srgbClr val="00B0F0"/>
                </a:solidFill>
              </a:ln>
            </p:spPr>
            <p:style>
              <a:lnRef idx="2">
                <a:schemeClr val="accent5"/>
              </a:lnRef>
              <a:fillRef idx="1">
                <a:schemeClr val="lt1"/>
              </a:fillRef>
              <a:effectRef idx="0">
                <a:schemeClr val="accent5"/>
              </a:effectRef>
              <a:fontRef idx="minor">
                <a:schemeClr val="dk1"/>
              </a:fontRef>
            </p:style>
            <p:txBody>
              <a:bodyPr lIns="274320" rIns="274320" rtlCol="0" anchor="ctr"/>
              <a:lstStyle/>
              <a:p>
                <a:pPr marL="0" marR="0" lvl="7" indent="0" algn="l" defTabSz="914400" rtl="0" eaLnBrk="1" fontAlgn="auto" latinLnBrk="0" hangingPunct="1">
                  <a:lnSpc>
                    <a:spcPct val="90000"/>
                  </a:lnSpc>
                  <a:spcBef>
                    <a:spcPts val="0"/>
                  </a:spcBef>
                  <a:spcAft>
                    <a:spcPts val="0"/>
                  </a:spcAft>
                  <a:buClrTx/>
                  <a:buSzTx/>
                  <a:buFontTx/>
                  <a:buNone/>
                  <a:tabLst/>
                  <a:defRPr/>
                </a:pPr>
                <a:endParaRPr kumimoji="0" lang="en-US" sz="2800" b="1" i="1" u="none" strike="noStrike" kern="0" cap="none" spc="0" normalizeH="0" baseline="0" noProof="0" dirty="0">
                  <a:ln>
                    <a:noFill/>
                  </a:ln>
                  <a:solidFill>
                    <a:srgbClr val="5FBCE0"/>
                  </a:solidFill>
                  <a:effectLst/>
                  <a:uLnTx/>
                  <a:uFillTx/>
                  <a:latin typeface="Calibri"/>
                  <a:ea typeface="+mn-ea"/>
                  <a:cs typeface="+mn-cs"/>
                </a:endParaRPr>
              </a:p>
              <a:p>
                <a:pPr marL="0" marR="0" lvl="7" indent="0" algn="l" defTabSz="914400" rtl="0" eaLnBrk="1" fontAlgn="auto" latinLnBrk="0" hangingPunct="1">
                  <a:lnSpc>
                    <a:spcPct val="90000"/>
                  </a:lnSpc>
                  <a:spcBef>
                    <a:spcPts val="0"/>
                  </a:spcBef>
                  <a:spcAft>
                    <a:spcPts val="0"/>
                  </a:spcAft>
                  <a:buClrTx/>
                  <a:buSzTx/>
                  <a:buFontTx/>
                  <a:buNone/>
                  <a:tabLst/>
                  <a:defRPr/>
                </a:pPr>
                <a:endParaRPr kumimoji="0" lang="en-US" sz="2800" b="1" i="1" u="none" strike="noStrike" kern="0" cap="none" spc="0" normalizeH="0" baseline="0" noProof="0" dirty="0">
                  <a:ln>
                    <a:noFill/>
                  </a:ln>
                  <a:solidFill>
                    <a:srgbClr val="5FBCE0"/>
                  </a:solidFill>
                  <a:effectLst/>
                  <a:uLnTx/>
                  <a:uFillTx/>
                  <a:latin typeface="Calibri"/>
                  <a:ea typeface="+mn-ea"/>
                  <a:cs typeface="+mn-cs"/>
                </a:endParaRPr>
              </a:p>
            </p:txBody>
          </p:sp>
          <p:sp>
            <p:nvSpPr>
              <p:cNvPr id="18" name="Rectangle 17"/>
              <p:cNvSpPr/>
              <p:nvPr/>
            </p:nvSpPr>
            <p:spPr>
              <a:xfrm>
                <a:off x="3660290" y="1379724"/>
                <a:ext cx="4992447" cy="945023"/>
              </a:xfrm>
              <a:prstGeom prst="rect">
                <a:avLst/>
              </a:prstGeom>
            </p:spPr>
            <p:txBody>
              <a:bodyPr wrap="square">
                <a:spAutoFit/>
              </a:bodyPr>
              <a:lstStyle/>
              <a:p>
                <a:pPr lvl="0" defTabSz="914400">
                  <a:defRPr/>
                </a:pPr>
                <a:r>
                  <a:rPr lang="en-US" sz="3000" b="1" i="1" kern="0" dirty="0" err="1">
                    <a:solidFill>
                      <a:srgbClr val="00B0F0"/>
                    </a:solidFill>
                  </a:rPr>
                  <a:t>XSafe</a:t>
                </a:r>
                <a:r>
                  <a:rPr lang="en-US" sz="2800" b="1" i="1" kern="0" baseline="30000" dirty="0" err="1">
                    <a:solidFill>
                      <a:srgbClr val="00B0F0"/>
                    </a:solidFill>
                  </a:rPr>
                  <a:t>TM</a:t>
                </a:r>
                <a:r>
                  <a:rPr lang="en-US" sz="3000" b="1" i="1" kern="0" dirty="0">
                    <a:solidFill>
                      <a:srgbClr val="00B0F0"/>
                    </a:solidFill>
                  </a:rPr>
                  <a:t> </a:t>
                </a:r>
                <a:r>
                  <a:rPr lang="en-US" sz="3000" b="1" i="1" kern="0" dirty="0">
                    <a:solidFill>
                      <a:srgbClr val="00B0F0"/>
                    </a:solidFill>
                    <a:latin typeface="Calibri"/>
                  </a:rPr>
                  <a:t>Sanitation System</a:t>
                </a:r>
                <a:r>
                  <a:rPr kumimoji="0" lang="en-US" sz="3000" b="1" i="1" u="none" strike="noStrike" kern="0" cap="none" spc="0" normalizeH="0" baseline="0" noProof="0" dirty="0">
                    <a:ln>
                      <a:noFill/>
                    </a:ln>
                    <a:solidFill>
                      <a:srgbClr val="00B0F0"/>
                    </a:solidFill>
                    <a:effectLst/>
                    <a:uLnTx/>
                    <a:uFillTx/>
                    <a:latin typeface="Calibri"/>
                    <a:ea typeface="+mn-ea"/>
                    <a:cs typeface="+mn-cs"/>
                  </a:rPr>
                  <a:t>:</a:t>
                </a:r>
                <a:br>
                  <a:rPr kumimoji="0" lang="en-US" sz="3000" b="1" i="1" u="none" strike="noStrike" kern="0" cap="none" spc="0" normalizeH="0" baseline="0" noProof="0" dirty="0">
                    <a:ln>
                      <a:noFill/>
                    </a:ln>
                    <a:solidFill>
                      <a:srgbClr val="00B0F0"/>
                    </a:solidFill>
                    <a:effectLst/>
                    <a:uLnTx/>
                    <a:uFillTx/>
                    <a:latin typeface="Calibri"/>
                    <a:ea typeface="+mn-ea"/>
                    <a:cs typeface="+mn-cs"/>
                  </a:rPr>
                </a:br>
                <a:r>
                  <a:rPr lang="en-US" sz="2300" b="1" i="1" kern="0" dirty="0">
                    <a:solidFill>
                      <a:srgbClr val="003777"/>
                    </a:solidFill>
                    <a:latin typeface="Calibri"/>
                  </a:rPr>
                  <a:t>Retrofit solution </a:t>
                </a:r>
                <a:r>
                  <a:rPr kumimoji="0" lang="en-US" sz="2300" b="1" i="1" u="none" strike="noStrike" kern="0" cap="none" spc="0" normalizeH="0" baseline="0" noProof="0" dirty="0">
                    <a:ln>
                      <a:noFill/>
                    </a:ln>
                    <a:solidFill>
                      <a:srgbClr val="003777"/>
                    </a:solidFill>
                    <a:effectLst/>
                    <a:uLnTx/>
                    <a:uFillTx/>
                    <a:latin typeface="Calibri"/>
                    <a:ea typeface="+mn-ea"/>
                    <a:cs typeface="+mn-cs"/>
                  </a:rPr>
                  <a:t>now available</a:t>
                </a:r>
                <a:endParaRPr kumimoji="0" lang="en-US" sz="2300" b="0" i="1" u="none" strike="noStrike" kern="0" cap="none" spc="0" normalizeH="0" baseline="0" noProof="0" dirty="0">
                  <a:ln>
                    <a:noFill/>
                  </a:ln>
                  <a:solidFill>
                    <a:srgbClr val="003777"/>
                  </a:solidFill>
                  <a:effectLst/>
                  <a:uLnTx/>
                  <a:uFillTx/>
                  <a:latin typeface="Calibri"/>
                  <a:ea typeface="+mn-ea"/>
                  <a:cs typeface="+mn-cs"/>
                </a:endParaRPr>
              </a:p>
            </p:txBody>
          </p:sp>
          <p:sp>
            <p:nvSpPr>
              <p:cNvPr id="20" name="Rectangle 19"/>
              <p:cNvSpPr/>
              <p:nvPr/>
            </p:nvSpPr>
            <p:spPr>
              <a:xfrm>
                <a:off x="3660289" y="2559252"/>
                <a:ext cx="4992447" cy="2244429"/>
              </a:xfrm>
              <a:prstGeom prst="rect">
                <a:avLst/>
              </a:prstGeom>
            </p:spPr>
            <p:txBody>
              <a:bodyPr wrap="square">
                <a:spAutoFit/>
              </a:bodyPr>
              <a:lstStyle/>
              <a:p>
                <a:pPr lvl="0" defTabSz="914400">
                  <a:defRPr/>
                </a:pPr>
                <a:r>
                  <a:rPr lang="en-US" sz="1950" i="1" kern="0" dirty="0">
                    <a:solidFill>
                      <a:srgbClr val="003F80"/>
                    </a:solidFill>
                  </a:rPr>
                  <a:t>Scotsman’s sanitation system uses UV-C light to generate a potent mixture of photoplasma, negatively charged ions, and ozone that help destroy viruses, bacteria, and other harmful contaminants. This mixture passes through the food zone of the ice maker, helping protect ice machine surfaces and ice in the bin.</a:t>
                </a:r>
                <a:endParaRPr kumimoji="0" lang="en-US" sz="2000" b="0" i="1" u="none" strike="noStrike" kern="0" cap="none" spc="0" normalizeH="0" baseline="0" noProof="0" dirty="0">
                  <a:ln>
                    <a:noFill/>
                  </a:ln>
                  <a:solidFill>
                    <a:srgbClr val="003F80"/>
                  </a:solidFill>
                  <a:effectLst/>
                  <a:highlight>
                    <a:srgbClr val="FFFF00"/>
                  </a:highlight>
                  <a:uLnTx/>
                  <a:uFillTx/>
                  <a:latin typeface="Calibri"/>
                  <a:ea typeface="+mn-ea"/>
                  <a:cs typeface="+mn-cs"/>
                </a:endParaRPr>
              </a:p>
            </p:txBody>
          </p:sp>
        </p:grpSp>
        <p:sp>
          <p:nvSpPr>
            <p:cNvPr id="6" name="TextBox 5"/>
            <p:cNvSpPr txBox="1"/>
            <p:nvPr/>
          </p:nvSpPr>
          <p:spPr>
            <a:xfrm>
              <a:off x="8051168" y="1038893"/>
              <a:ext cx="1057548" cy="1018809"/>
            </a:xfrm>
            <a:prstGeom prst="ellipse">
              <a:avLst/>
            </a:prstGeom>
            <a:solidFill>
              <a:srgbClr val="00B0F0"/>
            </a:solid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NEW!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5" name="Picture 4" descr="A close up of electronics&#10;&#10;Description automatically generated">
            <a:extLst>
              <a:ext uri="{FF2B5EF4-FFF2-40B4-BE49-F238E27FC236}">
                <a16:creationId xmlns:a16="http://schemas.microsoft.com/office/drawing/2014/main" id="{1D8DD891-BF06-4F89-97A5-287B607069AA}"/>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57200" y="2355348"/>
            <a:ext cx="2949861" cy="1914503"/>
          </a:xfrm>
          <a:prstGeom prst="rect">
            <a:avLst/>
          </a:prstGeom>
        </p:spPr>
      </p:pic>
    </p:spTree>
    <p:extLst>
      <p:ext uri="{BB962C8B-B14F-4D97-AF65-F5344CB8AC3E}">
        <p14:creationId xmlns:p14="http://schemas.microsoft.com/office/powerpoint/2010/main" val="321997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96838"/>
            <a:ext cx="8229600" cy="741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1F497D"/>
                </a:solidFill>
                <a:effectLst/>
                <a:uLnTx/>
                <a:uFillTx/>
                <a:latin typeface="Calibri"/>
                <a:ea typeface="+mj-ea"/>
                <a:cs typeface="+mj-cs"/>
              </a:rPr>
              <a:t>New Product</a:t>
            </a:r>
            <a:r>
              <a:rPr kumimoji="0" lang="en-US" sz="3800" b="1" i="1" u="none" strike="noStrike" kern="0" cap="none" spc="0" normalizeH="0" baseline="0" noProof="0" dirty="0">
                <a:ln>
                  <a:noFill/>
                </a:ln>
                <a:solidFill>
                  <a:srgbClr val="1F497D"/>
                </a:solidFill>
                <a:effectLst/>
                <a:uLnTx/>
                <a:uFillTx/>
                <a:latin typeface="Calibri"/>
                <a:ea typeface="ＭＳ Ｐゴシック"/>
                <a:cs typeface="+mj-cs"/>
              </a:rPr>
              <a:t> Release Information</a:t>
            </a:r>
          </a:p>
        </p:txBody>
      </p:sp>
      <p:sp>
        <p:nvSpPr>
          <p:cNvPr id="15" name="Content Placeholder 2">
            <a:extLst>
              <a:ext uri="{FF2B5EF4-FFF2-40B4-BE49-F238E27FC236}">
                <a16:creationId xmlns:a16="http://schemas.microsoft.com/office/drawing/2014/main" id="{334163BD-D0F2-4F37-B699-1E001D25BFDC}"/>
              </a:ext>
            </a:extLst>
          </p:cNvPr>
          <p:cNvSpPr txBox="1">
            <a:spLocks/>
          </p:cNvSpPr>
          <p:nvPr/>
        </p:nvSpPr>
        <p:spPr>
          <a:xfrm>
            <a:off x="457204" y="1089648"/>
            <a:ext cx="7036900" cy="48061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B0F0"/>
                </a:solidFill>
                <a:effectLst/>
                <a:uLnTx/>
                <a:uFillTx/>
                <a:latin typeface="Calibri"/>
                <a:ea typeface="+mn-ea"/>
                <a:cs typeface="+mn-cs"/>
              </a:rPr>
              <a:t>XSafe</a:t>
            </a:r>
            <a:r>
              <a:rPr kumimoji="0" lang="en-US" sz="2800" b="1" i="0" u="none" strike="noStrike" kern="1200" cap="none" spc="0" normalizeH="0" baseline="30000" noProof="0" dirty="0" err="1">
                <a:ln>
                  <a:noFill/>
                </a:ln>
                <a:solidFill>
                  <a:srgbClr val="00B0F0"/>
                </a:solidFill>
                <a:effectLst/>
                <a:uLnTx/>
                <a:uFillTx/>
                <a:latin typeface="Calibri"/>
                <a:ea typeface="+mn-ea"/>
                <a:cs typeface="+mn-cs"/>
              </a:rPr>
              <a:t>TM</a:t>
            </a:r>
            <a:r>
              <a:rPr kumimoji="0" lang="en-US" sz="3000" b="1" i="0" u="none" strike="noStrike" kern="1200" cap="none" spc="0" normalizeH="0" baseline="0" noProof="0" dirty="0">
                <a:ln>
                  <a:noFill/>
                </a:ln>
                <a:solidFill>
                  <a:srgbClr val="00B0F0"/>
                </a:solidFill>
                <a:effectLst/>
                <a:uLnTx/>
                <a:uFillTx/>
                <a:latin typeface="Calibri"/>
                <a:ea typeface="+mn-ea"/>
                <a:cs typeface="+mn-cs"/>
              </a:rPr>
              <a:t> Sanitation System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00" b="1" i="0" u="none" strike="noStrike" kern="1200" cap="none" spc="0" normalizeH="0" baseline="0" noProof="0" dirty="0">
              <a:ln>
                <a:noFill/>
              </a:ln>
              <a:solidFill>
                <a:srgbClr val="00B0F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Estimated shipping release </a:t>
            </a:r>
            <a:r>
              <a:rPr lang="en-US" sz="1800" dirty="0">
                <a:solidFill>
                  <a:srgbClr val="1F497D"/>
                </a:solidFill>
                <a:latin typeface="Calibri"/>
              </a:rPr>
              <a:t>by end of </a:t>
            </a:r>
            <a:r>
              <a:rPr lang="en-US" sz="1800" b="1" dirty="0">
                <a:solidFill>
                  <a:srgbClr val="1F497D"/>
                </a:solidFill>
                <a:latin typeface="Calibri"/>
              </a:rPr>
              <a:t>September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1F497D"/>
                </a:solidFill>
                <a:effectLst/>
                <a:uLnTx/>
                <a:uFillTx/>
                <a:latin typeface="Calibri"/>
                <a:ea typeface="+mn-ea"/>
                <a:cs typeface="+mn-cs"/>
              </a:rPr>
              <a:t>List Price: </a:t>
            </a:r>
            <a:r>
              <a:rPr kumimoji="0" lang="en-US" sz="1800" i="0" u="none" strike="noStrike" kern="1200" cap="none" spc="0" normalizeH="0" baseline="0" noProof="0" dirty="0">
                <a:ln>
                  <a:noFill/>
                </a:ln>
                <a:solidFill>
                  <a:srgbClr val="1F497D"/>
                </a:solidFill>
                <a:effectLst/>
                <a:uLnTx/>
                <a:uFillTx/>
                <a:latin typeface="Calibri"/>
                <a:ea typeface="+mn-ea"/>
                <a:cs typeface="+mn-cs"/>
              </a:rPr>
              <a:t>$736.00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b="1" dirty="0">
                <a:solidFill>
                  <a:srgbClr val="1F497D"/>
                </a:solidFill>
                <a:latin typeface="Calibri"/>
              </a:rPr>
              <a:t>Product Notes: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00" b="1" dirty="0">
              <a:solidFill>
                <a:srgbClr val="1F497D"/>
              </a:solidFill>
              <a:latin typeface="Calibri"/>
            </a:endParaRPr>
          </a:p>
          <a:p>
            <a:pPr lvl="1" indent="-342900">
              <a:buFont typeface="Arial" panose="020B0604020202020204" pitchFamily="34" charset="0"/>
              <a:buChar char="‒"/>
            </a:pPr>
            <a:r>
              <a:rPr lang="en-US" sz="1100" dirty="0">
                <a:solidFill>
                  <a:srgbClr val="1F497D"/>
                </a:solidFill>
                <a:latin typeface="Calibri"/>
              </a:rPr>
              <a:t>In</a:t>
            </a:r>
            <a:r>
              <a:rPr kumimoji="0" lang="en-US" sz="1100" i="0" u="none" strike="noStrike" kern="1200" cap="none" spc="0" normalizeH="0" baseline="0" noProof="0" dirty="0">
                <a:ln>
                  <a:noFill/>
                </a:ln>
                <a:solidFill>
                  <a:srgbClr val="1F497D"/>
                </a:solidFill>
                <a:effectLst/>
                <a:uLnTx/>
                <a:uFillTx/>
                <a:latin typeface="Calibri"/>
                <a:ea typeface="+mn-ea"/>
                <a:cs typeface="+mn-cs"/>
              </a:rPr>
              <a:t>stalled as a retrofit solution for any Scotsman modular ice machine</a:t>
            </a:r>
          </a:p>
          <a:p>
            <a:pPr lvl="1" indent="-342900">
              <a:buFont typeface="Arial" panose="020B0604020202020204" pitchFamily="34" charset="0"/>
              <a:buChar char="‒"/>
            </a:pPr>
            <a:r>
              <a:rPr lang="en-US" sz="1100" dirty="0">
                <a:solidFill>
                  <a:srgbClr val="1F497D"/>
                </a:solidFill>
                <a:latin typeface="Calibri"/>
              </a:rPr>
              <a:t>External device sits on top of ice machine</a:t>
            </a:r>
            <a:endParaRPr kumimoji="0" lang="en-US" sz="1100" i="0" u="none" strike="noStrike" kern="1200" cap="none" spc="0" normalizeH="0" baseline="0" noProof="0" dirty="0">
              <a:ln>
                <a:noFill/>
              </a:ln>
              <a:solidFill>
                <a:srgbClr val="1F497D"/>
              </a:solidFill>
              <a:effectLst/>
              <a:uLnTx/>
              <a:uFillTx/>
              <a:latin typeface="Calibri"/>
              <a:ea typeface="+mn-ea"/>
              <a:cs typeface="+mn-cs"/>
            </a:endParaRPr>
          </a:p>
          <a:p>
            <a:pPr lvl="1" indent="-342900">
              <a:buFont typeface="Arial" panose="020B0604020202020204" pitchFamily="34" charset="0"/>
              <a:buChar char="‒"/>
            </a:pPr>
            <a:r>
              <a:rPr kumimoji="0" lang="en-US" sz="1100" i="0" u="none" strike="noStrike" kern="1200" cap="none" spc="0" normalizeH="0" baseline="0" noProof="0" dirty="0">
                <a:ln>
                  <a:noFill/>
                </a:ln>
                <a:solidFill>
                  <a:srgbClr val="1F497D"/>
                </a:solidFill>
                <a:effectLst/>
                <a:uLnTx/>
                <a:uFillTx/>
                <a:latin typeface="Calibri"/>
                <a:ea typeface="+mn-ea"/>
                <a:cs typeface="+mn-cs"/>
              </a:rPr>
              <a:t>Field install </a:t>
            </a:r>
            <a:r>
              <a:rPr kumimoji="0" lang="en-US" sz="1100" i="0" u="sng" strike="noStrike" kern="1200" cap="none" spc="0" normalizeH="0" baseline="0" noProof="0" dirty="0">
                <a:ln>
                  <a:noFill/>
                </a:ln>
                <a:solidFill>
                  <a:srgbClr val="1F497D"/>
                </a:solidFill>
                <a:effectLst/>
                <a:uLnTx/>
                <a:uFillTx/>
                <a:latin typeface="Calibri"/>
                <a:ea typeface="+mn-ea"/>
                <a:cs typeface="+mn-cs"/>
              </a:rPr>
              <a:t>only</a:t>
            </a:r>
          </a:p>
          <a:p>
            <a:pPr lvl="1" indent="-342900">
              <a:buFont typeface="Arial" panose="020B0604020202020204" pitchFamily="34" charset="0"/>
              <a:buChar char="‒"/>
            </a:pPr>
            <a:r>
              <a:rPr lang="en-US" sz="1100" dirty="0">
                <a:solidFill>
                  <a:srgbClr val="1F497D"/>
                </a:solidFill>
                <a:latin typeface="Calibri"/>
              </a:rPr>
              <a:t>Estimated install time: 45-60 minutes</a:t>
            </a:r>
            <a:endParaRPr kumimoji="0" lang="en-US" sz="1100" i="0" u="none" strike="noStrike" kern="1200" cap="none" spc="0" normalizeH="0" baseline="0" noProof="0" dirty="0">
              <a:ln>
                <a:noFill/>
              </a:ln>
              <a:solidFill>
                <a:srgbClr val="1F497D"/>
              </a:solidFill>
              <a:effectLst/>
              <a:uLnTx/>
              <a:uFillTx/>
              <a:latin typeface="Calibri"/>
              <a:ea typeface="+mn-ea"/>
              <a:cs typeface="+mn-cs"/>
            </a:endParaRPr>
          </a:p>
          <a:p>
            <a:pPr lvl="1" indent="-342900">
              <a:buFont typeface="Arial" panose="020B0604020202020204" pitchFamily="34" charset="0"/>
              <a:buChar char="•"/>
            </a:pPr>
            <a:endParaRPr kumimoji="0" lang="en-US" sz="1000" b="1"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8" name="Picture 7" descr="A picture containing cellphone&#10;&#10;Description automatically generated">
            <a:extLst>
              <a:ext uri="{FF2B5EF4-FFF2-40B4-BE49-F238E27FC236}">
                <a16:creationId xmlns:a16="http://schemas.microsoft.com/office/drawing/2014/main" id="{BC19BAF6-7FCD-4AE4-8339-0C728AA16356}"/>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6190430" y="1165848"/>
            <a:ext cx="2351424" cy="1562111"/>
          </a:xfrm>
          <a:prstGeom prst="rect">
            <a:avLst/>
          </a:prstGeom>
        </p:spPr>
      </p:pic>
      <p:pic>
        <p:nvPicPr>
          <p:cNvPr id="4" name="Picture 3" descr="A close up of a device&#10;&#10;Description automatically generated">
            <a:extLst>
              <a:ext uri="{FF2B5EF4-FFF2-40B4-BE49-F238E27FC236}">
                <a16:creationId xmlns:a16="http://schemas.microsoft.com/office/drawing/2014/main" id="{E649995E-E966-4B57-9579-B1CBEA2D1879}"/>
              </a:ext>
            </a:extLst>
          </p:cNvPr>
          <p:cNvPicPr>
            <a:picLocks noChangeAspect="1"/>
          </p:cNvPicPr>
          <p:nvPr/>
        </p:nvPicPr>
        <p:blipFill>
          <a:blip r:embed="rId5" cstate="hqprint">
            <a:extLst>
              <a:ext uri="{BEBA8EAE-BF5A-486C-A8C5-ECC9F3942E4B}">
                <a14:imgProps xmlns:a14="http://schemas.microsoft.com/office/drawing/2010/main">
                  <a14:imgLayer r:embed="rId6">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6517017" y="2507206"/>
            <a:ext cx="2351424" cy="1558210"/>
          </a:xfrm>
          <a:prstGeom prst="rect">
            <a:avLst/>
          </a:prstGeom>
        </p:spPr>
      </p:pic>
      <p:pic>
        <p:nvPicPr>
          <p:cNvPr id="6" name="Picture 5">
            <a:extLst>
              <a:ext uri="{FF2B5EF4-FFF2-40B4-BE49-F238E27FC236}">
                <a16:creationId xmlns:a16="http://schemas.microsoft.com/office/drawing/2014/main" id="{0ADFA7D3-1B51-45E5-BBE6-AEE1B3301CF2}"/>
              </a:ext>
            </a:extLst>
          </p:cNvPr>
          <p:cNvPicPr>
            <a:picLocks noChangeAspect="1"/>
          </p:cNvPicPr>
          <p:nvPr/>
        </p:nvPicPr>
        <p:blipFill>
          <a:blip r:embed="rId7"/>
          <a:stretch>
            <a:fillRect/>
          </a:stretch>
        </p:blipFill>
        <p:spPr>
          <a:xfrm>
            <a:off x="407861" y="3787152"/>
            <a:ext cx="6242784" cy="1905000"/>
          </a:xfrm>
          <a:prstGeom prst="rect">
            <a:avLst/>
          </a:prstGeom>
        </p:spPr>
      </p:pic>
    </p:spTree>
    <p:extLst>
      <p:ext uri="{BB962C8B-B14F-4D97-AF65-F5344CB8AC3E}">
        <p14:creationId xmlns:p14="http://schemas.microsoft.com/office/powerpoint/2010/main" val="15518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electronics&#10;&#10;Description automatically generated">
            <a:extLst>
              <a:ext uri="{FF2B5EF4-FFF2-40B4-BE49-F238E27FC236}">
                <a16:creationId xmlns:a16="http://schemas.microsoft.com/office/drawing/2014/main" id="{DC9C73CB-EB48-4770-A4A7-EE56B5084167}"/>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14177" y="1110070"/>
            <a:ext cx="3407381" cy="2211440"/>
          </a:xfrm>
          <a:prstGeom prst="rect">
            <a:avLst/>
          </a:prstGeom>
        </p:spPr>
      </p:pic>
      <p:sp>
        <p:nvSpPr>
          <p:cNvPr id="20" name="Title 1">
            <a:extLst>
              <a:ext uri="{FF2B5EF4-FFF2-40B4-BE49-F238E27FC236}">
                <a16:creationId xmlns:a16="http://schemas.microsoft.com/office/drawing/2014/main" id="{76CA22FA-0ED8-483D-BAFC-391E6607D362}"/>
              </a:ext>
            </a:extLst>
          </p:cNvPr>
          <p:cNvSpPr txBox="1">
            <a:spLocks/>
          </p:cNvSpPr>
          <p:nvPr/>
        </p:nvSpPr>
        <p:spPr>
          <a:xfrm>
            <a:off x="457200" y="96838"/>
            <a:ext cx="8229600" cy="741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en-US" sz="3800" dirty="0" err="1">
                <a:solidFill>
                  <a:srgbClr val="1F497D"/>
                </a:solidFill>
              </a:rPr>
              <a:t>XSafe</a:t>
            </a:r>
            <a:r>
              <a:rPr lang="en-US" sz="3600" baseline="30000" dirty="0" err="1">
                <a:solidFill>
                  <a:srgbClr val="1F497D"/>
                </a:solidFill>
              </a:rPr>
              <a:t>TM</a:t>
            </a:r>
            <a:r>
              <a:rPr lang="en-US" sz="3800" dirty="0">
                <a:solidFill>
                  <a:srgbClr val="1F497D"/>
                </a:solidFill>
              </a:rPr>
              <a:t> </a:t>
            </a:r>
            <a:r>
              <a:rPr lang="en-US" sz="3800" dirty="0">
                <a:solidFill>
                  <a:srgbClr val="1F497D"/>
                </a:solidFill>
                <a:latin typeface="Calibri"/>
              </a:rPr>
              <a:t>Sanitation System</a:t>
            </a:r>
            <a:r>
              <a:rPr kumimoji="0" lang="en-US" sz="3800" b="1" i="1" u="none" strike="noStrike" kern="0" cap="none" spc="0" normalizeH="0" baseline="0" noProof="0" dirty="0">
                <a:ln>
                  <a:noFill/>
                </a:ln>
                <a:solidFill>
                  <a:srgbClr val="1F497D"/>
                </a:solidFill>
                <a:effectLst/>
                <a:uLnTx/>
                <a:uFillTx/>
                <a:latin typeface="Calibri"/>
                <a:ea typeface="ＭＳ Ｐゴシック"/>
                <a:cs typeface="+mj-cs"/>
              </a:rPr>
              <a:t>: Overview</a:t>
            </a:r>
          </a:p>
        </p:txBody>
      </p:sp>
      <p:grpSp>
        <p:nvGrpSpPr>
          <p:cNvPr id="10" name="Group 9">
            <a:extLst>
              <a:ext uri="{FF2B5EF4-FFF2-40B4-BE49-F238E27FC236}">
                <a16:creationId xmlns:a16="http://schemas.microsoft.com/office/drawing/2014/main" id="{A5032520-0443-48A0-87D8-BA76FF7D4E15}"/>
              </a:ext>
            </a:extLst>
          </p:cNvPr>
          <p:cNvGrpSpPr/>
          <p:nvPr/>
        </p:nvGrpSpPr>
        <p:grpSpPr>
          <a:xfrm>
            <a:off x="923450" y="1546212"/>
            <a:ext cx="3189803" cy="4358021"/>
            <a:chOff x="804413" y="1506456"/>
            <a:chExt cx="3189803" cy="4358021"/>
          </a:xfrm>
        </p:grpSpPr>
        <p:sp>
          <p:nvSpPr>
            <p:cNvPr id="6" name="Rectangle 5"/>
            <p:cNvSpPr/>
            <p:nvPr/>
          </p:nvSpPr>
          <p:spPr>
            <a:xfrm>
              <a:off x="804413" y="3125266"/>
              <a:ext cx="2861958" cy="2739211"/>
            </a:xfrm>
            <a:prstGeom prst="rect">
              <a:avLst/>
            </a:prstGeom>
          </p:spPr>
          <p:txBody>
            <a:bodyPr wrap="square">
              <a:spAutoFit/>
            </a:bodyPr>
            <a:lstStyle/>
            <a:p>
              <a:r>
                <a:rPr lang="en-US" b="1" dirty="0">
                  <a:solidFill>
                    <a:srgbClr val="00B0F0"/>
                  </a:solidFill>
                </a:rPr>
                <a:t>XR-30</a:t>
              </a:r>
              <a:endParaRPr lang="en-US" dirty="0">
                <a:solidFill>
                  <a:srgbClr val="00B0F0"/>
                </a:solidFill>
              </a:endParaRPr>
            </a:p>
            <a:p>
              <a:pPr marL="285750" indent="-285750">
                <a:buFont typeface="Wingdings" panose="05000000000000000000" pitchFamily="2" charset="2"/>
                <a:buChar char="ü"/>
              </a:pPr>
              <a:r>
                <a:rPr lang="en-US" sz="1500" dirty="0">
                  <a:solidFill>
                    <a:srgbClr val="1F497D"/>
                  </a:solidFill>
                </a:rPr>
                <a:t>Helps reduce cleaning costs</a:t>
              </a:r>
            </a:p>
            <a:p>
              <a:pPr marL="285750" indent="-285750">
                <a:buFont typeface="Wingdings" panose="05000000000000000000" pitchFamily="2" charset="2"/>
                <a:buChar char="ü"/>
              </a:pPr>
              <a:r>
                <a:rPr lang="en-US" sz="1500" dirty="0">
                  <a:solidFill>
                    <a:srgbClr val="1F497D"/>
                  </a:solidFill>
                </a:rPr>
                <a:t>Enhances sanitary operation</a:t>
              </a:r>
            </a:p>
            <a:p>
              <a:pPr marL="285750" indent="-285750">
                <a:buFont typeface="Wingdings" panose="05000000000000000000" pitchFamily="2" charset="2"/>
                <a:buChar char="ü"/>
              </a:pPr>
              <a:endParaRPr lang="en-US" sz="200" dirty="0">
                <a:solidFill>
                  <a:srgbClr val="1F497D"/>
                </a:solidFill>
              </a:endParaRPr>
            </a:p>
            <a:p>
              <a:r>
                <a:rPr lang="en-US" sz="1300" i="1" dirty="0">
                  <a:solidFill>
                    <a:srgbClr val="1F497D"/>
                  </a:solidFill>
                </a:rPr>
                <a:t>Replacement Bulb: SCBULBXR30</a:t>
              </a:r>
            </a:p>
            <a:p>
              <a:endParaRPr lang="en-US" sz="200" i="1" dirty="0">
                <a:solidFill>
                  <a:srgbClr val="1F497D"/>
                </a:solidFill>
              </a:endParaRPr>
            </a:p>
            <a:p>
              <a:r>
                <a:rPr lang="en-US" sz="1600" b="1" dirty="0">
                  <a:solidFill>
                    <a:srgbClr val="1F497D"/>
                  </a:solidFill>
                </a:rPr>
                <a:t>Input Voltage: </a:t>
              </a:r>
              <a:r>
                <a:rPr lang="en-US" sz="1600" dirty="0">
                  <a:solidFill>
                    <a:srgbClr val="1F497D"/>
                  </a:solidFill>
                </a:rPr>
                <a:t>100-240V</a:t>
              </a:r>
            </a:p>
            <a:p>
              <a:r>
                <a:rPr lang="en-US" sz="1600" b="1" dirty="0">
                  <a:solidFill>
                    <a:srgbClr val="1F497D"/>
                  </a:solidFill>
                </a:rPr>
                <a:t>Input Frequency: </a:t>
              </a:r>
              <a:r>
                <a:rPr lang="en-US" sz="1600" dirty="0">
                  <a:solidFill>
                    <a:srgbClr val="1F497D"/>
                  </a:solidFill>
                </a:rPr>
                <a:t>50/60Hz</a:t>
              </a:r>
              <a:endParaRPr lang="en-US" sz="1600" b="1" dirty="0">
                <a:solidFill>
                  <a:srgbClr val="1F497D"/>
                </a:solidFill>
              </a:endParaRPr>
            </a:p>
            <a:p>
              <a:pPr>
                <a:tabLst>
                  <a:tab pos="509588" algn="l"/>
                </a:tabLst>
              </a:pPr>
              <a:r>
                <a:rPr lang="en-US" sz="1600" b="1" dirty="0">
                  <a:solidFill>
                    <a:srgbClr val="1F497D"/>
                  </a:solidFill>
                </a:rPr>
                <a:t>Output Voltage: </a:t>
              </a:r>
              <a:r>
                <a:rPr lang="en-US" sz="1600" dirty="0">
                  <a:solidFill>
                    <a:srgbClr val="1F497D"/>
                  </a:solidFill>
                </a:rPr>
                <a:t>12V DC</a:t>
              </a:r>
            </a:p>
            <a:p>
              <a:pPr>
                <a:tabLst>
                  <a:tab pos="509588" algn="l"/>
                </a:tabLst>
              </a:pPr>
              <a:r>
                <a:rPr lang="en-US" sz="1600" b="1" dirty="0">
                  <a:solidFill>
                    <a:srgbClr val="1F497D"/>
                  </a:solidFill>
                </a:rPr>
                <a:t>Amperage: </a:t>
              </a:r>
              <a:r>
                <a:rPr lang="en-US" sz="1600" dirty="0">
                  <a:solidFill>
                    <a:srgbClr val="1F497D"/>
                  </a:solidFill>
                </a:rPr>
                <a:t>0.8 Amp</a:t>
              </a:r>
            </a:p>
            <a:p>
              <a:pPr>
                <a:tabLst>
                  <a:tab pos="509588" algn="l"/>
                </a:tabLst>
              </a:pPr>
              <a:r>
                <a:rPr lang="en-US" sz="1600" b="1" dirty="0">
                  <a:solidFill>
                    <a:srgbClr val="1F497D"/>
                  </a:solidFill>
                </a:rPr>
                <a:t>Electrical Consumption</a:t>
              </a:r>
              <a:r>
                <a:rPr lang="en-US" sz="1600" b="1">
                  <a:solidFill>
                    <a:srgbClr val="1F497D"/>
                  </a:solidFill>
                </a:rPr>
                <a:t>: </a:t>
              </a:r>
              <a:r>
                <a:rPr lang="en-US" sz="1600">
                  <a:solidFill>
                    <a:srgbClr val="1F497D"/>
                  </a:solidFill>
                </a:rPr>
                <a:t>9.6W</a:t>
              </a:r>
              <a:endParaRPr lang="en-US" sz="1600" dirty="0">
                <a:solidFill>
                  <a:srgbClr val="1F497D"/>
                </a:solidFill>
              </a:endParaRPr>
            </a:p>
            <a:p>
              <a:pPr>
                <a:tabLst>
                  <a:tab pos="509588" algn="l"/>
                </a:tabLst>
              </a:pPr>
              <a:r>
                <a:rPr lang="en-US" sz="1600" b="1" dirty="0">
                  <a:solidFill>
                    <a:srgbClr val="1F497D"/>
                  </a:solidFill>
                </a:rPr>
                <a:t>Dimensions: </a:t>
              </a:r>
              <a:r>
                <a:rPr lang="en-US" sz="1500" dirty="0">
                  <a:solidFill>
                    <a:srgbClr val="1F497D"/>
                  </a:solidFill>
                </a:rPr>
                <a:t>11.9”</a:t>
              </a:r>
              <a:r>
                <a:rPr lang="en-US" sz="1000" dirty="0">
                  <a:solidFill>
                    <a:srgbClr val="1F497D"/>
                  </a:solidFill>
                </a:rPr>
                <a:t> </a:t>
              </a:r>
              <a:r>
                <a:rPr lang="en-US" sz="1500" dirty="0">
                  <a:solidFill>
                    <a:srgbClr val="1F497D"/>
                  </a:solidFill>
                </a:rPr>
                <a:t>x</a:t>
              </a:r>
              <a:r>
                <a:rPr lang="en-US" sz="1000" dirty="0">
                  <a:solidFill>
                    <a:srgbClr val="1F497D"/>
                  </a:solidFill>
                </a:rPr>
                <a:t> </a:t>
              </a:r>
              <a:r>
                <a:rPr lang="en-US" sz="1500" dirty="0">
                  <a:solidFill>
                    <a:srgbClr val="1F497D"/>
                  </a:solidFill>
                </a:rPr>
                <a:t>4.25”</a:t>
              </a:r>
              <a:r>
                <a:rPr lang="en-US" sz="1000" dirty="0">
                  <a:solidFill>
                    <a:srgbClr val="1F497D"/>
                  </a:solidFill>
                </a:rPr>
                <a:t> </a:t>
              </a:r>
              <a:r>
                <a:rPr lang="en-US" sz="1500" dirty="0">
                  <a:solidFill>
                    <a:srgbClr val="1F497D"/>
                  </a:solidFill>
                </a:rPr>
                <a:t>x</a:t>
              </a:r>
              <a:r>
                <a:rPr lang="en-US" sz="1000" dirty="0">
                  <a:solidFill>
                    <a:srgbClr val="1F497D"/>
                  </a:solidFill>
                </a:rPr>
                <a:t> </a:t>
              </a:r>
              <a:r>
                <a:rPr lang="en-US" sz="1500" dirty="0">
                  <a:solidFill>
                    <a:srgbClr val="1F497D"/>
                  </a:solidFill>
                </a:rPr>
                <a:t>2.05”</a:t>
              </a:r>
            </a:p>
            <a:p>
              <a:r>
                <a:rPr lang="en-US" sz="1100" i="1" dirty="0">
                  <a:solidFill>
                    <a:srgbClr val="1F497D"/>
                  </a:solidFill>
                </a:rPr>
                <a:t>(W x D x H)</a:t>
              </a:r>
            </a:p>
          </p:txBody>
        </p:sp>
        <p:cxnSp>
          <p:nvCxnSpPr>
            <p:cNvPr id="22" name="Straight Connector 21">
              <a:extLst>
                <a:ext uri="{FF2B5EF4-FFF2-40B4-BE49-F238E27FC236}">
                  <a16:creationId xmlns:a16="http://schemas.microsoft.com/office/drawing/2014/main" id="{290CBF3E-41E6-4D92-833D-DFDF465E30FE}"/>
                </a:ext>
              </a:extLst>
            </p:cNvPr>
            <p:cNvCxnSpPr/>
            <p:nvPr/>
          </p:nvCxnSpPr>
          <p:spPr>
            <a:xfrm>
              <a:off x="3994216" y="1506456"/>
              <a:ext cx="0" cy="370121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id="{91F98DE8-BD63-433B-8A64-721BA6177070}"/>
              </a:ext>
            </a:extLst>
          </p:cNvPr>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67616" y="2996196"/>
            <a:ext cx="386731" cy="378862"/>
          </a:xfrm>
          <a:prstGeom prst="rect">
            <a:avLst/>
          </a:prstGeom>
        </p:spPr>
      </p:pic>
      <p:sp>
        <p:nvSpPr>
          <p:cNvPr id="35" name="Rounded Rectangle 4">
            <a:extLst>
              <a:ext uri="{FF2B5EF4-FFF2-40B4-BE49-F238E27FC236}">
                <a16:creationId xmlns:a16="http://schemas.microsoft.com/office/drawing/2014/main" id="{45DD160C-7C46-4A4E-9223-D0F36C848D12}"/>
              </a:ext>
            </a:extLst>
          </p:cNvPr>
          <p:cNvSpPr/>
          <p:nvPr/>
        </p:nvSpPr>
        <p:spPr>
          <a:xfrm>
            <a:off x="4721114" y="1608684"/>
            <a:ext cx="3788495" cy="9078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Content Placeholder 2">
            <a:extLst>
              <a:ext uri="{FF2B5EF4-FFF2-40B4-BE49-F238E27FC236}">
                <a16:creationId xmlns:a16="http://schemas.microsoft.com/office/drawing/2014/main" id="{A8E65731-6C0F-4123-8C50-8ADCCA230256}"/>
              </a:ext>
            </a:extLst>
          </p:cNvPr>
          <p:cNvSpPr txBox="1">
            <a:spLocks/>
          </p:cNvSpPr>
          <p:nvPr/>
        </p:nvSpPr>
        <p:spPr>
          <a:xfrm>
            <a:off x="4721114" y="1608683"/>
            <a:ext cx="3788493" cy="90781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700" b="1" dirty="0">
                <a:solidFill>
                  <a:schemeClr val="bg1"/>
                </a:solidFill>
              </a:rPr>
              <a:t>Can be installed as a retrofit solution  for any Scotsman modular ice machine</a:t>
            </a:r>
          </a:p>
        </p:txBody>
      </p:sp>
      <p:grpSp>
        <p:nvGrpSpPr>
          <p:cNvPr id="12" name="Group 11">
            <a:extLst>
              <a:ext uri="{FF2B5EF4-FFF2-40B4-BE49-F238E27FC236}">
                <a16:creationId xmlns:a16="http://schemas.microsoft.com/office/drawing/2014/main" id="{7BC4245A-D028-412F-A131-AED6E23B8277}"/>
              </a:ext>
            </a:extLst>
          </p:cNvPr>
          <p:cNvGrpSpPr/>
          <p:nvPr/>
        </p:nvGrpSpPr>
        <p:grpSpPr>
          <a:xfrm>
            <a:off x="4441099" y="2781851"/>
            <a:ext cx="4399938" cy="2465573"/>
            <a:chOff x="4441099" y="2781851"/>
            <a:chExt cx="4399938" cy="2465573"/>
          </a:xfrm>
        </p:grpSpPr>
        <p:pic>
          <p:nvPicPr>
            <p:cNvPr id="27" name="Picture 26">
              <a:extLst>
                <a:ext uri="{FF2B5EF4-FFF2-40B4-BE49-F238E27FC236}">
                  <a16:creationId xmlns:a16="http://schemas.microsoft.com/office/drawing/2014/main" id="{07D9ECEE-59DE-4F0C-BE3A-4706C0EF958E}"/>
                </a:ext>
              </a:extLst>
            </p:cNvPr>
            <p:cNvPicPr>
              <a:picLocks noChangeAspect="1"/>
            </p:cNvPicPr>
            <p:nvPr/>
          </p:nvPicPr>
          <p:blipFill>
            <a:blip r:embed="rId6"/>
            <a:stretch>
              <a:fillRect/>
            </a:stretch>
          </p:blipFill>
          <p:spPr>
            <a:xfrm>
              <a:off x="4441099" y="2781851"/>
              <a:ext cx="4399938" cy="2465573"/>
            </a:xfrm>
            <a:prstGeom prst="rect">
              <a:avLst/>
            </a:prstGeom>
          </p:spPr>
        </p:pic>
        <p:pic>
          <p:nvPicPr>
            <p:cNvPr id="56" name="Picture 9">
              <a:extLst>
                <a:ext uri="{FF2B5EF4-FFF2-40B4-BE49-F238E27FC236}">
                  <a16:creationId xmlns:a16="http://schemas.microsoft.com/office/drawing/2014/main" id="{549EE61E-3539-46B5-9A70-7D2449654D2C}"/>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175" b="94444" l="0" r="99265">
                          <a14:foregroundMark x1="4412" y1="6349" x2="38235" y2="28571"/>
                          <a14:foregroundMark x1="38235" y1="28571" x2="75735" y2="11905"/>
                          <a14:foregroundMark x1="75735" y1="11905" x2="90441" y2="80952"/>
                          <a14:foregroundMark x1="90441" y1="80952" x2="87868" y2="26984"/>
                          <a14:foregroundMark x1="94118" y1="13492" x2="14706" y2="3968"/>
                          <a14:foregroundMark x1="14706" y1="3968" x2="96691" y2="18254"/>
                          <a14:foregroundMark x1="97794" y1="8730" x2="98897" y2="92857"/>
                          <a14:foregroundMark x1="98897" y1="92857" x2="87868" y2="92857"/>
                          <a14:foregroundMark x1="92279" y1="95238" x2="99265" y2="94444"/>
                          <a14:foregroundMark x1="44118" y1="31746" x2="0" y2="38095"/>
                          <a14:foregroundMark x1="16912" y1="28571" x2="1471" y2="20635"/>
                          <a14:foregroundMark x1="9559" y1="20635" x2="34926" y2="42857"/>
                          <a14:foregroundMark x1="34926" y1="44444" x2="15809" y2="42063"/>
                          <a14:foregroundMark x1="21324" y1="43651" x2="21324" y2="43651"/>
                          <a14:foregroundMark x1="22794" y1="45238" x2="22794" y2="45238"/>
                          <a14:foregroundMark x1="23529" y1="45238" x2="31985" y2="44444"/>
                          <a14:foregroundMark x1="55882" y1="59524" x2="55882" y2="59524"/>
                          <a14:foregroundMark x1="54044" y1="65079" x2="54044" y2="65079"/>
                          <a14:foregroundMark x1="50368" y1="68254" x2="50368" y2="68254"/>
                          <a14:foregroundMark x1="735" y1="47619" x2="34191" y2="48413"/>
                          <a14:foregroundMark x1="19118" y1="49206" x2="2206" y2="49206"/>
                          <a14:foregroundMark x1="27941" y1="49206" x2="26103" y2="48413"/>
                          <a14:foregroundMark x1="23897" y1="49206" x2="23897" y2="49206"/>
                          <a14:foregroundMark x1="22426" y1="49206" x2="22426" y2="49206"/>
                          <a14:foregroundMark x1="20956" y1="49206" x2="20956" y2="49206"/>
                          <a14:foregroundMark x1="41912" y1="50000" x2="41912" y2="50000"/>
                          <a14:foregroundMark x1="40809" y1="49206" x2="40809" y2="49206"/>
                          <a14:foregroundMark x1="38971" y1="48413" x2="38971" y2="48413"/>
                          <a14:foregroundMark x1="37868" y1="48413" x2="37868" y2="48413"/>
                          <a14:foregroundMark x1="36029" y1="47619" x2="36029" y2="47619"/>
                          <a14:foregroundMark x1="36397" y1="49206" x2="36397" y2="49206"/>
                          <a14:foregroundMark x1="35662" y1="48413" x2="35662" y2="48413"/>
                          <a14:foregroundMark x1="34926" y1="49206" x2="34926" y2="49206"/>
                          <a14:foregroundMark x1="37132" y1="48413" x2="37132" y2="48413"/>
                          <a14:foregroundMark x1="40441" y1="49206" x2="40441" y2="49206"/>
                          <a14:foregroundMark x1="25368" y1="46825" x2="25368" y2="46825"/>
                          <a14:foregroundMark x1="25000" y1="49206" x2="25000" y2="49206"/>
                          <a14:foregroundMark x1="42279" y1="53175" x2="42279" y2="53175"/>
                          <a14:foregroundMark x1="43015" y1="57143" x2="43015" y2="57143"/>
                          <a14:foregroundMark x1="43382" y1="61111" x2="43382" y2="61111"/>
                          <a14:foregroundMark x1="46691" y1="67460" x2="46691" y2="67460"/>
                          <a14:foregroundMark x1="43750" y1="38889" x2="50000" y2="57937"/>
                        </a14:backgroundRemoval>
                      </a14:imgEffect>
                    </a14:imgLayer>
                  </a14:imgProps>
                </a:ext>
                <a:ext uri="{28A0092B-C50C-407E-A947-70E740481C1C}">
                  <a14:useLocalDpi xmlns:a14="http://schemas.microsoft.com/office/drawing/2010/main"/>
                </a:ext>
              </a:extLst>
            </a:blip>
            <a:stretch>
              <a:fillRect/>
            </a:stretch>
          </p:blipFill>
          <p:spPr>
            <a:xfrm>
              <a:off x="5021317" y="3382344"/>
              <a:ext cx="1344168" cy="583935"/>
            </a:xfrm>
            <a:prstGeom prst="rect">
              <a:avLst/>
            </a:prstGeom>
            <a:ln>
              <a:noFill/>
            </a:ln>
            <a:effectLst>
              <a:glow rad="25400">
                <a:srgbClr val="EDF3F0"/>
              </a:glow>
              <a:softEdge rad="12700"/>
            </a:effectLst>
          </p:spPr>
        </p:pic>
        <p:pic>
          <p:nvPicPr>
            <p:cNvPr id="8" name="Picture 7" descr="A close up of electronics&#10;&#10;Description automatically generated">
              <a:extLst>
                <a:ext uri="{FF2B5EF4-FFF2-40B4-BE49-F238E27FC236}">
                  <a16:creationId xmlns:a16="http://schemas.microsoft.com/office/drawing/2014/main" id="{2883AA23-F5DD-4DB8-AE4E-20B240D1A79B}"/>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0" b="100000" l="0" r="100000">
                          <a14:foregroundMark x1="80968" y1="43307" x2="9182" y2="37795"/>
                          <a14:backgroundMark x1="24374" y1="4724" x2="0" y2="37480"/>
                          <a14:backgroundMark x1="71786" y1="0" x2="92154" y2="19843"/>
                          <a14:backgroundMark x1="95826" y1="29449" x2="97830" y2="53701"/>
                        </a14:backgroundRemoval>
                      </a14:imgEffect>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5574469" y="3565676"/>
              <a:ext cx="214313" cy="261144"/>
            </a:xfrm>
            <a:prstGeom prst="rect">
              <a:avLst/>
            </a:prstGeom>
          </p:spPr>
        </p:pic>
      </p:grpSp>
      <p:grpSp>
        <p:nvGrpSpPr>
          <p:cNvPr id="16" name="Group 15">
            <a:extLst>
              <a:ext uri="{FF2B5EF4-FFF2-40B4-BE49-F238E27FC236}">
                <a16:creationId xmlns:a16="http://schemas.microsoft.com/office/drawing/2014/main" id="{FCD1AEFC-5C38-46B4-A941-AF768CF03DBF}"/>
              </a:ext>
            </a:extLst>
          </p:cNvPr>
          <p:cNvGrpSpPr/>
          <p:nvPr/>
        </p:nvGrpSpPr>
        <p:grpSpPr>
          <a:xfrm>
            <a:off x="4942185" y="5108427"/>
            <a:ext cx="1512713" cy="483996"/>
            <a:chOff x="4901810" y="5130690"/>
            <a:chExt cx="1512713" cy="483996"/>
          </a:xfrm>
        </p:grpSpPr>
        <p:pic>
          <p:nvPicPr>
            <p:cNvPr id="7" name="Picture 6" descr="A drawing of a person&#10;&#10;Description automatically generated">
              <a:extLst>
                <a:ext uri="{FF2B5EF4-FFF2-40B4-BE49-F238E27FC236}">
                  <a16:creationId xmlns:a16="http://schemas.microsoft.com/office/drawing/2014/main" id="{DE08C428-B197-4680-8DF0-4C03DFEA452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901810" y="5232604"/>
              <a:ext cx="283490" cy="280168"/>
            </a:xfrm>
            <a:prstGeom prst="rect">
              <a:avLst/>
            </a:prstGeom>
          </p:spPr>
        </p:pic>
        <p:pic>
          <p:nvPicPr>
            <p:cNvPr id="9" name="Picture 8" descr="A close up of a logo&#10;&#10;Description automatically generated">
              <a:extLst>
                <a:ext uri="{FF2B5EF4-FFF2-40B4-BE49-F238E27FC236}">
                  <a16:creationId xmlns:a16="http://schemas.microsoft.com/office/drawing/2014/main" id="{604FCC15-8960-4ACD-AE0D-3000FCD7750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373365" y="5130690"/>
              <a:ext cx="483996" cy="483996"/>
            </a:xfrm>
            <a:prstGeom prst="rect">
              <a:avLst/>
            </a:prstGeom>
          </p:spPr>
        </p:pic>
        <p:pic>
          <p:nvPicPr>
            <p:cNvPr id="15" name="Picture 14" descr="A picture containing looking, flying, photo, air&#10;&#10;Description automatically generated">
              <a:extLst>
                <a:ext uri="{FF2B5EF4-FFF2-40B4-BE49-F238E27FC236}">
                  <a16:creationId xmlns:a16="http://schemas.microsoft.com/office/drawing/2014/main" id="{6201A6AC-FC33-42B1-AF69-A25509B7DAE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016851" y="5232533"/>
              <a:ext cx="397672" cy="280239"/>
            </a:xfrm>
            <a:prstGeom prst="rect">
              <a:avLst/>
            </a:prstGeom>
          </p:spPr>
        </p:pic>
      </p:grpSp>
    </p:spTree>
    <p:extLst>
      <p:ext uri="{BB962C8B-B14F-4D97-AF65-F5344CB8AC3E}">
        <p14:creationId xmlns:p14="http://schemas.microsoft.com/office/powerpoint/2010/main" val="70842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4" y="1189209"/>
            <a:ext cx="2684726" cy="4688427"/>
          </a:xfrm>
        </p:spPr>
        <p:txBody>
          <a:bodyPr>
            <a:normAutofit/>
          </a:bodyPr>
          <a:lstStyle/>
          <a:p>
            <a:pPr marL="0" indent="0">
              <a:buNone/>
            </a:pPr>
            <a:r>
              <a:rPr lang="en-US" sz="3000" b="1" dirty="0">
                <a:solidFill>
                  <a:srgbClr val="00B0F0"/>
                </a:solidFill>
              </a:rPr>
              <a:t>How It Works</a:t>
            </a:r>
          </a:p>
          <a:p>
            <a:pPr marL="0" indent="0">
              <a:buNone/>
            </a:pPr>
            <a:endParaRPr lang="en-US" sz="800" b="1" dirty="0">
              <a:solidFill>
                <a:srgbClr val="00B0F0"/>
              </a:solidFill>
            </a:endParaRPr>
          </a:p>
          <a:p>
            <a:pPr marL="0" indent="0">
              <a:buNone/>
            </a:pPr>
            <a:r>
              <a:rPr lang="en-US" sz="1500" i="1" dirty="0">
                <a:solidFill>
                  <a:schemeClr val="tx2"/>
                </a:solidFill>
              </a:rPr>
              <a:t>Ozone and other oxidants (photoplasma) are generated in the air after passing through a powerful UV-C lamp; A small fan circulates the photoplasma throughout the ice machine/bin</a:t>
            </a:r>
          </a:p>
          <a:p>
            <a:pPr marL="0" indent="0">
              <a:buNone/>
            </a:pPr>
            <a:endParaRPr lang="en-US" sz="1100" dirty="0">
              <a:solidFill>
                <a:schemeClr val="tx2"/>
              </a:solidFill>
            </a:endParaRPr>
          </a:p>
          <a:p>
            <a:r>
              <a:rPr lang="en-US" sz="1800" dirty="0">
                <a:solidFill>
                  <a:schemeClr val="tx2"/>
                </a:solidFill>
              </a:rPr>
              <a:t>Helps sanitize the air and surfaces within the ice machine/bin</a:t>
            </a:r>
          </a:p>
          <a:p>
            <a:endParaRPr lang="en-US" sz="600" dirty="0">
              <a:solidFill>
                <a:schemeClr val="tx2"/>
              </a:solidFill>
            </a:endParaRPr>
          </a:p>
          <a:p>
            <a:r>
              <a:rPr lang="en-US" sz="1800" dirty="0">
                <a:solidFill>
                  <a:schemeClr val="tx2"/>
                </a:solidFill>
              </a:rPr>
              <a:t>Completely automated and chemical-free cleaning system</a:t>
            </a:r>
          </a:p>
          <a:p>
            <a:endParaRPr lang="en-US" sz="1700" dirty="0">
              <a:solidFill>
                <a:schemeClr val="tx2"/>
              </a:solidFill>
            </a:endParaRPr>
          </a:p>
          <a:p>
            <a:endParaRPr lang="en-US" sz="2100" dirty="0">
              <a:solidFill>
                <a:schemeClr val="tx2"/>
              </a:solidFill>
            </a:endParaRPr>
          </a:p>
        </p:txBody>
      </p:sp>
      <p:sp>
        <p:nvSpPr>
          <p:cNvPr id="5" name="Title 1"/>
          <p:cNvSpPr>
            <a:spLocks noGrp="1"/>
          </p:cNvSpPr>
          <p:nvPr>
            <p:ph type="title"/>
          </p:nvPr>
        </p:nvSpPr>
        <p:spPr>
          <a:xfrm>
            <a:off x="457200" y="58738"/>
            <a:ext cx="8229600" cy="741362"/>
          </a:xfrm>
        </p:spPr>
        <p:txBody>
          <a:bodyPr>
            <a:normAutofit/>
          </a:bodyPr>
          <a:lstStyle/>
          <a:p>
            <a:pPr lvl="0" algn="l">
              <a:defRPr/>
            </a:pPr>
            <a:r>
              <a:rPr lang="en-US" sz="3800" dirty="0" err="1">
                <a:solidFill>
                  <a:srgbClr val="1F497D"/>
                </a:solidFill>
              </a:rPr>
              <a:t>XSafe</a:t>
            </a:r>
            <a:r>
              <a:rPr lang="en-US" sz="3600" baseline="30000" dirty="0" err="1">
                <a:solidFill>
                  <a:srgbClr val="1F497D"/>
                </a:solidFill>
              </a:rPr>
              <a:t>TM</a:t>
            </a:r>
            <a:r>
              <a:rPr lang="en-US" sz="3800" dirty="0">
                <a:solidFill>
                  <a:srgbClr val="1F497D"/>
                </a:solidFill>
              </a:rPr>
              <a:t> Sanitation System</a:t>
            </a:r>
            <a:r>
              <a:rPr lang="en-US" sz="3800" b="1" i="1" kern="0" dirty="0">
                <a:solidFill>
                  <a:srgbClr val="1F497D"/>
                </a:solidFill>
                <a:ea typeface="ＭＳ Ｐゴシック"/>
              </a:rPr>
              <a:t>: The Science</a:t>
            </a:r>
          </a:p>
        </p:txBody>
      </p:sp>
      <p:pic>
        <p:nvPicPr>
          <p:cNvPr id="7" name="Picture 2">
            <a:extLst>
              <a:ext uri="{FF2B5EF4-FFF2-40B4-BE49-F238E27FC236}">
                <a16:creationId xmlns:a16="http://schemas.microsoft.com/office/drawing/2014/main" id="{927AA19C-785E-41E4-B0B9-18F6810E38C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461658" y="1189209"/>
            <a:ext cx="5334000" cy="3260271"/>
          </a:xfrm>
          <a:prstGeom prst="roundRect">
            <a:avLst>
              <a:gd name="adj" fmla="val 8594"/>
            </a:avLst>
          </a:prstGeom>
          <a:solidFill>
            <a:srgbClr val="FFFFFF">
              <a:shade val="85000"/>
            </a:srgbClr>
          </a:solidFill>
          <a:ln w="38100">
            <a:solidFill>
              <a:srgbClr val="1F497D"/>
            </a:solidFill>
          </a:ln>
          <a:effectLst/>
        </p:spPr>
      </p:pic>
      <p:sp>
        <p:nvSpPr>
          <p:cNvPr id="27" name="Rectangle 26">
            <a:extLst>
              <a:ext uri="{FF2B5EF4-FFF2-40B4-BE49-F238E27FC236}">
                <a16:creationId xmlns:a16="http://schemas.microsoft.com/office/drawing/2014/main" id="{F740C9A5-10CD-4958-A363-D5BC6BFBFA6F}"/>
              </a:ext>
            </a:extLst>
          </p:cNvPr>
          <p:cNvSpPr/>
          <p:nvPr/>
        </p:nvSpPr>
        <p:spPr>
          <a:xfrm>
            <a:off x="7680149" y="2595567"/>
            <a:ext cx="1006651" cy="37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017EAF-AAED-4F2E-A81A-B5840E8B4C04}"/>
              </a:ext>
            </a:extLst>
          </p:cNvPr>
          <p:cNvSpPr/>
          <p:nvPr/>
        </p:nvSpPr>
        <p:spPr>
          <a:xfrm>
            <a:off x="8491147" y="2378625"/>
            <a:ext cx="220311" cy="43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
            <a:extLst>
              <a:ext uri="{FF2B5EF4-FFF2-40B4-BE49-F238E27FC236}">
                <a16:creationId xmlns:a16="http://schemas.microsoft.com/office/drawing/2014/main" id="{2156EFDD-8B8F-4905-AFA0-AD2D628E81D2}"/>
              </a:ext>
            </a:extLst>
          </p:cNvPr>
          <p:cNvSpPr/>
          <p:nvPr/>
        </p:nvSpPr>
        <p:spPr>
          <a:xfrm>
            <a:off x="7713407" y="2606455"/>
            <a:ext cx="973393" cy="3609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id="{88A2A7E3-A79D-47F8-A6E1-AE46BE0ABD83}"/>
              </a:ext>
            </a:extLst>
          </p:cNvPr>
          <p:cNvSpPr txBox="1">
            <a:spLocks/>
          </p:cNvSpPr>
          <p:nvPr/>
        </p:nvSpPr>
        <p:spPr>
          <a:xfrm>
            <a:off x="7713407" y="2601011"/>
            <a:ext cx="973389" cy="360903"/>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b="1" dirty="0">
                <a:solidFill>
                  <a:schemeClr val="bg1"/>
                </a:solidFill>
              </a:rPr>
              <a:t>Helps prevent yeast and mold growth</a:t>
            </a:r>
          </a:p>
        </p:txBody>
      </p:sp>
      <p:sp>
        <p:nvSpPr>
          <p:cNvPr id="26" name="Rectangle 25">
            <a:extLst>
              <a:ext uri="{FF2B5EF4-FFF2-40B4-BE49-F238E27FC236}">
                <a16:creationId xmlns:a16="http://schemas.microsoft.com/office/drawing/2014/main" id="{000C0EDB-B10F-44DA-9408-B57936FD55FF}"/>
              </a:ext>
            </a:extLst>
          </p:cNvPr>
          <p:cNvSpPr/>
          <p:nvPr/>
        </p:nvSpPr>
        <p:spPr>
          <a:xfrm>
            <a:off x="6838739" y="3310897"/>
            <a:ext cx="1848051" cy="43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7D9AB9A-D9C8-4CDA-AAEE-9888C721E3F7}"/>
              </a:ext>
            </a:extLst>
          </p:cNvPr>
          <p:cNvSpPr/>
          <p:nvPr/>
        </p:nvSpPr>
        <p:spPr>
          <a:xfrm>
            <a:off x="7315538" y="3418444"/>
            <a:ext cx="220311" cy="433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4DFB34DA-D6F0-4359-9FA8-747718BF4DE8}"/>
              </a:ext>
            </a:extLst>
          </p:cNvPr>
          <p:cNvSpPr/>
          <p:nvPr/>
        </p:nvSpPr>
        <p:spPr>
          <a:xfrm>
            <a:off x="6877752" y="3353567"/>
            <a:ext cx="1710164" cy="3609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ontent Placeholder 2">
            <a:extLst>
              <a:ext uri="{FF2B5EF4-FFF2-40B4-BE49-F238E27FC236}">
                <a16:creationId xmlns:a16="http://schemas.microsoft.com/office/drawing/2014/main" id="{71A697FB-86E1-49E4-9034-DA097DC136F2}"/>
              </a:ext>
            </a:extLst>
          </p:cNvPr>
          <p:cNvSpPr txBox="1">
            <a:spLocks/>
          </p:cNvSpPr>
          <p:nvPr/>
        </p:nvSpPr>
        <p:spPr>
          <a:xfrm>
            <a:off x="6877751" y="3359011"/>
            <a:ext cx="1710164" cy="35001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00" b="1" dirty="0">
                <a:solidFill>
                  <a:schemeClr val="bg1"/>
                </a:solidFill>
              </a:rPr>
              <a:t>Attacks bacteria, viruses, fungi, and mold   in the air and on surfaces</a:t>
            </a:r>
          </a:p>
        </p:txBody>
      </p:sp>
      <p:cxnSp>
        <p:nvCxnSpPr>
          <p:cNvPr id="15" name="Straight Arrow Connector 14">
            <a:extLst>
              <a:ext uri="{FF2B5EF4-FFF2-40B4-BE49-F238E27FC236}">
                <a16:creationId xmlns:a16="http://schemas.microsoft.com/office/drawing/2014/main" id="{623A45CD-E860-4001-83FD-C684B70C097A}"/>
              </a:ext>
            </a:extLst>
          </p:cNvPr>
          <p:cNvCxnSpPr>
            <a:cxnSpLocks/>
          </p:cNvCxnSpPr>
          <p:nvPr/>
        </p:nvCxnSpPr>
        <p:spPr>
          <a:xfrm flipV="1">
            <a:off x="4564251" y="3100449"/>
            <a:ext cx="0" cy="258562"/>
          </a:xfrm>
          <a:prstGeom prst="straightConnector1">
            <a:avLst/>
          </a:prstGeom>
          <a:ln w="76200">
            <a:solidFill>
              <a:srgbClr val="1F497D"/>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0F3D75B-B5AD-454C-8D9F-5525926D4270}"/>
              </a:ext>
            </a:extLst>
          </p:cNvPr>
          <p:cNvGrpSpPr/>
          <p:nvPr/>
        </p:nvGrpSpPr>
        <p:grpSpPr>
          <a:xfrm>
            <a:off x="3986756" y="3353567"/>
            <a:ext cx="2007158" cy="2524069"/>
            <a:chOff x="3986756" y="3353567"/>
            <a:chExt cx="2007158" cy="2524069"/>
          </a:xfrm>
        </p:grpSpPr>
        <p:pic>
          <p:nvPicPr>
            <p:cNvPr id="13" name="Picture 2" descr="C:\Users\ReggieScott\Dropbox\Tek Express\IceZone X Concept.jpg">
              <a:extLst>
                <a:ext uri="{FF2B5EF4-FFF2-40B4-BE49-F238E27FC236}">
                  <a16:creationId xmlns:a16="http://schemas.microsoft.com/office/drawing/2014/main" id="{44417696-2900-427E-B509-BE1B6F053FE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2" b="99817" l="230" r="99655">
                          <a14:foregroundMark x1="9425" y1="3391" x2="30805" y2="17232"/>
                          <a14:foregroundMark x1="30805" y1="17232" x2="65172" y2="16132"/>
                          <a14:foregroundMark x1="65172" y1="16132" x2="37931" y2="17782"/>
                          <a14:foregroundMark x1="37931" y1="17782" x2="88506" y2="15765"/>
                          <a14:foregroundMark x1="88506" y1="15765" x2="58851" y2="20715"/>
                          <a14:foregroundMark x1="58851" y1="20715" x2="95632" y2="26306"/>
                          <a14:foregroundMark x1="93229" y1="26594" x2="54368" y2="31256"/>
                          <a14:foregroundMark x1="95632" y1="26306" x2="93378" y2="26576"/>
                          <a14:foregroundMark x1="54368" y1="31256" x2="79770" y2="33272"/>
                          <a14:foregroundMark x1="79770" y1="33272" x2="40805" y2="36939"/>
                          <a14:foregroundMark x1="40805" y1="36939" x2="77931" y2="39322"/>
                          <a14:foregroundMark x1="77931" y1="39322" x2="43333" y2="37764"/>
                          <a14:foregroundMark x1="43333" y1="37764" x2="71724" y2="39780"/>
                          <a14:foregroundMark x1="71724" y1="39780" x2="21494" y2="37305"/>
                          <a14:foregroundMark x1="21494" y1="37305" x2="76897" y2="31072"/>
                          <a14:foregroundMark x1="76897" y1="31072" x2="11609" y2="25390"/>
                          <a14:foregroundMark x1="11609" y1="25390" x2="93448" y2="22456"/>
                          <a14:foregroundMark x1="93448" y1="22456" x2="62759" y2="22090"/>
                          <a14:foregroundMark x1="62759" y1="22090" x2="90345" y2="10907"/>
                          <a14:foregroundMark x1="90345" y1="10907" x2="47241" y2="2383"/>
                          <a14:foregroundMark x1="47241" y1="2383" x2="57126" y2="92"/>
                          <a14:foregroundMark x1="16092" y1="68836" x2="52529" y2="79743"/>
                          <a14:foregroundMark x1="52529" y1="79743" x2="79080" y2="80293"/>
                          <a14:foregroundMark x1="79080" y1="80293" x2="93333" y2="61137"/>
                          <a14:foregroundMark x1="93333" y1="61137" x2="57126" y2="46379"/>
                          <a14:foregroundMark x1="57126" y1="46379" x2="10575" y2="43538"/>
                          <a14:foregroundMark x1="91884" y1="52041" x2="94713" y2="52337"/>
                          <a14:foregroundMark x1="10575" y1="43538" x2="91160" y2="51965"/>
                          <a14:foregroundMark x1="91131" y1="52836" x2="25632" y2="61962"/>
                          <a14:foregroundMark x1="94713" y1="52337" x2="91590" y2="52772"/>
                          <a14:foregroundMark x1="25632" y1="61962" x2="74828" y2="63336"/>
                          <a14:foregroundMark x1="74828" y1="63336" x2="1149" y2="67003"/>
                          <a14:foregroundMark x1="1149" y1="67003" x2="40460" y2="66269"/>
                          <a14:foregroundMark x1="40460" y1="66269" x2="89195" y2="67369"/>
                          <a14:foregroundMark x1="89195" y1="67369" x2="7701" y2="72961"/>
                          <a14:foregroundMark x1="7701" y1="72961" x2="52414" y2="76627"/>
                          <a14:foregroundMark x1="52414" y1="76627" x2="73448" y2="90651"/>
                          <a14:foregroundMark x1="73448" y1="90651" x2="49080" y2="94500"/>
                          <a14:foregroundMark x1="49080" y1="94500" x2="75402" y2="96975"/>
                          <a14:foregroundMark x1="5517" y1="367" x2="805" y2="20807"/>
                          <a14:foregroundMark x1="805" y1="20807" x2="5977" y2="2658"/>
                          <a14:foregroundMark x1="94023" y1="4033" x2="96207" y2="35289"/>
                          <a14:foregroundMark x1="54483" y1="7608" x2="53218" y2="9166"/>
                          <a14:foregroundMark x1="56667" y1="14757" x2="53908" y2="8433"/>
                          <a14:foregroundMark x1="54138" y1="9441" x2="54138" y2="9441"/>
                          <a14:foregroundMark x1="57586" y1="7608" x2="48736" y2="6141"/>
                          <a14:foregroundMark x1="1264" y1="9166" x2="460" y2="40972"/>
                          <a14:foregroundMark x1="575" y1="53712" x2="230" y2="96242"/>
                          <a14:foregroundMark x1="230" y1="96242" x2="66207" y2="99542"/>
                          <a14:foregroundMark x1="66207" y1="99542" x2="39655" y2="98442"/>
                          <a14:foregroundMark x1="39655" y1="98442" x2="99885" y2="99908"/>
                          <a14:foregroundMark x1="51609" y1="51329" x2="9655" y2="54354"/>
                          <a14:foregroundMark x1="9655" y1="54354" x2="36322" y2="55820"/>
                          <a14:foregroundMark x1="36322" y1="55820" x2="6667" y2="58387"/>
                          <a14:foregroundMark x1="6667" y1="58387" x2="82184" y2="73877"/>
                          <a14:foregroundMark x1="82184" y1="73877" x2="20575" y2="84051"/>
                          <a14:foregroundMark x1="20575" y1="84051" x2="94598" y2="98442"/>
                          <a14:foregroundMark x1="94598" y1="98442" x2="21609" y2="99542"/>
                          <a14:foregroundMark x1="21609" y1="99542" x2="34368" y2="99908"/>
                          <a14:foregroundMark x1="46322" y1="96975" x2="44138" y2="84601"/>
                          <a14:foregroundMark x1="23218" y1="99633" x2="230" y2="98900"/>
                          <a14:foregroundMark x1="21034" y1="99725" x2="81609" y2="99175"/>
                          <a14:foregroundMark x1="81609" y1="99175" x2="92299" y2="99175"/>
                          <a14:backgroundMark x1="90575" y1="58203" x2="90575" y2="58203"/>
                          <a14:backgroundMark x1="91839" y1="52154" x2="92644" y2="28048"/>
                          <a14:backgroundMark x1="98966" y1="38222" x2="99655" y2="40513"/>
                        </a14:backgroundRemoval>
                      </a14:imgEffect>
                    </a14:imgLayer>
                  </a14:imgProps>
                </a:ext>
                <a:ext uri="{28A0092B-C50C-407E-A947-70E740481C1C}">
                  <a14:useLocalDpi xmlns:a14="http://schemas.microsoft.com/office/drawing/2010/main"/>
                </a:ext>
              </a:extLst>
            </a:blip>
            <a:srcRect/>
            <a:stretch>
              <a:fillRect/>
            </a:stretch>
          </p:blipFill>
          <p:spPr bwMode="auto">
            <a:xfrm>
              <a:off x="3986756" y="3353567"/>
              <a:ext cx="2007158" cy="252406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276AD65-C5D7-4508-B18D-E1A878B207A2}"/>
                </a:ext>
              </a:extLst>
            </p:cNvPr>
            <p:cNvSpPr/>
            <p:nvPr/>
          </p:nvSpPr>
          <p:spPr>
            <a:xfrm>
              <a:off x="4055354" y="4181716"/>
              <a:ext cx="893458" cy="46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1F6870-BD1B-4BD5-9AF6-05C351AACFAF}"/>
                </a:ext>
              </a:extLst>
            </p:cNvPr>
            <p:cNvSpPr/>
            <p:nvPr/>
          </p:nvSpPr>
          <p:spPr>
            <a:xfrm>
              <a:off x="5006009" y="4166225"/>
              <a:ext cx="71405" cy="46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7C310773-3839-4EA8-AE19-C4DF0612BEE9}"/>
              </a:ext>
            </a:extLst>
          </p:cNvPr>
          <p:cNvSpPr txBox="1"/>
          <p:nvPr/>
        </p:nvSpPr>
        <p:spPr>
          <a:xfrm>
            <a:off x="3986756" y="3976759"/>
            <a:ext cx="962173" cy="215444"/>
          </a:xfrm>
          <a:prstGeom prst="rect">
            <a:avLst/>
          </a:prstGeom>
          <a:noFill/>
        </p:spPr>
        <p:txBody>
          <a:bodyPr wrap="square" rtlCol="0">
            <a:spAutoFit/>
          </a:bodyPr>
          <a:lstStyle/>
          <a:p>
            <a:pPr algn="ctr"/>
            <a:r>
              <a:rPr lang="en-US" sz="800" dirty="0">
                <a:solidFill>
                  <a:srgbClr val="00B0F0"/>
                </a:solidFill>
              </a:rPr>
              <a:t>Ice Machine</a:t>
            </a:r>
          </a:p>
        </p:txBody>
      </p:sp>
      <p:sp>
        <p:nvSpPr>
          <p:cNvPr id="33" name="TextBox 32">
            <a:extLst>
              <a:ext uri="{FF2B5EF4-FFF2-40B4-BE49-F238E27FC236}">
                <a16:creationId xmlns:a16="http://schemas.microsoft.com/office/drawing/2014/main" id="{15BEE106-D58A-435E-A6AD-F45CC3EAA4CB}"/>
              </a:ext>
            </a:extLst>
          </p:cNvPr>
          <p:cNvSpPr txBox="1"/>
          <p:nvPr/>
        </p:nvSpPr>
        <p:spPr>
          <a:xfrm>
            <a:off x="3986755" y="5162529"/>
            <a:ext cx="893459" cy="215444"/>
          </a:xfrm>
          <a:prstGeom prst="rect">
            <a:avLst/>
          </a:prstGeom>
          <a:noFill/>
        </p:spPr>
        <p:txBody>
          <a:bodyPr wrap="square" rtlCol="0">
            <a:spAutoFit/>
          </a:bodyPr>
          <a:lstStyle/>
          <a:p>
            <a:pPr algn="ctr"/>
            <a:r>
              <a:rPr lang="en-US" sz="800" dirty="0">
                <a:solidFill>
                  <a:srgbClr val="00B0F0"/>
                </a:solidFill>
              </a:rPr>
              <a:t>Storage Bin</a:t>
            </a:r>
          </a:p>
        </p:txBody>
      </p:sp>
      <p:pic>
        <p:nvPicPr>
          <p:cNvPr id="34" name="Immagine 19">
            <a:extLst>
              <a:ext uri="{FF2B5EF4-FFF2-40B4-BE49-F238E27FC236}">
                <a16:creationId xmlns:a16="http://schemas.microsoft.com/office/drawing/2014/main" id="{83FD5D31-F584-4B0D-A432-A65E94AFCAC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667" b="93778" l="5778" r="94222">
                        <a14:foregroundMark x1="28444" y1="12444" x2="28444" y2="12444"/>
                        <a14:foregroundMark x1="67111" y1="16000" x2="67111" y2="16000"/>
                        <a14:foregroundMark x1="90667" y1="24444" x2="90667" y2="24444"/>
                        <a14:foregroundMark x1="94222" y1="32000" x2="94222" y2="32000"/>
                        <a14:foregroundMark x1="73778" y1="6667" x2="73778" y2="6667"/>
                        <a14:foregroundMark x1="94222" y1="47556" x2="94222" y2="47556"/>
                        <a14:foregroundMark x1="11556" y1="72444" x2="16444" y2="77333"/>
                        <a14:foregroundMark x1="6222" y1="71556" x2="6222" y2="71556"/>
                        <a14:foregroundMark x1="35111" y1="90667" x2="35111" y2="90667"/>
                        <a14:foregroundMark x1="52889" y1="93778" x2="52889" y2="93778"/>
                        <a14:foregroundMark x1="46222" y1="16000" x2="33333" y2="21778"/>
                        <a14:foregroundMark x1="33333" y1="21778" x2="16444" y2="42222"/>
                        <a14:foregroundMark x1="16444" y1="42222" x2="13333" y2="54667"/>
                        <a14:foregroundMark x1="58222" y1="20444" x2="75111" y2="39556"/>
                        <a14:foregroundMark x1="75111" y1="39556" x2="81778" y2="52000"/>
                        <a14:foregroundMark x1="81778" y1="52000" x2="81778" y2="55556"/>
                        <a14:foregroundMark x1="72889" y1="68889" x2="64889" y2="78667"/>
                        <a14:foregroundMark x1="64889" y1="78667" x2="51111" y2="84000"/>
                        <a14:foregroundMark x1="51111" y1="84000" x2="23111" y2="83111"/>
                        <a14:foregroundMark x1="75556" y1="13778" x2="74667" y2="17778"/>
                        <a14:foregroundMark x1="94222" y1="53333" x2="94222" y2="53333"/>
                        <a14:foregroundMark x1="29778" y1="73333" x2="25778" y2="77778"/>
                        <a14:foregroundMark x1="6222" y1="51111" x2="6222" y2="51111"/>
                        <a14:foregroundMark x1="6667" y1="44000" x2="6667" y2="44000"/>
                        <a14:foregroundMark x1="32444" y1="9778" x2="32444" y2="9778"/>
                        <a14:foregroundMark x1="79556" y1="16444" x2="79556" y2="16444"/>
                        <a14:foregroundMark x1="92889" y1="55111" x2="91556" y2="60889"/>
                        <a14:foregroundMark x1="90222" y1="64889" x2="87556" y2="68889"/>
                        <a14:foregroundMark x1="58222" y1="7111" x2="58222" y2="7111"/>
                      </a14:backgroundRemoval>
                    </a14:imgEffect>
                  </a14:imgLayer>
                </a14:imgProps>
              </a:ext>
            </a:extLst>
          </a:blip>
          <a:stretch>
            <a:fillRect/>
          </a:stretch>
        </p:blipFill>
        <p:spPr>
          <a:xfrm>
            <a:off x="8018321" y="1304886"/>
            <a:ext cx="630369" cy="630369"/>
          </a:xfrm>
          <a:prstGeom prst="rect">
            <a:avLst/>
          </a:prstGeom>
        </p:spPr>
      </p:pic>
      <p:pic>
        <p:nvPicPr>
          <p:cNvPr id="36" name="Immagine 20">
            <a:extLst>
              <a:ext uri="{FF2B5EF4-FFF2-40B4-BE49-F238E27FC236}">
                <a16:creationId xmlns:a16="http://schemas.microsoft.com/office/drawing/2014/main" id="{E09E8CF1-FED3-4144-9673-E67612BB9565}"/>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1778" b="96889" l="3111" r="96000">
                        <a14:foregroundMark x1="54222" y1="15111" x2="32889" y2="17778"/>
                        <a14:foregroundMark x1="32889" y1="17778" x2="23111" y2="31556"/>
                        <a14:foregroundMark x1="23111" y1="31556" x2="23111" y2="32000"/>
                        <a14:foregroundMark x1="50667" y1="12889" x2="78667" y2="24889"/>
                        <a14:foregroundMark x1="78667" y1="24889" x2="90667" y2="41333"/>
                        <a14:foregroundMark x1="90667" y1="41333" x2="88444" y2="64000"/>
                        <a14:foregroundMark x1="81778" y1="68000" x2="64444" y2="81778"/>
                        <a14:foregroundMark x1="64444" y1="81778" x2="44000" y2="86222"/>
                        <a14:foregroundMark x1="44000" y1="86222" x2="24889" y2="76000"/>
                        <a14:foregroundMark x1="24889" y1="76000" x2="12889" y2="56444"/>
                        <a14:foregroundMark x1="12889" y1="56444" x2="7111" y2="37778"/>
                        <a14:foregroundMark x1="7111" y1="37778" x2="20000" y2="26222"/>
                        <a14:foregroundMark x1="20000" y1="26222" x2="24889" y2="24889"/>
                        <a14:foregroundMark x1="42222" y1="89333" x2="62222" y2="92889"/>
                        <a14:foregroundMark x1="62222" y1="92889" x2="66222" y2="92444"/>
                        <a14:foregroundMark x1="51556" y1="6222" x2="51556" y2="6222"/>
                        <a14:foregroundMark x1="49778" y1="1778" x2="49778" y2="1778"/>
                        <a14:foregroundMark x1="96444" y1="50667" x2="96444" y2="50667"/>
                        <a14:foregroundMark x1="49778" y1="96889" x2="49778" y2="96889"/>
                        <a14:foregroundMark x1="3111" y1="50667" x2="3111" y2="50667"/>
                        <a14:foregroundMark x1="45333" y1="31111" x2="53333" y2="80444"/>
                        <a14:foregroundMark x1="68000" y1="41778" x2="47556" y2="42222"/>
                        <a14:foregroundMark x1="47556" y1="42222" x2="44000" y2="62667"/>
                        <a14:foregroundMark x1="44000" y1="62667" x2="54222" y2="49333"/>
                        <a14:foregroundMark x1="54222" y1="49333" x2="46222" y2="32889"/>
                        <a14:foregroundMark x1="46222" y1="32889" x2="48889" y2="64444"/>
                        <a14:foregroundMark x1="48889" y1="64444" x2="71556" y2="70222"/>
                        <a14:foregroundMark x1="71556" y1="70222" x2="72000" y2="63556"/>
                        <a14:foregroundMark x1="64444" y1="49333" x2="50222" y2="38667"/>
                        <a14:foregroundMark x1="50222" y1="38667" x2="46222" y2="57333"/>
                        <a14:foregroundMark x1="46222" y1="57333" x2="47556" y2="34667"/>
                        <a14:foregroundMark x1="47556" y1="34667" x2="37778" y2="48000"/>
                        <a14:foregroundMark x1="37778" y1="48000" x2="48000" y2="65778"/>
                        <a14:foregroundMark x1="48000" y1="65778" x2="60889" y2="52444"/>
                        <a14:foregroundMark x1="60889" y1="52444" x2="46222" y2="42222"/>
                        <a14:foregroundMark x1="46222" y1="42222" x2="43556" y2="61333"/>
                        <a14:foregroundMark x1="43556" y1="61333" x2="46667" y2="63111"/>
                        <a14:foregroundMark x1="67111" y1="38667" x2="46222" y2="22222"/>
                        <a14:foregroundMark x1="72000" y1="36889" x2="75111" y2="58222"/>
                        <a14:foregroundMark x1="33778" y1="36889" x2="32000" y2="59556"/>
                        <a14:foregroundMark x1="33333" y1="36889" x2="24000" y2="57333"/>
                        <a14:foregroundMark x1="32889" y1="61778" x2="56444" y2="77778"/>
                      </a14:backgroundRemoval>
                    </a14:imgEffect>
                  </a14:imgLayer>
                </a14:imgProps>
              </a:ext>
              <a:ext uri="{28A0092B-C50C-407E-A947-70E740481C1C}">
                <a14:useLocalDpi xmlns:a14="http://schemas.microsoft.com/office/drawing/2010/main"/>
              </a:ext>
            </a:extLst>
          </a:blip>
          <a:stretch>
            <a:fillRect/>
          </a:stretch>
        </p:blipFill>
        <p:spPr>
          <a:xfrm>
            <a:off x="3579716" y="2962816"/>
            <a:ext cx="514280" cy="514280"/>
          </a:xfrm>
          <a:prstGeom prst="rect">
            <a:avLst/>
          </a:prstGeom>
        </p:spPr>
      </p:pic>
      <p:sp>
        <p:nvSpPr>
          <p:cNvPr id="37" name="Rectangle 36">
            <a:extLst>
              <a:ext uri="{FF2B5EF4-FFF2-40B4-BE49-F238E27FC236}">
                <a16:creationId xmlns:a16="http://schemas.microsoft.com/office/drawing/2014/main" id="{F38151E3-3C4C-4083-9015-6BD3628624F8}"/>
              </a:ext>
            </a:extLst>
          </p:cNvPr>
          <p:cNvSpPr/>
          <p:nvPr/>
        </p:nvSpPr>
        <p:spPr>
          <a:xfrm>
            <a:off x="4367981" y="3435925"/>
            <a:ext cx="300153" cy="88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Immagine 20">
            <a:extLst>
              <a:ext uri="{FF2B5EF4-FFF2-40B4-BE49-F238E27FC236}">
                <a16:creationId xmlns:a16="http://schemas.microsoft.com/office/drawing/2014/main" id="{66565932-308B-4C4C-B41E-14DF9A07AC25}"/>
              </a:ext>
            </a:extLst>
          </p:cNvPr>
          <p:cNvPicPr>
            <a:picLocks noChangeAspect="1"/>
          </p:cNvPicPr>
          <p:nvPr/>
        </p:nvPicPr>
        <p:blipFill>
          <a:blip r:embed="rId10" cstate="hqprint">
            <a:biLevel thresh="7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320235" y="3380109"/>
            <a:ext cx="386581" cy="193974"/>
          </a:xfrm>
          <a:prstGeom prst="rect">
            <a:avLst/>
          </a:prstGeom>
        </p:spPr>
      </p:pic>
      <p:sp>
        <p:nvSpPr>
          <p:cNvPr id="4" name="Rectangle 3">
            <a:extLst>
              <a:ext uri="{FF2B5EF4-FFF2-40B4-BE49-F238E27FC236}">
                <a16:creationId xmlns:a16="http://schemas.microsoft.com/office/drawing/2014/main" id="{C1BA4EE5-668A-4610-A729-B8FB80126B66}"/>
              </a:ext>
            </a:extLst>
          </p:cNvPr>
          <p:cNvSpPr/>
          <p:nvPr/>
        </p:nvSpPr>
        <p:spPr>
          <a:xfrm>
            <a:off x="5547185" y="3976759"/>
            <a:ext cx="886272" cy="46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067037-3C90-4EDD-8251-8A47B03C36FF}"/>
              </a:ext>
            </a:extLst>
          </p:cNvPr>
          <p:cNvSpPr/>
          <p:nvPr/>
        </p:nvSpPr>
        <p:spPr>
          <a:xfrm>
            <a:off x="5547067" y="4509950"/>
            <a:ext cx="1118255" cy="19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9FCE93-2F9A-446F-B058-FACB9217BB06}"/>
              </a:ext>
            </a:extLst>
          </p:cNvPr>
          <p:cNvSpPr/>
          <p:nvPr/>
        </p:nvSpPr>
        <p:spPr>
          <a:xfrm>
            <a:off x="5676607" y="4647584"/>
            <a:ext cx="1118255" cy="19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80ABC1-D263-4CBA-8F91-22634899E4EC}"/>
              </a:ext>
            </a:extLst>
          </p:cNvPr>
          <p:cNvSpPr/>
          <p:nvPr/>
        </p:nvSpPr>
        <p:spPr>
          <a:xfrm>
            <a:off x="5783225" y="4844352"/>
            <a:ext cx="1118255" cy="19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84950E-D4E2-488F-A08D-1420262842EE}"/>
              </a:ext>
            </a:extLst>
          </p:cNvPr>
          <p:cNvSpPr/>
          <p:nvPr/>
        </p:nvSpPr>
        <p:spPr>
          <a:xfrm>
            <a:off x="5912827" y="4997107"/>
            <a:ext cx="1118255" cy="192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65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8738"/>
            <a:ext cx="8229600" cy="741362"/>
          </a:xfrm>
        </p:spPr>
        <p:txBody>
          <a:bodyPr>
            <a:normAutofit/>
          </a:bodyPr>
          <a:lstStyle/>
          <a:p>
            <a:pPr lvl="0" algn="l">
              <a:defRPr/>
            </a:pPr>
            <a:r>
              <a:rPr lang="en-US" sz="3800" dirty="0" err="1">
                <a:solidFill>
                  <a:srgbClr val="1F497D"/>
                </a:solidFill>
              </a:rPr>
              <a:t>XSafe</a:t>
            </a:r>
            <a:r>
              <a:rPr lang="en-US" sz="3600" baseline="30000" dirty="0" err="1">
                <a:solidFill>
                  <a:srgbClr val="1F497D"/>
                </a:solidFill>
              </a:rPr>
              <a:t>TM</a:t>
            </a:r>
            <a:r>
              <a:rPr lang="en-US" sz="3800" dirty="0">
                <a:solidFill>
                  <a:srgbClr val="1F497D"/>
                </a:solidFill>
              </a:rPr>
              <a:t> Sanitation System</a:t>
            </a:r>
            <a:r>
              <a:rPr lang="en-US" sz="3800" b="1" i="1" kern="0" dirty="0">
                <a:solidFill>
                  <a:srgbClr val="1F497D"/>
                </a:solidFill>
                <a:ea typeface="ＭＳ Ｐゴシック"/>
              </a:rPr>
              <a:t>: The Benefits</a:t>
            </a:r>
          </a:p>
        </p:txBody>
      </p:sp>
      <p:sp>
        <p:nvSpPr>
          <p:cNvPr id="25" name="Content Placeholder 2">
            <a:extLst>
              <a:ext uri="{FF2B5EF4-FFF2-40B4-BE49-F238E27FC236}">
                <a16:creationId xmlns:a16="http://schemas.microsoft.com/office/drawing/2014/main" id="{4815CD02-D927-4BE5-A8FC-5F1EFCF4BA5F}"/>
              </a:ext>
            </a:extLst>
          </p:cNvPr>
          <p:cNvSpPr txBox="1">
            <a:spLocks/>
          </p:cNvSpPr>
          <p:nvPr/>
        </p:nvSpPr>
        <p:spPr>
          <a:xfrm>
            <a:off x="457200" y="1282262"/>
            <a:ext cx="5205470" cy="5438027"/>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0B0F0"/>
                </a:solidFill>
              </a:rPr>
              <a:t>Features &amp; Benefits</a:t>
            </a:r>
          </a:p>
          <a:p>
            <a:pPr marL="0" indent="0">
              <a:buFont typeface="Arial" panose="020B0604020202020204" pitchFamily="34" charset="0"/>
              <a:buNone/>
            </a:pPr>
            <a:endParaRPr lang="en-US" sz="1300" b="1" i="1" dirty="0">
              <a:solidFill>
                <a:srgbClr val="00B0F0"/>
              </a:solidFill>
            </a:endParaRPr>
          </a:p>
          <a:p>
            <a:pPr marL="0" indent="0">
              <a:buFont typeface="Arial" panose="020B0604020202020204" pitchFamily="34" charset="0"/>
              <a:buNone/>
            </a:pPr>
            <a:r>
              <a:rPr lang="en-US" sz="2600" b="1" dirty="0">
                <a:solidFill>
                  <a:schemeClr val="tx2"/>
                </a:solidFill>
              </a:rPr>
              <a:t>Food Safety – Ice is FOOD!</a:t>
            </a:r>
          </a:p>
          <a:p>
            <a:pPr>
              <a:lnSpc>
                <a:spcPct val="120000"/>
              </a:lnSpc>
            </a:pPr>
            <a:r>
              <a:rPr lang="en-US" sz="2400" dirty="0">
                <a:solidFill>
                  <a:schemeClr val="tx2"/>
                </a:solidFill>
              </a:rPr>
              <a:t>Defends against viruses, bacteria, and fungi</a:t>
            </a:r>
          </a:p>
          <a:p>
            <a:pPr>
              <a:lnSpc>
                <a:spcPct val="120000"/>
              </a:lnSpc>
            </a:pPr>
            <a:r>
              <a:rPr lang="en-US" sz="2400" dirty="0">
                <a:solidFill>
                  <a:schemeClr val="tx2"/>
                </a:solidFill>
              </a:rPr>
              <a:t>Helps prevent the formation of slime, mold, and yeast</a:t>
            </a:r>
          </a:p>
          <a:p>
            <a:pPr>
              <a:lnSpc>
                <a:spcPct val="120000"/>
              </a:lnSpc>
            </a:pPr>
            <a:r>
              <a:rPr lang="en-US" sz="2400" dirty="0">
                <a:solidFill>
                  <a:schemeClr val="tx2"/>
                </a:solidFill>
              </a:rPr>
              <a:t>Consistent coverage of natural, chemical-free ozone (O</a:t>
            </a:r>
            <a:r>
              <a:rPr lang="en-US" sz="2400" baseline="-25000" dirty="0">
                <a:solidFill>
                  <a:schemeClr val="tx2"/>
                </a:solidFill>
              </a:rPr>
              <a:t>3</a:t>
            </a:r>
            <a:r>
              <a:rPr lang="en-US" sz="2400" dirty="0">
                <a:solidFill>
                  <a:schemeClr val="tx2"/>
                </a:solidFill>
              </a:rPr>
              <a:t>)</a:t>
            </a:r>
          </a:p>
          <a:p>
            <a:pPr>
              <a:lnSpc>
                <a:spcPct val="120000"/>
              </a:lnSpc>
            </a:pPr>
            <a:r>
              <a:rPr lang="en-US" sz="2400" dirty="0">
                <a:solidFill>
                  <a:schemeClr val="tx2"/>
                </a:solidFill>
              </a:rPr>
              <a:t>Guards against health code infractions</a:t>
            </a:r>
          </a:p>
          <a:p>
            <a:pPr>
              <a:lnSpc>
                <a:spcPct val="120000"/>
              </a:lnSpc>
            </a:pPr>
            <a:endParaRPr lang="en-US" sz="200" dirty="0">
              <a:solidFill>
                <a:schemeClr val="tx2"/>
              </a:solidFill>
            </a:endParaRPr>
          </a:p>
          <a:p>
            <a:pPr marL="0" indent="0">
              <a:lnSpc>
                <a:spcPct val="120000"/>
              </a:lnSpc>
              <a:buFont typeface="Arial" panose="020B0604020202020204" pitchFamily="34" charset="0"/>
              <a:buNone/>
            </a:pPr>
            <a:r>
              <a:rPr lang="en-US" sz="2600" b="1" dirty="0">
                <a:solidFill>
                  <a:schemeClr val="tx2"/>
                </a:solidFill>
              </a:rPr>
              <a:t>Easier, Lower Cost Cleanings</a:t>
            </a:r>
          </a:p>
          <a:p>
            <a:pPr>
              <a:lnSpc>
                <a:spcPct val="120000"/>
              </a:lnSpc>
            </a:pPr>
            <a:r>
              <a:rPr lang="en-US" sz="2400" dirty="0">
                <a:solidFill>
                  <a:schemeClr val="tx2"/>
                </a:solidFill>
              </a:rPr>
              <a:t>Frequency of cleanings can be reduced</a:t>
            </a:r>
          </a:p>
          <a:p>
            <a:pPr>
              <a:lnSpc>
                <a:spcPct val="120000"/>
              </a:lnSpc>
            </a:pPr>
            <a:r>
              <a:rPr lang="en-US" sz="2400" dirty="0">
                <a:solidFill>
                  <a:schemeClr val="tx2"/>
                </a:solidFill>
              </a:rPr>
              <a:t>Effective in hard-to-reach areas, which may reduce       manual cleaning time</a:t>
            </a:r>
          </a:p>
          <a:p>
            <a:pPr>
              <a:lnSpc>
                <a:spcPct val="120000"/>
              </a:lnSpc>
            </a:pPr>
            <a:r>
              <a:rPr lang="en-US" sz="2400" dirty="0">
                <a:solidFill>
                  <a:schemeClr val="tx2"/>
                </a:solidFill>
              </a:rPr>
              <a:t>Keeps the food zone and bin cleaner longer</a:t>
            </a:r>
          </a:p>
          <a:p>
            <a:pPr>
              <a:lnSpc>
                <a:spcPct val="120000"/>
              </a:lnSpc>
            </a:pPr>
            <a:r>
              <a:rPr lang="en-US" sz="2400" dirty="0">
                <a:solidFill>
                  <a:schemeClr val="tx2"/>
                </a:solidFill>
              </a:rPr>
              <a:t>Makes wipe downs easier and faster</a:t>
            </a:r>
          </a:p>
          <a:p>
            <a:pPr>
              <a:lnSpc>
                <a:spcPct val="120000"/>
              </a:lnSpc>
            </a:pPr>
            <a:endParaRPr lang="en-US" sz="200" dirty="0">
              <a:solidFill>
                <a:schemeClr val="tx2"/>
              </a:solidFill>
            </a:endParaRPr>
          </a:p>
          <a:p>
            <a:pPr marL="0" indent="0">
              <a:lnSpc>
                <a:spcPct val="120000"/>
              </a:lnSpc>
              <a:buFont typeface="Arial" panose="020B0604020202020204" pitchFamily="34" charset="0"/>
              <a:buNone/>
            </a:pPr>
            <a:r>
              <a:rPr lang="en-US" sz="2600" b="1" dirty="0">
                <a:solidFill>
                  <a:schemeClr val="tx2"/>
                </a:solidFill>
              </a:rPr>
              <a:t>Extend &amp; Improve Machine Performance</a:t>
            </a:r>
          </a:p>
          <a:p>
            <a:pPr>
              <a:lnSpc>
                <a:spcPct val="120000"/>
              </a:lnSpc>
            </a:pPr>
            <a:r>
              <a:rPr lang="en-US" sz="2400" dirty="0">
                <a:solidFill>
                  <a:schemeClr val="tx2"/>
                </a:solidFill>
              </a:rPr>
              <a:t>The lifetime operation of the ice machine can be extended</a:t>
            </a:r>
          </a:p>
          <a:p>
            <a:pPr>
              <a:lnSpc>
                <a:spcPct val="120000"/>
              </a:lnSpc>
            </a:pPr>
            <a:r>
              <a:rPr lang="en-US" sz="2400" dirty="0">
                <a:solidFill>
                  <a:schemeClr val="tx2"/>
                </a:solidFill>
              </a:rPr>
              <a:t>A cleaner machine can enhance performance and efficiency</a:t>
            </a:r>
          </a:p>
          <a:p>
            <a:pPr>
              <a:lnSpc>
                <a:spcPct val="120000"/>
              </a:lnSpc>
            </a:pPr>
            <a:endParaRPr lang="en-US" sz="200" dirty="0">
              <a:solidFill>
                <a:schemeClr val="tx2"/>
              </a:solidFill>
            </a:endParaRPr>
          </a:p>
          <a:p>
            <a:pPr marL="0" indent="0">
              <a:lnSpc>
                <a:spcPct val="120000"/>
              </a:lnSpc>
              <a:buNone/>
            </a:pPr>
            <a:endParaRPr lang="en-US" sz="200" dirty="0">
              <a:solidFill>
                <a:schemeClr val="tx2"/>
              </a:solidFill>
            </a:endParaRPr>
          </a:p>
        </p:txBody>
      </p:sp>
      <p:cxnSp>
        <p:nvCxnSpPr>
          <p:cNvPr id="3" name="Straight Connector 2">
            <a:extLst>
              <a:ext uri="{FF2B5EF4-FFF2-40B4-BE49-F238E27FC236}">
                <a16:creationId xmlns:a16="http://schemas.microsoft.com/office/drawing/2014/main" id="{F7F17E22-446F-4AE6-AE23-A4D4EC8FD5FE}"/>
              </a:ext>
            </a:extLst>
          </p:cNvPr>
          <p:cNvCxnSpPr>
            <a:stCxn id="63" idx="2"/>
          </p:cNvCxnSpPr>
          <p:nvPr/>
        </p:nvCxnSpPr>
        <p:spPr>
          <a:xfrm>
            <a:off x="7440645" y="2567237"/>
            <a:ext cx="6440" cy="4309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65EADA-DFC8-423F-B738-01A8AC9363BE}"/>
              </a:ext>
            </a:extLst>
          </p:cNvPr>
          <p:cNvCxnSpPr/>
          <p:nvPr/>
        </p:nvCxnSpPr>
        <p:spPr>
          <a:xfrm>
            <a:off x="7434205" y="3849693"/>
            <a:ext cx="6440" cy="43094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5071F6CA-0B36-47D9-8990-97BF1D6DA1D8}"/>
              </a:ext>
            </a:extLst>
          </p:cNvPr>
          <p:cNvGrpSpPr/>
          <p:nvPr/>
        </p:nvGrpSpPr>
        <p:grpSpPr>
          <a:xfrm>
            <a:off x="6268062" y="1355834"/>
            <a:ext cx="2345166" cy="3786534"/>
            <a:chOff x="6341634" y="1307719"/>
            <a:chExt cx="2345166" cy="3786534"/>
          </a:xfrm>
        </p:grpSpPr>
        <p:pic>
          <p:nvPicPr>
            <p:cNvPr id="63" name="Picture 62">
              <a:extLst>
                <a:ext uri="{FF2B5EF4-FFF2-40B4-BE49-F238E27FC236}">
                  <a16:creationId xmlns:a16="http://schemas.microsoft.com/office/drawing/2014/main" id="{FBBA20DC-3BE6-40EA-A968-E3A2873B39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341634" y="1307719"/>
              <a:ext cx="2345166" cy="1211403"/>
            </a:xfrm>
            <a:prstGeom prst="roundRect">
              <a:avLst>
                <a:gd name="adj" fmla="val 8594"/>
              </a:avLst>
            </a:prstGeom>
            <a:solidFill>
              <a:srgbClr val="FFFFFF">
                <a:shade val="85000"/>
              </a:srgbClr>
            </a:solidFill>
            <a:ln w="38100">
              <a:solidFill>
                <a:srgbClr val="1F497D"/>
              </a:solidFill>
            </a:ln>
            <a:effectLst/>
          </p:spPr>
        </p:pic>
        <p:pic>
          <p:nvPicPr>
            <p:cNvPr id="59" name="Picture 58">
              <a:extLst>
                <a:ext uri="{FF2B5EF4-FFF2-40B4-BE49-F238E27FC236}">
                  <a16:creationId xmlns:a16="http://schemas.microsoft.com/office/drawing/2014/main" id="{BF3F2EDC-E74E-40BD-A461-C794DEF2072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41634" y="2827045"/>
              <a:ext cx="2345166" cy="974533"/>
            </a:xfrm>
            <a:prstGeom prst="roundRect">
              <a:avLst>
                <a:gd name="adj" fmla="val 8594"/>
              </a:avLst>
            </a:prstGeom>
            <a:solidFill>
              <a:srgbClr val="FFFFFF">
                <a:shade val="85000"/>
              </a:srgbClr>
            </a:solidFill>
            <a:ln w="38100">
              <a:solidFill>
                <a:srgbClr val="1F497D"/>
              </a:solidFill>
            </a:ln>
            <a:effectLst/>
          </p:spPr>
        </p:pic>
        <p:pic>
          <p:nvPicPr>
            <p:cNvPr id="64" name="Picture 63">
              <a:extLst>
                <a:ext uri="{FF2B5EF4-FFF2-40B4-BE49-F238E27FC236}">
                  <a16:creationId xmlns:a16="http://schemas.microsoft.com/office/drawing/2014/main" id="{8DF9644A-C9A8-4DEC-AE03-D6EC0DEC99A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341634" y="4109501"/>
              <a:ext cx="2345166" cy="984752"/>
            </a:xfrm>
            <a:prstGeom prst="roundRect">
              <a:avLst>
                <a:gd name="adj" fmla="val 8594"/>
              </a:avLst>
            </a:prstGeom>
            <a:solidFill>
              <a:srgbClr val="FFFFFF">
                <a:shade val="85000"/>
              </a:srgbClr>
            </a:solidFill>
            <a:ln w="38100">
              <a:solidFill>
                <a:srgbClr val="1F497D"/>
              </a:solidFill>
            </a:ln>
            <a:effectLst/>
          </p:spPr>
        </p:pic>
      </p:grpSp>
      <p:pic>
        <p:nvPicPr>
          <p:cNvPr id="6" name="Picture 5" descr="A close up of electronics&#10;&#10;Description automatically generated">
            <a:extLst>
              <a:ext uri="{FF2B5EF4-FFF2-40B4-BE49-F238E27FC236}">
                <a16:creationId xmlns:a16="http://schemas.microsoft.com/office/drawing/2014/main" id="{C6954F41-C83D-49E8-B4DA-F8F1EF04C14E}"/>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0" b="100000" l="0" r="100000">
                        <a14:foregroundMark x1="80968" y1="43307" x2="9182" y2="37795"/>
                        <a14:backgroundMark x1="24374" y1="4724" x2="0" y2="37480"/>
                        <a14:backgroundMark x1="71786" y1="0" x2="92154" y2="19843"/>
                        <a14:backgroundMark x1="95826" y1="29449" x2="97830" y2="53701"/>
                      </a14:backgroundRemoval>
                    </a14:imgEffect>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183457" y="1731169"/>
            <a:ext cx="149008" cy="226811"/>
          </a:xfrm>
          <a:prstGeom prst="rect">
            <a:avLst/>
          </a:prstGeom>
          <a:scene3d>
            <a:camera prst="isometricOffAxis1Top">
              <a:rot lat="18026359" lon="19215454" rev="2738235"/>
            </a:camera>
            <a:lightRig rig="threePt" dir="t"/>
          </a:scene3d>
        </p:spPr>
      </p:pic>
    </p:spTree>
    <p:extLst>
      <p:ext uri="{BB962C8B-B14F-4D97-AF65-F5344CB8AC3E}">
        <p14:creationId xmlns:p14="http://schemas.microsoft.com/office/powerpoint/2010/main" val="179148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8738"/>
            <a:ext cx="8229600" cy="741362"/>
          </a:xfrm>
        </p:spPr>
        <p:txBody>
          <a:bodyPr>
            <a:normAutofit/>
          </a:bodyPr>
          <a:lstStyle/>
          <a:p>
            <a:pPr lvl="0" algn="l">
              <a:defRPr/>
            </a:pPr>
            <a:r>
              <a:rPr lang="en-US" sz="3800" dirty="0" err="1">
                <a:solidFill>
                  <a:srgbClr val="1F497D"/>
                </a:solidFill>
              </a:rPr>
              <a:t>XSafe</a:t>
            </a:r>
            <a:r>
              <a:rPr lang="en-US" sz="3600" baseline="30000" dirty="0" err="1">
                <a:solidFill>
                  <a:srgbClr val="1F497D"/>
                </a:solidFill>
              </a:rPr>
              <a:t>TM</a:t>
            </a:r>
            <a:r>
              <a:rPr lang="en-US" sz="3800" dirty="0">
                <a:solidFill>
                  <a:srgbClr val="1F497D"/>
                </a:solidFill>
              </a:rPr>
              <a:t> Sanitation System</a:t>
            </a:r>
            <a:r>
              <a:rPr lang="en-US" sz="3800" b="1" i="1" kern="0" dirty="0">
                <a:solidFill>
                  <a:srgbClr val="1F497D"/>
                </a:solidFill>
                <a:ea typeface="ＭＳ Ｐゴシック"/>
              </a:rPr>
              <a:t>: Operation</a:t>
            </a:r>
          </a:p>
        </p:txBody>
      </p:sp>
      <p:sp>
        <p:nvSpPr>
          <p:cNvPr id="25" name="Content Placeholder 2">
            <a:extLst>
              <a:ext uri="{FF2B5EF4-FFF2-40B4-BE49-F238E27FC236}">
                <a16:creationId xmlns:a16="http://schemas.microsoft.com/office/drawing/2014/main" id="{4815CD02-D927-4BE5-A8FC-5F1EFCF4BA5F}"/>
              </a:ext>
            </a:extLst>
          </p:cNvPr>
          <p:cNvSpPr txBox="1">
            <a:spLocks/>
          </p:cNvSpPr>
          <p:nvPr/>
        </p:nvSpPr>
        <p:spPr>
          <a:xfrm>
            <a:off x="457200" y="1282263"/>
            <a:ext cx="5607269" cy="45720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4300" b="1" dirty="0">
                <a:solidFill>
                  <a:srgbClr val="00B0F0"/>
                </a:solidFill>
              </a:rPr>
              <a:t>Easy, Intuitive Operation</a:t>
            </a:r>
          </a:p>
          <a:p>
            <a:pPr marL="0" indent="0">
              <a:buFont typeface="Arial" panose="020B0604020202020204" pitchFamily="34" charset="0"/>
              <a:buNone/>
            </a:pPr>
            <a:endParaRPr lang="en-US" sz="1100" b="1" i="1" dirty="0">
              <a:solidFill>
                <a:srgbClr val="00B0F0"/>
              </a:solidFill>
            </a:endParaRPr>
          </a:p>
          <a:p>
            <a:pPr marL="0" indent="0">
              <a:buFont typeface="Arial" panose="020B0604020202020204" pitchFamily="34" charset="0"/>
              <a:buNone/>
            </a:pPr>
            <a:r>
              <a:rPr lang="en-US" sz="2600" b="1" dirty="0">
                <a:solidFill>
                  <a:schemeClr val="tx2"/>
                </a:solidFill>
              </a:rPr>
              <a:t>Installation Overview</a:t>
            </a:r>
          </a:p>
          <a:p>
            <a:pPr>
              <a:lnSpc>
                <a:spcPct val="120000"/>
              </a:lnSpc>
            </a:pPr>
            <a:r>
              <a:rPr lang="en-US" sz="2400" dirty="0">
                <a:solidFill>
                  <a:schemeClr val="tx2"/>
                </a:solidFill>
              </a:rPr>
              <a:t>Can be retrofitted on existing units already in use</a:t>
            </a:r>
          </a:p>
          <a:p>
            <a:pPr>
              <a:lnSpc>
                <a:spcPct val="120000"/>
              </a:lnSpc>
            </a:pPr>
            <a:r>
              <a:rPr lang="en-US" sz="2400" dirty="0">
                <a:solidFill>
                  <a:schemeClr val="tx2"/>
                </a:solidFill>
              </a:rPr>
              <a:t>Compatible with any Scotsman modular ice machine</a:t>
            </a:r>
          </a:p>
          <a:p>
            <a:pPr>
              <a:lnSpc>
                <a:spcPct val="120000"/>
              </a:lnSpc>
            </a:pPr>
            <a:r>
              <a:rPr lang="en-US" sz="2400" dirty="0">
                <a:solidFill>
                  <a:schemeClr val="tx2"/>
                </a:solidFill>
              </a:rPr>
              <a:t>Easy install, typically requires less time than a full cleaning</a:t>
            </a:r>
          </a:p>
          <a:p>
            <a:pPr lvl="1">
              <a:lnSpc>
                <a:spcPct val="120000"/>
              </a:lnSpc>
            </a:pPr>
            <a:r>
              <a:rPr lang="en-US" sz="2000" dirty="0" err="1">
                <a:solidFill>
                  <a:schemeClr val="tx2"/>
                </a:solidFill>
              </a:rPr>
              <a:t>XSafe</a:t>
            </a:r>
            <a:r>
              <a:rPr lang="en-US" sz="1700" baseline="30000" dirty="0" err="1">
                <a:solidFill>
                  <a:srgbClr val="1F497D"/>
                </a:solidFill>
              </a:rPr>
              <a:t>TM</a:t>
            </a:r>
            <a:r>
              <a:rPr lang="en-US" sz="2000" dirty="0">
                <a:solidFill>
                  <a:schemeClr val="tx2"/>
                </a:solidFill>
              </a:rPr>
              <a:t> unit placed </a:t>
            </a:r>
            <a:r>
              <a:rPr lang="en-US" sz="2000" u="sng" dirty="0">
                <a:solidFill>
                  <a:schemeClr val="tx2"/>
                </a:solidFill>
              </a:rPr>
              <a:t>on top of ice head</a:t>
            </a:r>
            <a:r>
              <a:rPr lang="en-US" sz="2000" dirty="0">
                <a:solidFill>
                  <a:schemeClr val="tx2"/>
                </a:solidFill>
              </a:rPr>
              <a:t> with vented air flow to circulate sanitized ozone throughout the ice machine/bin</a:t>
            </a:r>
          </a:p>
          <a:p>
            <a:pPr lvl="1">
              <a:lnSpc>
                <a:spcPct val="120000"/>
              </a:lnSpc>
            </a:pPr>
            <a:endParaRPr lang="en-US" sz="200" dirty="0">
              <a:solidFill>
                <a:schemeClr val="tx2"/>
              </a:solidFill>
            </a:endParaRPr>
          </a:p>
          <a:p>
            <a:pPr marL="0" indent="0">
              <a:lnSpc>
                <a:spcPct val="120000"/>
              </a:lnSpc>
              <a:buFont typeface="Arial" panose="020B0604020202020204" pitchFamily="34" charset="0"/>
              <a:buNone/>
            </a:pPr>
            <a:r>
              <a:rPr lang="en-US" sz="2600" b="1" dirty="0">
                <a:solidFill>
                  <a:schemeClr val="tx2"/>
                </a:solidFill>
              </a:rPr>
              <a:t>Operational Status Indicator Lights</a:t>
            </a:r>
          </a:p>
          <a:p>
            <a:pPr>
              <a:lnSpc>
                <a:spcPct val="120000"/>
              </a:lnSpc>
            </a:pPr>
            <a:r>
              <a:rPr lang="en-US" sz="2400" dirty="0">
                <a:solidFill>
                  <a:schemeClr val="tx2"/>
                </a:solidFill>
              </a:rPr>
              <a:t>3 tiers of light signals keep operators informed of status</a:t>
            </a:r>
          </a:p>
          <a:p>
            <a:pPr>
              <a:lnSpc>
                <a:spcPct val="120000"/>
              </a:lnSpc>
            </a:pPr>
            <a:r>
              <a:rPr lang="en-US" sz="2400" dirty="0">
                <a:solidFill>
                  <a:schemeClr val="tx2"/>
                </a:solidFill>
              </a:rPr>
              <a:t>Replace bulb light eliminates guesswork</a:t>
            </a:r>
          </a:p>
          <a:p>
            <a:pPr lvl="1">
              <a:lnSpc>
                <a:spcPct val="120000"/>
              </a:lnSpc>
            </a:pPr>
            <a:r>
              <a:rPr lang="en-US" sz="2000" dirty="0">
                <a:solidFill>
                  <a:schemeClr val="tx2"/>
                </a:solidFill>
              </a:rPr>
              <a:t>Replacement Bulb Part Number: </a:t>
            </a:r>
            <a:r>
              <a:rPr lang="en-US" sz="2000" i="1" dirty="0">
                <a:solidFill>
                  <a:schemeClr val="tx2"/>
                </a:solidFill>
              </a:rPr>
              <a:t>SCBULBXR30</a:t>
            </a:r>
          </a:p>
          <a:p>
            <a:pPr>
              <a:lnSpc>
                <a:spcPct val="120000"/>
              </a:lnSpc>
            </a:pPr>
            <a:endParaRPr lang="en-US" sz="2400" dirty="0">
              <a:solidFill>
                <a:schemeClr val="tx2"/>
              </a:solidFill>
            </a:endParaRPr>
          </a:p>
          <a:p>
            <a:pPr>
              <a:lnSpc>
                <a:spcPct val="120000"/>
              </a:lnSpc>
            </a:pPr>
            <a:endParaRPr lang="en-US" sz="100" dirty="0">
              <a:solidFill>
                <a:schemeClr val="tx2"/>
              </a:solidFill>
            </a:endParaRPr>
          </a:p>
          <a:p>
            <a:pPr>
              <a:lnSpc>
                <a:spcPct val="120000"/>
              </a:lnSpc>
            </a:pPr>
            <a:endParaRPr lang="en-US" sz="200" dirty="0">
              <a:solidFill>
                <a:schemeClr val="tx2"/>
              </a:solidFill>
            </a:endParaRPr>
          </a:p>
          <a:p>
            <a:pPr marL="0" indent="0">
              <a:lnSpc>
                <a:spcPct val="120000"/>
              </a:lnSpc>
              <a:buNone/>
            </a:pPr>
            <a:endParaRPr lang="en-US" sz="200" dirty="0">
              <a:solidFill>
                <a:schemeClr val="tx2"/>
              </a:solidFill>
            </a:endParaRPr>
          </a:p>
        </p:txBody>
      </p:sp>
      <p:pic>
        <p:nvPicPr>
          <p:cNvPr id="15" name="Picture 14">
            <a:extLst>
              <a:ext uri="{FF2B5EF4-FFF2-40B4-BE49-F238E27FC236}">
                <a16:creationId xmlns:a16="http://schemas.microsoft.com/office/drawing/2014/main" id="{F3FCC1AF-2063-4C1F-93DC-601928B96C93}"/>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9959" b="89938" l="3125" r="95994">
                        <a14:foregroundMark x1="6651" y1="50830" x2="10096" y2="51452"/>
                        <a14:foregroundMark x1="10737" y1="49689" x2="19471" y2="48651"/>
                        <a14:foregroundMark x1="19471" y1="48651" x2="76282" y2="51452"/>
                        <a14:foregroundMark x1="77724" y1="50830" x2="78045" y2="52905"/>
                        <a14:foregroundMark x1="14103" y1="54979" x2="10897" y2="55187"/>
                        <a14:foregroundMark x1="4327" y1="48237" x2="3365" y2="51660"/>
                        <a14:foregroundMark x1="49760" y1="49066" x2="57292" y2="49066"/>
                        <a14:foregroundMark x1="61538" y1="49585" x2="70753" y2="49585"/>
                        <a14:foregroundMark x1="74439" y1="49585" x2="77324" y2="49689"/>
                        <a14:foregroundMark x1="79728" y1="49689" x2="81250" y2="49689"/>
                        <a14:foregroundMark x1="81090" y1="48340" x2="85657" y2="48963"/>
                        <a14:foregroundMark x1="92708" y1="49793" x2="93349" y2="50104"/>
                        <a14:foregroundMark x1="94231" y1="53631" x2="94231" y2="53631"/>
                        <a14:foregroundMark x1="93269" y1="53527" x2="94071" y2="53734"/>
                        <a14:foregroundMark x1="91827" y1="54149" x2="92788" y2="53942"/>
                        <a14:foregroundMark x1="92548" y1="53734" x2="93670" y2="53734"/>
                        <a14:foregroundMark x1="91426" y1="48755" x2="88061" y2="48859"/>
                        <a14:foregroundMark x1="79407" y1="53942" x2="61378" y2="53942"/>
                        <a14:foregroundMark x1="59295" y1="53942" x2="45192" y2="53942"/>
                        <a14:foregroundMark x1="45192" y1="53942" x2="45192" y2="53942"/>
                        <a14:foregroundMark x1="79407" y1="48133" x2="71795" y2="48237"/>
                        <a14:foregroundMark x1="71554" y1="48548" x2="66987" y2="49274"/>
                        <a14:foregroundMark x1="3686" y1="47199" x2="3205" y2="48444"/>
                        <a14:foregroundMark x1="15224" y1="52490" x2="25321" y2="52282"/>
                        <a14:foregroundMark x1="25321" y1="52282" x2="40385" y2="52801"/>
                        <a14:foregroundMark x1="16266" y1="49066" x2="24119" y2="48859"/>
                        <a14:foregroundMark x1="24119" y1="48859" x2="29808" y2="48963"/>
                        <a14:foregroundMark x1="17468" y1="48340" x2="17468" y2="48340"/>
                        <a14:foregroundMark x1="18590" y1="48237" x2="32612" y2="49274"/>
                        <a14:foregroundMark x1="32612" y1="49274" x2="39663" y2="48651"/>
                        <a14:foregroundMark x1="33413" y1="48444" x2="27724" y2="48548"/>
                        <a14:foregroundMark x1="35016" y1="48651" x2="42708" y2="48859"/>
                        <a14:foregroundMark x1="38381" y1="48444" x2="44151" y2="48444"/>
                        <a14:foregroundMark x1="43349" y1="48444" x2="51042" y2="48651"/>
                        <a14:foregroundMark x1="50641" y1="48755" x2="61138" y2="48755"/>
                        <a14:foregroundMark x1="55208" y1="48651" x2="64663" y2="48651"/>
                        <a14:foregroundMark x1="95673" y1="50104" x2="92628" y2="50207"/>
                        <a14:foregroundMark x1="92228" y1="48755" x2="92067" y2="48444"/>
                        <a14:foregroundMark x1="95994" y1="53423" x2="95994" y2="53423"/>
                        <a14:foregroundMark x1="92308" y1="47614" x2="92308" y2="47614"/>
                        <a14:foregroundMark x1="63782" y1="48444" x2="73638" y2="48444"/>
                        <a14:foregroundMark x1="77804" y1="54876" x2="70994" y2="54876"/>
                        <a14:foregroundMark x1="70994" y1="54876" x2="70994" y2="54876"/>
                        <a14:foregroundMark x1="79407" y1="55083" x2="73478" y2="55187"/>
                        <a14:foregroundMark x1="73478" y1="55187" x2="73478" y2="55187"/>
                        <a14:foregroundMark x1="40144" y1="53527" x2="50240" y2="54668"/>
                        <a14:foregroundMark x1="14022" y1="54253" x2="44712" y2="53320"/>
                        <a14:foregroundMark x1="44712" y1="53320" x2="45192" y2="53216"/>
                        <a14:foregroundMark x1="13462" y1="48237" x2="21314" y2="48444"/>
                        <a14:foregroundMark x1="18109" y1="48548" x2="28686" y2="48548"/>
                        <a14:foregroundMark x1="28526" y1="48029" x2="20913" y2="48029"/>
                        <a14:foregroundMark x1="21795" y1="48029" x2="15465" y2="48029"/>
                        <a14:foregroundMark x1="26683" y1="48548" x2="42468" y2="48548"/>
                        <a14:foregroundMark x1="27484" y1="48444" x2="34215" y2="48237"/>
                        <a14:foregroundMark x1="34215" y1="48237" x2="39744" y2="48237"/>
                        <a14:foregroundMark x1="14503" y1="55290" x2="20192" y2="55290"/>
                        <a14:foregroundMark x1="20192" y1="55290" x2="20433" y2="55394"/>
                        <a14:foregroundMark x1="14824" y1="55290" x2="24359" y2="55290"/>
                        <a14:foregroundMark x1="63622" y1="48651" x2="49519" y2="48651"/>
                        <a14:foregroundMark x1="65385" y1="48755" x2="54247" y2="48133"/>
                        <a14:foregroundMark x1="54247" y1="48133" x2="45833" y2="48133"/>
                        <a14:foregroundMark x1="48237" y1="48548" x2="33974" y2="48548"/>
                        <a14:foregroundMark x1="47276" y1="48444" x2="31170" y2="48444"/>
                        <a14:foregroundMark x1="27885" y1="48237" x2="34135" y2="48133"/>
                        <a14:foregroundMark x1="34135" y1="48133" x2="46074" y2="48133"/>
                        <a14:foregroundMark x1="54327" y1="48340" x2="75881" y2="48340"/>
                        <a14:foregroundMark x1="53285" y1="47718" x2="76202" y2="47718"/>
                        <a14:foregroundMark x1="75721" y1="54979" x2="44151" y2="50934"/>
                        <a14:foregroundMark x1="74840" y1="55187" x2="58734" y2="54876"/>
                        <a14:foregroundMark x1="23558" y1="55083" x2="30529" y2="55083"/>
                        <a14:foregroundMark x1="30529" y1="55083" x2="39904" y2="55083"/>
                        <a14:foregroundMark x1="38462" y1="54979" x2="52244" y2="55290"/>
                        <a14:foregroundMark x1="50721" y1="55498" x2="62981" y2="55187"/>
                        <a14:foregroundMark x1="53125" y1="55602" x2="60256" y2="55083"/>
                        <a14:foregroundMark x1="60256" y1="55083" x2="68990" y2="55083"/>
                        <a14:foregroundMark x1="59936" y1="54772" x2="67388" y2="54772"/>
                        <a14:foregroundMark x1="67388" y1="54772" x2="71474" y2="54668"/>
                        <a14:foregroundMark x1="51202" y1="55290" x2="33494" y2="52282"/>
                        <a14:foregroundMark x1="38301" y1="55290" x2="51843" y2="55290"/>
                        <a14:foregroundMark x1="14984" y1="55290" x2="19151" y2="55290"/>
                        <a14:foregroundMark x1="14022" y1="55602" x2="20994" y2="55602"/>
                        <a14:foregroundMark x1="19792" y1="55394" x2="29487" y2="55394"/>
                        <a14:foregroundMark x1="20513" y1="55394" x2="30769" y2="55394"/>
                        <a14:foregroundMark x1="20833" y1="55809" x2="31410" y2="55498"/>
                        <a14:foregroundMark x1="91827" y1="46992" x2="91827" y2="46992"/>
                      </a14:backgroundRemoval>
                    </a14:imgEffect>
                  </a14:imgLayer>
                </a14:imgProps>
              </a:ext>
              <a:ext uri="{28A0092B-C50C-407E-A947-70E740481C1C}">
                <a14:useLocalDpi xmlns:a14="http://schemas.microsoft.com/office/drawing/2010/main"/>
              </a:ext>
            </a:extLst>
          </a:blip>
          <a:srcRect t="38437" b="35196"/>
          <a:stretch/>
        </p:blipFill>
        <p:spPr>
          <a:xfrm>
            <a:off x="1903439" y="4996486"/>
            <a:ext cx="2714789" cy="552908"/>
          </a:xfrm>
          <a:prstGeom prst="rect">
            <a:avLst/>
          </a:prstGeom>
          <a:effectLst>
            <a:innerShdw blurRad="63500" dist="50800" dir="10800000">
              <a:prstClr val="black">
                <a:alpha val="50000"/>
              </a:prstClr>
            </a:innerShdw>
          </a:effectLst>
        </p:spPr>
      </p:pic>
      <p:cxnSp>
        <p:nvCxnSpPr>
          <p:cNvPr id="3" name="Straight Connector 2">
            <a:extLst>
              <a:ext uri="{FF2B5EF4-FFF2-40B4-BE49-F238E27FC236}">
                <a16:creationId xmlns:a16="http://schemas.microsoft.com/office/drawing/2014/main" id="{159DD06A-D430-4816-BB49-D8FF54DD68C0}"/>
              </a:ext>
            </a:extLst>
          </p:cNvPr>
          <p:cNvCxnSpPr>
            <a:stCxn id="7" idx="2"/>
          </p:cNvCxnSpPr>
          <p:nvPr/>
        </p:nvCxnSpPr>
        <p:spPr>
          <a:xfrm>
            <a:off x="7440645" y="2567237"/>
            <a:ext cx="0" cy="6709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E76D2FEE-B477-4086-A2BE-6DAC1BD4C6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747463" y="3006969"/>
            <a:ext cx="1386364" cy="1876530"/>
          </a:xfrm>
          <a:prstGeom prst="roundRect">
            <a:avLst>
              <a:gd name="adj" fmla="val 8594"/>
            </a:avLst>
          </a:prstGeom>
          <a:solidFill>
            <a:srgbClr val="FFFFFF">
              <a:shade val="85000"/>
            </a:srgbClr>
          </a:solidFill>
          <a:ln w="38100">
            <a:solidFill>
              <a:srgbClr val="00B0F0"/>
            </a:solidFill>
          </a:ln>
          <a:effectLst/>
        </p:spPr>
      </p:pic>
      <p:pic>
        <p:nvPicPr>
          <p:cNvPr id="7" name="Picture 6">
            <a:extLst>
              <a:ext uri="{FF2B5EF4-FFF2-40B4-BE49-F238E27FC236}">
                <a16:creationId xmlns:a16="http://schemas.microsoft.com/office/drawing/2014/main" id="{CCF60329-D599-4630-8D68-4F0C7EA9A49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268062" y="1355834"/>
            <a:ext cx="2345166" cy="1211403"/>
          </a:xfrm>
          <a:prstGeom prst="roundRect">
            <a:avLst>
              <a:gd name="adj" fmla="val 8594"/>
            </a:avLst>
          </a:prstGeom>
          <a:solidFill>
            <a:srgbClr val="FFFFFF">
              <a:shade val="85000"/>
            </a:srgbClr>
          </a:solidFill>
          <a:ln w="38100">
            <a:solidFill>
              <a:srgbClr val="1F497D"/>
            </a:solidFill>
          </a:ln>
          <a:effectLst/>
        </p:spPr>
      </p:pic>
      <p:pic>
        <p:nvPicPr>
          <p:cNvPr id="2" name="Picture 1" descr="A close up of electronics&#10;&#10;Description automatically generated">
            <a:extLst>
              <a:ext uri="{FF2B5EF4-FFF2-40B4-BE49-F238E27FC236}">
                <a16:creationId xmlns:a16="http://schemas.microsoft.com/office/drawing/2014/main" id="{783A4CE6-2B7F-4D35-BA6A-0F016A382335}"/>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0" b="100000" l="0" r="100000">
                        <a14:foregroundMark x1="80968" y1="43307" x2="9182" y2="37795"/>
                        <a14:backgroundMark x1="24374" y1="4724" x2="0" y2="37480"/>
                        <a14:backgroundMark x1="71786" y1="0" x2="92154" y2="19843"/>
                        <a14:backgroundMark x1="95826" y1="29449" x2="97830" y2="53701"/>
                      </a14:backgroundRemoval>
                    </a14:imgEffect>
                    <a14:imgEffect>
                      <a14:colorTemperature colorTemp="6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183457" y="1731169"/>
            <a:ext cx="149008" cy="226811"/>
          </a:xfrm>
          <a:prstGeom prst="rect">
            <a:avLst/>
          </a:prstGeom>
          <a:scene3d>
            <a:camera prst="isometricOffAxis1Top">
              <a:rot lat="18026359" lon="19215454" rev="2738235"/>
            </a:camera>
            <a:lightRig rig="threePt" dir="t"/>
          </a:scene3d>
        </p:spPr>
      </p:pic>
    </p:spTree>
    <p:extLst>
      <p:ext uri="{BB962C8B-B14F-4D97-AF65-F5344CB8AC3E}">
        <p14:creationId xmlns:p14="http://schemas.microsoft.com/office/powerpoint/2010/main" val="191641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8208" r="-7939"/>
          <a:stretch/>
        </p:blipFill>
        <p:spPr bwMode="auto">
          <a:xfrm>
            <a:off x="0" y="1825625"/>
            <a:ext cx="9144000" cy="22891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6629400" y="5334001"/>
            <a:ext cx="2347157" cy="607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A screenshot of a cell phone&#10;&#10;Description automatically generated">
            <a:extLst>
              <a:ext uri="{FF2B5EF4-FFF2-40B4-BE49-F238E27FC236}">
                <a16:creationId xmlns:a16="http://schemas.microsoft.com/office/drawing/2014/main" id="{524B667E-B5C0-4561-9AC0-52EB3ADBF60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660256" y="4897079"/>
            <a:ext cx="1189008" cy="1046363"/>
          </a:xfrm>
          <a:prstGeom prst="rect">
            <a:avLst/>
          </a:prstGeom>
        </p:spPr>
      </p:pic>
    </p:spTree>
    <p:extLst>
      <p:ext uri="{BB962C8B-B14F-4D97-AF65-F5344CB8AC3E}">
        <p14:creationId xmlns:p14="http://schemas.microsoft.com/office/powerpoint/2010/main" val="101054432"/>
      </p:ext>
    </p:extLst>
  </p:cSld>
  <p:clrMapOvr>
    <a:masterClrMapping/>
  </p:clrMapOvr>
</p:sld>
</file>

<file path=ppt/theme/theme1.xml><?xml version="1.0" encoding="utf-8"?>
<a:theme xmlns:a="http://schemas.openxmlformats.org/drawingml/2006/main" name="Title Page 1">
  <a:themeElements>
    <a:clrScheme name="Scotsman Color Theme">
      <a:dk1>
        <a:sysClr val="windowText" lastClr="000000"/>
      </a:dk1>
      <a:lt1>
        <a:sysClr val="window" lastClr="FFFFFF"/>
      </a:lt1>
      <a:dk2>
        <a:srgbClr val="0A2856"/>
      </a:dk2>
      <a:lt2>
        <a:srgbClr val="003F80"/>
      </a:lt2>
      <a:accent1>
        <a:srgbClr val="0093FF"/>
      </a:accent1>
      <a:accent2>
        <a:srgbClr val="004A87"/>
      </a:accent2>
      <a:accent3>
        <a:srgbClr val="5FBCE0"/>
      </a:accent3>
      <a:accent4>
        <a:srgbClr val="ADDBE9"/>
      </a:accent4>
      <a:accent5>
        <a:srgbClr val="0F578C"/>
      </a:accent5>
      <a:accent6>
        <a:srgbClr val="49A7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Page 2">
  <a:themeElements>
    <a:clrScheme name="Scotsman Color Theme">
      <a:dk1>
        <a:sysClr val="windowText" lastClr="000000"/>
      </a:dk1>
      <a:lt1>
        <a:sysClr val="window" lastClr="FFFFFF"/>
      </a:lt1>
      <a:dk2>
        <a:srgbClr val="0A2856"/>
      </a:dk2>
      <a:lt2>
        <a:srgbClr val="003F80"/>
      </a:lt2>
      <a:accent1>
        <a:srgbClr val="0093FF"/>
      </a:accent1>
      <a:accent2>
        <a:srgbClr val="004A87"/>
      </a:accent2>
      <a:accent3>
        <a:srgbClr val="5FBCE0"/>
      </a:accent3>
      <a:accent4>
        <a:srgbClr val="ADDBE9"/>
      </a:accent4>
      <a:accent5>
        <a:srgbClr val="0F578C"/>
      </a:accent5>
      <a:accent6>
        <a:srgbClr val="49A7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side pages">
  <a:themeElements>
    <a:clrScheme name="Scotsman Color Theme">
      <a:dk1>
        <a:sysClr val="windowText" lastClr="000000"/>
      </a:dk1>
      <a:lt1>
        <a:sysClr val="window" lastClr="FFFFFF"/>
      </a:lt1>
      <a:dk2>
        <a:srgbClr val="0A2856"/>
      </a:dk2>
      <a:lt2>
        <a:srgbClr val="003F80"/>
      </a:lt2>
      <a:accent1>
        <a:srgbClr val="0093FF"/>
      </a:accent1>
      <a:accent2>
        <a:srgbClr val="004A87"/>
      </a:accent2>
      <a:accent3>
        <a:srgbClr val="5FBCE0"/>
      </a:accent3>
      <a:accent4>
        <a:srgbClr val="ADDBE9"/>
      </a:accent4>
      <a:accent5>
        <a:srgbClr val="0F578C"/>
      </a:accent5>
      <a:accent6>
        <a:srgbClr val="49A7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nside pages">
  <a:themeElements>
    <a:clrScheme name="Scotsman Color Theme">
      <a:dk1>
        <a:sysClr val="windowText" lastClr="000000"/>
      </a:dk1>
      <a:lt1>
        <a:sysClr val="window" lastClr="FFFFFF"/>
      </a:lt1>
      <a:dk2>
        <a:srgbClr val="0A2856"/>
      </a:dk2>
      <a:lt2>
        <a:srgbClr val="003F80"/>
      </a:lt2>
      <a:accent1>
        <a:srgbClr val="0093FF"/>
      </a:accent1>
      <a:accent2>
        <a:srgbClr val="004A87"/>
      </a:accent2>
      <a:accent3>
        <a:srgbClr val="5FBCE0"/>
      </a:accent3>
      <a:accent4>
        <a:srgbClr val="ADDBE9"/>
      </a:accent4>
      <a:accent5>
        <a:srgbClr val="0F578C"/>
      </a:accent5>
      <a:accent6>
        <a:srgbClr val="49A7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34393</TotalTime>
  <Words>486</Words>
  <Application>Microsoft Office PowerPoint</Application>
  <PresentationFormat>On-screen Show (4:3)</PresentationFormat>
  <Paragraphs>87</Paragraphs>
  <Slides>8</Slides>
  <Notes>8</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8</vt:i4>
      </vt:variant>
    </vt:vector>
  </HeadingPairs>
  <TitlesOfParts>
    <vt:vector size="21" baseType="lpstr">
      <vt:lpstr>Arial</vt:lpstr>
      <vt:lpstr>Calibri</vt:lpstr>
      <vt:lpstr>Wingdings</vt:lpstr>
      <vt:lpstr>Title Page 1</vt:lpstr>
      <vt:lpstr>Title Page 2</vt:lpstr>
      <vt:lpstr>Inside pages</vt:lpstr>
      <vt:lpstr>1_Inside pages</vt:lpstr>
      <vt:lpstr>Office Theme</vt:lpstr>
      <vt:lpstr>1_Custom Design</vt:lpstr>
      <vt:lpstr>Custom Design</vt:lpstr>
      <vt:lpstr>2_Custom Design</vt:lpstr>
      <vt:lpstr>3_Custom Design</vt:lpstr>
      <vt:lpstr>4_Custom Design</vt:lpstr>
      <vt:lpstr>INTRODUCING XSAFETM SANITATION SYSTEM</vt:lpstr>
      <vt:lpstr>PowerPoint Presentation</vt:lpstr>
      <vt:lpstr>PowerPoint Presentation</vt:lpstr>
      <vt:lpstr>PowerPoint Presentation</vt:lpstr>
      <vt:lpstr>XSafeTM Sanitation System: The Science</vt:lpstr>
      <vt:lpstr>XSafeTM Sanitation System: The Benefits</vt:lpstr>
      <vt:lpstr>XSafeTM Sanitation System: Operation</vt:lpstr>
      <vt:lpstr>PowerPoint Presentation</vt:lpstr>
    </vt:vector>
  </TitlesOfParts>
  <Company>VantagePoint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Malone</dc:creator>
  <cp:lastModifiedBy>Levinson, Brandon (SIS)</cp:lastModifiedBy>
  <cp:revision>752</cp:revision>
  <cp:lastPrinted>2017-09-27T22:21:17Z</cp:lastPrinted>
  <dcterms:created xsi:type="dcterms:W3CDTF">2014-09-30T13:49:33Z</dcterms:created>
  <dcterms:modified xsi:type="dcterms:W3CDTF">2020-09-08T18:37:25Z</dcterms:modified>
</cp:coreProperties>
</file>