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8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9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  <p:sldMasterId id="2147483661" r:id="rId2"/>
    <p:sldMasterId id="2147483651" r:id="rId3"/>
    <p:sldMasterId id="2147483663" r:id="rId4"/>
    <p:sldMasterId id="2147483666" r:id="rId5"/>
    <p:sldMasterId id="2147483668" r:id="rId6"/>
    <p:sldMasterId id="2147483677" r:id="rId7"/>
    <p:sldMasterId id="2147483683" r:id="rId8"/>
    <p:sldMasterId id="2147483692" r:id="rId9"/>
    <p:sldMasterId id="2147483714" r:id="rId10"/>
  </p:sldMasterIdLst>
  <p:notesMasterIdLst>
    <p:notesMasterId r:id="rId19"/>
  </p:notesMasterIdLst>
  <p:sldIdLst>
    <p:sldId id="352" r:id="rId11"/>
    <p:sldId id="393" r:id="rId12"/>
    <p:sldId id="379" r:id="rId13"/>
    <p:sldId id="373" r:id="rId14"/>
    <p:sldId id="401" r:id="rId15"/>
    <p:sldId id="404" r:id="rId16"/>
    <p:sldId id="405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ghan Daro" initials="MD" lastIdx="22" clrIdx="0"/>
  <p:cmAuthor id="1" name="Virginia Vanvick" initials="VV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6E6F"/>
    <a:srgbClr val="1F497D"/>
    <a:srgbClr val="00B0F0"/>
    <a:srgbClr val="EDF3F0"/>
    <a:srgbClr val="EFF2FD"/>
    <a:srgbClr val="FFFFFF"/>
    <a:srgbClr val="00ADEF"/>
    <a:srgbClr val="888888"/>
    <a:srgbClr val="6F6F6F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770" autoAdjust="0"/>
  </p:normalViewPr>
  <p:slideViewPr>
    <p:cSldViewPr snapToGrid="0" snapToObjects="1">
      <p:cViewPr>
        <p:scale>
          <a:sx n="91" d="100"/>
          <a:sy n="91" d="100"/>
        </p:scale>
        <p:origin x="2022" y="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AFC81-E0C3-1043-A76F-E3A960572120}" type="datetimeFigureOut">
              <a:rPr lang="en-US" smtClean="0"/>
              <a:t>6/23/2025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2991F-FD1D-FF42-9B0E-8EEDB31F4D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423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2991F-FD1D-FF42-9B0E-8EEDB31F4D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372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E2991F-FD1D-FF42-9B0E-8EEDB31F4D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89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E2991F-FD1D-FF42-9B0E-8EEDB31F4D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30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7FBA7-C84F-4687-9973-1761EB2BD26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740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2991F-FD1D-FF42-9B0E-8EEDB31F4D9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569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2991F-FD1D-FF42-9B0E-8EEDB31F4D9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93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2991F-FD1D-FF42-9B0E-8EEDB31F4D9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73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8D5E5-A431-4D63-B4AD-79F0392A418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371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1697038"/>
            <a:ext cx="8229600" cy="906462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2736850"/>
            <a:ext cx="8229600" cy="5969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7291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9107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8229600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4236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0832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0273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1886-D516-4F3C-AB4D-D8509D938C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3B2-65E7-447F-93FF-B1D7ADE1C6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Text Helvetica or Arial font size 32</a:t>
            </a:r>
          </a:p>
          <a:p>
            <a:pPr lvl="1"/>
            <a:r>
              <a:rPr lang="en-US" dirty="0"/>
              <a:t>Text Helvetica or Arial font size 28</a:t>
            </a:r>
          </a:p>
          <a:p>
            <a:pPr lvl="2"/>
            <a:r>
              <a:rPr lang="en-US" dirty="0"/>
              <a:t>Text Helvetica or Arial font size 24</a:t>
            </a:r>
          </a:p>
          <a:p>
            <a:pPr lvl="3"/>
            <a:r>
              <a:rPr lang="en-US" dirty="0"/>
              <a:t>Text Helvetica or Arial font size 20</a:t>
            </a:r>
          </a:p>
          <a:p>
            <a:pPr lvl="4"/>
            <a:r>
              <a:rPr lang="en-US" dirty="0"/>
              <a:t>Text Helvetica or Arial font size 20</a:t>
            </a:r>
          </a:p>
        </p:txBody>
      </p:sp>
    </p:spTree>
    <p:extLst>
      <p:ext uri="{BB962C8B-B14F-4D97-AF65-F5344CB8AC3E}">
        <p14:creationId xmlns:p14="http://schemas.microsoft.com/office/powerpoint/2010/main" val="1656185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2052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7065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6367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8006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65150"/>
            <a:ext cx="6019800" cy="609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41288" y="6248400"/>
            <a:ext cx="381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8BA65-5D72-4666-9210-937CEB04DA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607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1697038"/>
            <a:ext cx="8229600" cy="906462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2736850"/>
            <a:ext cx="8229600" cy="5969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6142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8737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9468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8396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8736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8229600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20734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56079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1886-D516-4F3C-AB4D-D8509D938C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3B2-65E7-447F-93FF-B1D7ADE1C6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Text Helvetica or Arial font size 32</a:t>
            </a:r>
          </a:p>
          <a:p>
            <a:pPr lvl="1"/>
            <a:r>
              <a:rPr lang="en-US" dirty="0"/>
              <a:t>Text Helvetica or Arial font size 28</a:t>
            </a:r>
          </a:p>
          <a:p>
            <a:pPr lvl="2"/>
            <a:r>
              <a:rPr lang="en-US" dirty="0"/>
              <a:t>Text Helvetica or Arial font size 24</a:t>
            </a:r>
          </a:p>
          <a:p>
            <a:pPr lvl="3"/>
            <a:r>
              <a:rPr lang="en-US" dirty="0"/>
              <a:t>Text Helvetica or Arial font size 20</a:t>
            </a:r>
          </a:p>
          <a:p>
            <a:pPr lvl="4"/>
            <a:r>
              <a:rPr lang="en-US" dirty="0"/>
              <a:t>Text Helvetica or Arial font size 20</a:t>
            </a:r>
          </a:p>
        </p:txBody>
      </p:sp>
    </p:spTree>
    <p:extLst>
      <p:ext uri="{BB962C8B-B14F-4D97-AF65-F5344CB8AC3E}">
        <p14:creationId xmlns:p14="http://schemas.microsoft.com/office/powerpoint/2010/main" val="13236830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7428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45304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2761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8229600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0425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03428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8229600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84894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40228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41288" y="6248400"/>
            <a:ext cx="381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FEDF510-891E-4829-BA19-7D456407AB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280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5025" y="1598613"/>
            <a:ext cx="4037013" cy="449738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B211954-39E6-4BE0-AF47-9578A1AAFB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93818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9408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70972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38852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55600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9276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74766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598613"/>
            <a:ext cx="8226425" cy="449738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8EBEE32-2D27-440E-9BBF-2447757878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81939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55860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35075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4075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1886-D516-4F3C-AB4D-D8509D938C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3B2-65E7-447F-93FF-B1D7ADE1C6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Text Helvetica or Arial font size 32</a:t>
            </a:r>
          </a:p>
          <a:p>
            <a:pPr lvl="1"/>
            <a:r>
              <a:rPr lang="en-US" dirty="0"/>
              <a:t>Text Helvetica or Arial font size 28</a:t>
            </a:r>
          </a:p>
          <a:p>
            <a:pPr lvl="2"/>
            <a:r>
              <a:rPr lang="en-US" dirty="0"/>
              <a:t>Text Helvetica or Arial font size 24</a:t>
            </a:r>
          </a:p>
          <a:p>
            <a:pPr lvl="3"/>
            <a:r>
              <a:rPr lang="en-US" dirty="0"/>
              <a:t>Text Helvetica or Arial font size 20</a:t>
            </a:r>
          </a:p>
          <a:p>
            <a:pPr lvl="4"/>
            <a:r>
              <a:rPr lang="en-US" dirty="0"/>
              <a:t>Text Helvetica or Arial font size 20</a:t>
            </a:r>
          </a:p>
        </p:txBody>
      </p:sp>
    </p:spTree>
    <p:extLst>
      <p:ext uri="{BB962C8B-B14F-4D97-AF65-F5344CB8AC3E}">
        <p14:creationId xmlns:p14="http://schemas.microsoft.com/office/powerpoint/2010/main" val="9349075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1886-D516-4F3C-AB4D-D8509D938C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3B2-65E7-447F-93FF-B1D7ADE1C6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Text Helvetica or Arial font size 32</a:t>
            </a:r>
          </a:p>
          <a:p>
            <a:pPr lvl="1"/>
            <a:r>
              <a:rPr lang="en-US" dirty="0"/>
              <a:t>Text Helvetica or Arial font size 28</a:t>
            </a:r>
          </a:p>
          <a:p>
            <a:pPr lvl="2"/>
            <a:r>
              <a:rPr lang="en-US" dirty="0"/>
              <a:t>Text Helvetica or Arial font size 24</a:t>
            </a:r>
          </a:p>
          <a:p>
            <a:pPr lvl="3"/>
            <a:r>
              <a:rPr lang="en-US" dirty="0"/>
              <a:t>Text Helvetica or Arial font size 20</a:t>
            </a:r>
          </a:p>
          <a:p>
            <a:pPr lvl="4"/>
            <a:r>
              <a:rPr lang="en-US" dirty="0"/>
              <a:t>Text Helvetica or Arial font size 20</a:t>
            </a:r>
          </a:p>
        </p:txBody>
      </p:sp>
    </p:spTree>
    <p:extLst>
      <p:ext uri="{BB962C8B-B14F-4D97-AF65-F5344CB8AC3E}">
        <p14:creationId xmlns:p14="http://schemas.microsoft.com/office/powerpoint/2010/main" val="36873876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15335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32365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24119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3000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8229600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09789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8229600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06800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31119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1886-D516-4F3C-AB4D-D8509D938C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3B2-65E7-447F-93FF-B1D7ADE1C6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Text Helvetica or Arial font size 32</a:t>
            </a:r>
          </a:p>
          <a:p>
            <a:pPr lvl="1"/>
            <a:r>
              <a:rPr lang="en-US" dirty="0"/>
              <a:t>Text Helvetica or Arial font size 28</a:t>
            </a:r>
          </a:p>
          <a:p>
            <a:pPr lvl="2"/>
            <a:r>
              <a:rPr lang="en-US" dirty="0"/>
              <a:t>Text Helvetica or Arial font size 24</a:t>
            </a:r>
          </a:p>
          <a:p>
            <a:pPr lvl="3"/>
            <a:r>
              <a:rPr lang="en-US" dirty="0"/>
              <a:t>Text Helvetica or Arial font size 20</a:t>
            </a:r>
          </a:p>
          <a:p>
            <a:pPr lvl="4"/>
            <a:r>
              <a:rPr lang="en-US" dirty="0"/>
              <a:t>Text Helvetica or Arial font size 20</a:t>
            </a:r>
          </a:p>
        </p:txBody>
      </p:sp>
    </p:spTree>
    <p:extLst>
      <p:ext uri="{BB962C8B-B14F-4D97-AF65-F5344CB8AC3E}">
        <p14:creationId xmlns:p14="http://schemas.microsoft.com/office/powerpoint/2010/main" val="16070187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4460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7100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761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4525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186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9" Type="http://schemas.openxmlformats.org/officeDocument/2006/relationships/image" Target="../media/image6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6.jpe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6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image" Target="../media/image6.jpeg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theme" Target="../theme/theme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w-of-uneven-ice-PP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01056"/>
            <a:ext cx="9144000" cy="1456944"/>
          </a:xfrm>
          <a:prstGeom prst="rect">
            <a:avLst/>
          </a:prstGeom>
        </p:spPr>
      </p:pic>
      <p:sp>
        <p:nvSpPr>
          <p:cNvPr id="2" name="Chord 1"/>
          <p:cNvSpPr/>
          <p:nvPr userDrawn="1"/>
        </p:nvSpPr>
        <p:spPr>
          <a:xfrm>
            <a:off x="2712412" y="5851525"/>
            <a:ext cx="3727387" cy="3727387"/>
          </a:xfrm>
          <a:prstGeom prst="chord">
            <a:avLst>
              <a:gd name="adj1" fmla="val 12425776"/>
              <a:gd name="adj2" fmla="val 1996367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hord 9"/>
          <p:cNvSpPr/>
          <p:nvPr userDrawn="1"/>
        </p:nvSpPr>
        <p:spPr>
          <a:xfrm>
            <a:off x="2881744" y="6003925"/>
            <a:ext cx="3397444" cy="3361008"/>
          </a:xfrm>
          <a:prstGeom prst="chord">
            <a:avLst>
              <a:gd name="adj1" fmla="val 12511720"/>
              <a:gd name="adj2" fmla="val 19891423"/>
            </a:avLst>
          </a:prstGeom>
          <a:noFill/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1" y="1242662"/>
            <a:ext cx="9144000" cy="245582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57" name="Straight Connector 56"/>
          <p:cNvCxnSpPr/>
          <p:nvPr userDrawn="1"/>
        </p:nvCxnSpPr>
        <p:spPr>
          <a:xfrm>
            <a:off x="1" y="1365814"/>
            <a:ext cx="914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>
            <a:off x="0" y="3565777"/>
            <a:ext cx="914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635" y="6404753"/>
            <a:ext cx="1791661" cy="26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6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49B6D9B-62DD-4F04-A5F9-A83C77361EE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6/23/2025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08A8635-ED32-474E-9644-264E51683D0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6200"/>
            <a:ext cx="9144000" cy="69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4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20" r:id="rId5"/>
    <p:sldLayoutId id="2147483721" r:id="rId6"/>
    <p:sldLayoutId id="2147483722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w-of-uneven-ice-PP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01056"/>
            <a:ext cx="9144000" cy="145694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3696540"/>
            <a:ext cx="9144000" cy="315951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1" y="1242662"/>
            <a:ext cx="9144000" cy="245582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57" name="Straight Connector 56"/>
          <p:cNvCxnSpPr/>
          <p:nvPr userDrawn="1"/>
        </p:nvCxnSpPr>
        <p:spPr>
          <a:xfrm>
            <a:off x="1" y="1365814"/>
            <a:ext cx="914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>
            <a:off x="0" y="3565777"/>
            <a:ext cx="914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hord 9"/>
          <p:cNvSpPr/>
          <p:nvPr userDrawn="1"/>
        </p:nvSpPr>
        <p:spPr>
          <a:xfrm>
            <a:off x="2712412" y="5851525"/>
            <a:ext cx="3727387" cy="3727387"/>
          </a:xfrm>
          <a:prstGeom prst="chord">
            <a:avLst>
              <a:gd name="adj1" fmla="val 12425776"/>
              <a:gd name="adj2" fmla="val 1996367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hord 10"/>
          <p:cNvSpPr/>
          <p:nvPr userDrawn="1"/>
        </p:nvSpPr>
        <p:spPr>
          <a:xfrm>
            <a:off x="2881744" y="6003925"/>
            <a:ext cx="3397444" cy="3361008"/>
          </a:xfrm>
          <a:prstGeom prst="chord">
            <a:avLst>
              <a:gd name="adj1" fmla="val 12511720"/>
              <a:gd name="adj2" fmla="val 19891423"/>
            </a:avLst>
          </a:prstGeom>
          <a:noFill/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635" y="6404753"/>
            <a:ext cx="1791661" cy="26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9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w-of-uneven-ice-PPT.png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30926"/>
            <a:ext cx="9144000" cy="827074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822574"/>
            <a:ext cx="9144000" cy="0"/>
          </a:xfrm>
          <a:prstGeom prst="line">
            <a:avLst/>
          </a:prstGeom>
          <a:ln w="12700" cmpd="sng">
            <a:solidFill>
              <a:srgbClr val="00AE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812" y="5741058"/>
            <a:ext cx="1825845" cy="26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2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8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w-of-uneven-ice-PPT.png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30926"/>
            <a:ext cx="9144000" cy="8270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812" y="5741058"/>
            <a:ext cx="1825845" cy="26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8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DCD0B1C-D405-4F9D-866E-69855E2700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1669E13-208E-4B1D-B581-417AE31233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-115594"/>
            <a:ext cx="9144000" cy="697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74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49B6D9B-62DD-4F04-A5F9-A83C77361EEE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pPr defTabSz="914400"/>
              <a:t>6/23/2025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08A8635-ED32-474E-9644-264E51683D03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6200"/>
            <a:ext cx="9144000" cy="69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3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49B6D9B-62DD-4F04-A5F9-A83C77361E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08A8635-ED32-474E-9644-264E51683D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6200"/>
            <a:ext cx="9144000" cy="69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4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49B6D9B-62DD-4F04-A5F9-A83C77361EEE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pPr defTabSz="914400"/>
              <a:t>6/23/2025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08A8635-ED32-474E-9644-264E51683D03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6200"/>
            <a:ext cx="9144000" cy="69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3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9" r:id="rId5"/>
    <p:sldLayoutId id="2147483690" r:id="rId6"/>
    <p:sldLayoutId id="2147483691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49B6D9B-62DD-4F04-A5F9-A83C77361E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08A8635-ED32-474E-9644-264E51683D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6200"/>
            <a:ext cx="9144000" cy="69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20.gif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11" Type="http://schemas.openxmlformats.org/officeDocument/2006/relationships/image" Target="../media/image18.jpeg"/><Relationship Id="rId5" Type="http://schemas.openxmlformats.org/officeDocument/2006/relationships/image" Target="../media/image14.png"/><Relationship Id="rId10" Type="http://schemas.microsoft.com/office/2007/relationships/hdphoto" Target="../media/hdphoto7.wdp"/><Relationship Id="rId4" Type="http://schemas.microsoft.com/office/2007/relationships/hdphoto" Target="../media/hdphoto5.wdp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microsoft.com/office/2007/relationships/hdphoto" Target="../media/hdphoto9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microsoft.com/office/2007/relationships/hdphoto" Target="../media/hdphoto10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microsoft.com/office/2007/relationships/hdphoto" Target="../media/hdphoto1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0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14.wdp"/><Relationship Id="rId5" Type="http://schemas.openxmlformats.org/officeDocument/2006/relationships/image" Target="../media/image31.png"/><Relationship Id="rId4" Type="http://schemas.microsoft.com/office/2007/relationships/hdphoto" Target="../media/hdphoto13.wdp"/><Relationship Id="rId9" Type="http://schemas.microsoft.com/office/2007/relationships/hdphoto" Target="../media/hdphoto1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0833" y="1676400"/>
            <a:ext cx="7098967" cy="906462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3600" dirty="0"/>
              <a:t>INTRODUCING</a:t>
            </a:r>
            <a:br>
              <a:rPr lang="en-US" sz="3600" dirty="0"/>
            </a:br>
            <a:r>
              <a:rPr lang="en-US" sz="3600" b="1" dirty="0"/>
              <a:t>XSAFE</a:t>
            </a:r>
            <a:r>
              <a:rPr lang="en-US" sz="3400" b="1" baseline="30000" dirty="0"/>
              <a:t>®</a:t>
            </a:r>
            <a:r>
              <a:rPr lang="en-US" sz="3600" b="1" dirty="0"/>
              <a:t> SANITATION SYSTEM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940833" y="2911231"/>
            <a:ext cx="6864514" cy="5731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ENSURES SANITARY OPERATION, IMPROVED CLEANABILITY.</a:t>
            </a:r>
          </a:p>
        </p:txBody>
      </p:sp>
      <p:sp>
        <p:nvSpPr>
          <p:cNvPr id="15" name="Rounded Rectangle 14"/>
          <p:cNvSpPr/>
          <p:nvPr/>
        </p:nvSpPr>
        <p:spPr>
          <a:xfrm rot="1800000">
            <a:off x="931508" y="1657309"/>
            <a:ext cx="853181" cy="85318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CDF920-198E-4E72-B17C-60E103F668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399" y="1708150"/>
            <a:ext cx="767512" cy="751894"/>
          </a:xfrm>
          <a:prstGeom prst="rect">
            <a:avLst/>
          </a:prstGeom>
        </p:spPr>
      </p:pic>
      <p:pic>
        <p:nvPicPr>
          <p:cNvPr id="8" name="Immagine 20">
            <a:extLst>
              <a:ext uri="{FF2B5EF4-FFF2-40B4-BE49-F238E27FC236}">
                <a16:creationId xmlns:a16="http://schemas.microsoft.com/office/drawing/2014/main" id="{764C4C5C-F677-483D-B528-DB9924E3251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5584" y="109837"/>
            <a:ext cx="1944216" cy="9755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760FD1-D990-6E3F-9CD2-5924335E61C4}"/>
              </a:ext>
            </a:extLst>
          </p:cNvPr>
          <p:cNvSpPr txBox="1"/>
          <p:nvPr/>
        </p:nvSpPr>
        <p:spPr>
          <a:xfrm>
            <a:off x="8686801" y="426232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u="none" strike="noStrike" baseline="0" dirty="0">
                <a:latin typeface="FrutigerLTStd-Roman"/>
              </a:rPr>
              <a:t>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838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96838"/>
            <a:ext cx="8229600" cy="741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en-US" sz="3800" dirty="0" err="1">
                <a:solidFill>
                  <a:srgbClr val="1F497D"/>
                </a:solidFill>
              </a:rPr>
              <a:t>XSafe</a:t>
            </a:r>
            <a:r>
              <a:rPr lang="en-US" sz="3800" dirty="0">
                <a:solidFill>
                  <a:srgbClr val="1F497D"/>
                </a:solidFill>
              </a:rPr>
              <a:t>®</a:t>
            </a:r>
            <a:r>
              <a:rPr lang="en-US" sz="3800" b="1" i="1" kern="0" dirty="0">
                <a:solidFill>
                  <a:srgbClr val="1F497D"/>
                </a:solidFill>
                <a:latin typeface="Calibri"/>
                <a:ea typeface="ＭＳ Ｐゴシック"/>
              </a:rPr>
              <a:t> Sanitation System</a:t>
            </a:r>
            <a:endParaRPr kumimoji="0" lang="en-US" sz="3800" b="1" i="1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ＭＳ Ｐゴシック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ＭＳ Ｐゴシック"/>
                <a:cs typeface="+mj-cs"/>
              </a:rPr>
              <a:t> 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3250" y="1360977"/>
            <a:ext cx="8240489" cy="3903247"/>
            <a:chOff x="420447" y="1145219"/>
            <a:chExt cx="8434102" cy="3994951"/>
          </a:xfrm>
        </p:grpSpPr>
        <p:sp>
          <p:nvSpPr>
            <p:cNvPr id="17" name="Rounded Rectangle 16"/>
            <p:cNvSpPr/>
            <p:nvPr/>
          </p:nvSpPr>
          <p:spPr>
            <a:xfrm>
              <a:off x="420447" y="1145219"/>
              <a:ext cx="8434102" cy="3994951"/>
            </a:xfrm>
            <a:prstGeom prst="roundRect">
              <a:avLst>
                <a:gd name="adj" fmla="val 5298"/>
              </a:avLst>
            </a:prstGeom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274320" rIns="274320" rtlCol="0" anchor="ctr"/>
            <a:lstStyle/>
            <a:p>
              <a:pPr marL="0" marR="0" lvl="7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5FBCE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7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5FBCE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660290" y="1379724"/>
              <a:ext cx="4992447" cy="9450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>
                <a:defRPr/>
              </a:pPr>
              <a:r>
                <a:rPr lang="en-US" sz="3000" b="1" i="1" kern="0" dirty="0" err="1">
                  <a:solidFill>
                    <a:srgbClr val="00B0F0"/>
                  </a:solidFill>
                </a:rPr>
                <a:t>XSafe</a:t>
              </a:r>
              <a:r>
                <a:rPr lang="en-US" sz="3000" b="1" i="1" kern="0" dirty="0">
                  <a:solidFill>
                    <a:srgbClr val="00B0F0"/>
                  </a:solidFill>
                </a:rPr>
                <a:t>® </a:t>
              </a:r>
              <a:r>
                <a:rPr lang="en-US" sz="3000" b="1" i="1" kern="0" dirty="0">
                  <a:solidFill>
                    <a:srgbClr val="00B0F0"/>
                  </a:solidFill>
                  <a:latin typeface="Calibri"/>
                </a:rPr>
                <a:t>Sanitation System</a:t>
              </a:r>
              <a:r>
                <a:rPr kumimoji="0" lang="en-US" sz="3000" b="1" i="1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:</a:t>
              </a:r>
              <a:br>
                <a:rPr kumimoji="0" lang="en-US" sz="3000" b="1" i="1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lang="en-US" sz="2300" b="1" i="1" kern="0" dirty="0">
                  <a:solidFill>
                    <a:srgbClr val="003777"/>
                  </a:solidFill>
                  <a:latin typeface="Calibri"/>
                </a:rPr>
                <a:t>Retrofit solution </a:t>
              </a:r>
              <a:r>
                <a:rPr kumimoji="0" lang="en-US" sz="2300" b="1" i="1" u="none" strike="noStrike" kern="0" cap="none" spc="0" normalizeH="0" baseline="0" noProof="0" dirty="0">
                  <a:ln>
                    <a:noFill/>
                  </a:ln>
                  <a:solidFill>
                    <a:srgbClr val="00377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now available</a:t>
              </a:r>
              <a:endParaRPr kumimoji="0" lang="en-US" sz="2300" b="0" i="1" u="none" strike="noStrike" kern="0" cap="none" spc="0" normalizeH="0" baseline="0" noProof="0" dirty="0">
                <a:ln>
                  <a:noFill/>
                </a:ln>
                <a:solidFill>
                  <a:srgbClr val="00377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660289" y="2559252"/>
              <a:ext cx="4992447" cy="19372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>
                <a:defRPr/>
              </a:pPr>
              <a:r>
                <a:rPr lang="en-US" sz="1950" i="1" kern="0" dirty="0">
                  <a:solidFill>
                    <a:srgbClr val="003F80"/>
                  </a:solidFill>
                </a:rPr>
                <a:t>Scotsman’s sanitation system uses high power UVGI light to create a highly reactive mixture of oxygen which is continuously circulated in the air throughout the ice machine. This treated air passes over exposed components inhibiting the growth of viruses and bacteria. </a:t>
              </a:r>
              <a:endPara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3F80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Picture 4" descr="A close up of electronics&#10;&#10;Description automatically generated">
            <a:extLst>
              <a:ext uri="{FF2B5EF4-FFF2-40B4-BE49-F238E27FC236}">
                <a16:creationId xmlns:a16="http://schemas.microsoft.com/office/drawing/2014/main" id="{1D8DD891-BF06-4F89-97A5-287B607069A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55348"/>
            <a:ext cx="2949861" cy="19145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01A5C6-B2D1-5836-2378-566F7449107E}"/>
              </a:ext>
            </a:extLst>
          </p:cNvPr>
          <p:cNvSpPr txBox="1"/>
          <p:nvPr/>
        </p:nvSpPr>
        <p:spPr>
          <a:xfrm>
            <a:off x="2194443" y="2991246"/>
            <a:ext cx="45720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b="0" i="0" u="none" strike="noStrike" baseline="0" dirty="0">
                <a:latin typeface="FrutigerLTStd-Roman"/>
              </a:rPr>
              <a:t>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978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96838"/>
            <a:ext cx="8229600" cy="741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Product</a:t>
            </a:r>
            <a:r>
              <a:rPr kumimoji="0" lang="en-US" sz="3800" b="1" i="1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ＭＳ Ｐゴシック"/>
                <a:cs typeface="+mj-cs"/>
              </a:rPr>
              <a:t> Release Information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34163BD-D0F2-4F37-B699-1E001D25BFDC}"/>
              </a:ext>
            </a:extLst>
          </p:cNvPr>
          <p:cNvSpPr txBox="1">
            <a:spLocks/>
          </p:cNvSpPr>
          <p:nvPr/>
        </p:nvSpPr>
        <p:spPr>
          <a:xfrm>
            <a:off x="457204" y="1089648"/>
            <a:ext cx="7036900" cy="480618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XSafe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® Sanitation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1" dirty="0">
                <a:solidFill>
                  <a:srgbClr val="1F497D"/>
                </a:solidFill>
                <a:latin typeface="Calibri"/>
              </a:rPr>
              <a:t>Product Notes: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" b="1" dirty="0">
              <a:solidFill>
                <a:srgbClr val="1F497D"/>
              </a:solidFill>
              <a:latin typeface="Calibri"/>
            </a:endParaRPr>
          </a:p>
          <a:p>
            <a:pPr lvl="1" indent="-342900">
              <a:buFont typeface="Arial" panose="020B0604020202020204" pitchFamily="34" charset="0"/>
              <a:buChar char="‒"/>
            </a:pPr>
            <a:r>
              <a:rPr lang="en-US" sz="1100" dirty="0">
                <a:solidFill>
                  <a:srgbClr val="1F497D"/>
                </a:solidFill>
                <a:latin typeface="Calibri"/>
              </a:rPr>
              <a:t>In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stalled as a retrofit solution for any Scotsman modular ice machine</a:t>
            </a:r>
          </a:p>
          <a:p>
            <a:pPr lvl="1" indent="-342900">
              <a:buFont typeface="Arial" panose="020B0604020202020204" pitchFamily="34" charset="0"/>
              <a:buChar char="‒"/>
            </a:pPr>
            <a:r>
              <a:rPr lang="en-US" sz="1100" dirty="0">
                <a:solidFill>
                  <a:srgbClr val="1F497D"/>
                </a:solidFill>
                <a:latin typeface="Calibri"/>
              </a:rPr>
              <a:t>External device sits on top of ice machine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1" indent="-342900">
              <a:buFont typeface="Arial" panose="020B0604020202020204" pitchFamily="34" charset="0"/>
              <a:buChar char="‒"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Field install </a:t>
            </a:r>
            <a:r>
              <a:rPr kumimoji="0" lang="en-US" sz="1100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</a:p>
          <a:p>
            <a:pPr lvl="1" indent="-342900">
              <a:buFont typeface="Arial" panose="020B0604020202020204" pitchFamily="34" charset="0"/>
              <a:buChar char="‒"/>
            </a:pPr>
            <a:r>
              <a:rPr lang="en-US" sz="1100" dirty="0">
                <a:solidFill>
                  <a:srgbClr val="1F497D"/>
                </a:solidFill>
                <a:latin typeface="Calibri"/>
              </a:rPr>
              <a:t>Estimated install time: 45-60 minutes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1" indent="-342900">
              <a:buFont typeface="Arial" panose="020B0604020202020204" pitchFamily="34" charset="0"/>
              <a:buChar char="•"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A picture containing cellphone&#10;&#10;Description automatically generated">
            <a:extLst>
              <a:ext uri="{FF2B5EF4-FFF2-40B4-BE49-F238E27FC236}">
                <a16:creationId xmlns:a16="http://schemas.microsoft.com/office/drawing/2014/main" id="{BC19BAF6-7FCD-4AE4-8339-0C728AA1635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0430" y="1165848"/>
            <a:ext cx="2351424" cy="1562111"/>
          </a:xfrm>
          <a:prstGeom prst="rect">
            <a:avLst/>
          </a:prstGeom>
        </p:spPr>
      </p:pic>
      <p:pic>
        <p:nvPicPr>
          <p:cNvPr id="4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E649995E-E966-4B57-9579-B1CBEA2D187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7017" y="2507206"/>
            <a:ext cx="2351424" cy="15582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DFA7D3-1B51-45E5-BBE6-AEE1B3301CF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36" r="79805"/>
          <a:stretch>
            <a:fillRect/>
          </a:stretch>
        </p:blipFill>
        <p:spPr>
          <a:xfrm>
            <a:off x="2867226" y="3429000"/>
            <a:ext cx="1239769" cy="1905000"/>
          </a:xfrm>
          <a:prstGeom prst="rect">
            <a:avLst/>
          </a:prstGeom>
          <a:ln>
            <a:solidFill>
              <a:srgbClr val="1F497D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F27D82-E424-A3E4-CEB0-8DC0B69607DB}"/>
              </a:ext>
            </a:extLst>
          </p:cNvPr>
          <p:cNvSpPr txBox="1"/>
          <p:nvPr/>
        </p:nvSpPr>
        <p:spPr>
          <a:xfrm>
            <a:off x="7486012" y="1438871"/>
            <a:ext cx="45720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b="0" i="0" u="none" strike="noStrike" baseline="0" dirty="0">
                <a:latin typeface="FrutigerLTStd-Roman"/>
              </a:rPr>
              <a:t>®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36B87E-564F-D0E6-85BD-19E568BFEFBB}"/>
              </a:ext>
            </a:extLst>
          </p:cNvPr>
          <p:cNvSpPr txBox="1"/>
          <p:nvPr/>
        </p:nvSpPr>
        <p:spPr>
          <a:xfrm>
            <a:off x="3524719" y="4357475"/>
            <a:ext cx="4572000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" b="0" i="0" u="none" strike="noStrike" baseline="0" dirty="0">
                <a:latin typeface="FrutigerLTStd-Roman"/>
              </a:rPr>
              <a:t>®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51880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electronics&#10;&#10;Description automatically generated">
            <a:extLst>
              <a:ext uri="{FF2B5EF4-FFF2-40B4-BE49-F238E27FC236}">
                <a16:creationId xmlns:a16="http://schemas.microsoft.com/office/drawing/2014/main" id="{DC9C73CB-EB48-4770-A4A7-EE56B508416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177" y="1110070"/>
            <a:ext cx="3407381" cy="221144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76CA22FA-0ED8-483D-BAFC-391E6607D362}"/>
              </a:ext>
            </a:extLst>
          </p:cNvPr>
          <p:cNvSpPr txBox="1">
            <a:spLocks/>
          </p:cNvSpPr>
          <p:nvPr/>
        </p:nvSpPr>
        <p:spPr>
          <a:xfrm>
            <a:off x="457200" y="96838"/>
            <a:ext cx="8229600" cy="741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en-US" sz="3800" dirty="0" err="1">
                <a:solidFill>
                  <a:srgbClr val="1F497D"/>
                </a:solidFill>
              </a:rPr>
              <a:t>XSafe</a:t>
            </a:r>
            <a:r>
              <a:rPr lang="en-US" sz="3800" dirty="0">
                <a:solidFill>
                  <a:srgbClr val="1F497D"/>
                </a:solidFill>
              </a:rPr>
              <a:t>® </a:t>
            </a:r>
            <a:r>
              <a:rPr lang="en-US" sz="3800" dirty="0">
                <a:solidFill>
                  <a:srgbClr val="1F497D"/>
                </a:solidFill>
                <a:latin typeface="Calibri"/>
              </a:rPr>
              <a:t>Sanitation System</a:t>
            </a:r>
            <a:r>
              <a:rPr kumimoji="0" lang="en-US" sz="3800" b="1" i="1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ＭＳ Ｐゴシック"/>
                <a:cs typeface="+mj-cs"/>
              </a:rPr>
              <a:t>: Overview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5032520-0443-48A0-87D8-BA76FF7D4E15}"/>
              </a:ext>
            </a:extLst>
          </p:cNvPr>
          <p:cNvGrpSpPr/>
          <p:nvPr/>
        </p:nvGrpSpPr>
        <p:grpSpPr>
          <a:xfrm>
            <a:off x="923450" y="1546212"/>
            <a:ext cx="3189803" cy="4358021"/>
            <a:chOff x="804413" y="1506456"/>
            <a:chExt cx="3189803" cy="4358021"/>
          </a:xfrm>
        </p:grpSpPr>
        <p:sp>
          <p:nvSpPr>
            <p:cNvPr id="6" name="Rectangle 5"/>
            <p:cNvSpPr/>
            <p:nvPr/>
          </p:nvSpPr>
          <p:spPr>
            <a:xfrm>
              <a:off x="804413" y="3125266"/>
              <a:ext cx="2861958" cy="2739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0B0F0"/>
                  </a:solidFill>
                </a:rPr>
                <a:t>XR-30</a:t>
              </a:r>
              <a:endParaRPr lang="en-US" dirty="0">
                <a:solidFill>
                  <a:srgbClr val="00B0F0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1500" dirty="0">
                  <a:solidFill>
                    <a:srgbClr val="1F497D"/>
                  </a:solidFill>
                </a:rPr>
                <a:t>Helps reduce cleaning costs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1500" dirty="0">
                  <a:solidFill>
                    <a:srgbClr val="1F497D"/>
                  </a:solidFill>
                </a:rPr>
                <a:t>Enhances sanitary operation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en-US" sz="200" dirty="0">
                <a:solidFill>
                  <a:srgbClr val="1F497D"/>
                </a:solidFill>
              </a:endParaRPr>
            </a:p>
            <a:p>
              <a:r>
                <a:rPr lang="en-US" sz="1300" i="1" dirty="0">
                  <a:solidFill>
                    <a:srgbClr val="1F497D"/>
                  </a:solidFill>
                </a:rPr>
                <a:t>Replacement Bulb: SCBULBXR30</a:t>
              </a:r>
            </a:p>
            <a:p>
              <a:endParaRPr lang="en-US" sz="200" i="1" dirty="0">
                <a:solidFill>
                  <a:srgbClr val="1F497D"/>
                </a:solidFill>
              </a:endParaRPr>
            </a:p>
            <a:p>
              <a:r>
                <a:rPr lang="en-US" sz="1600" b="1" dirty="0">
                  <a:solidFill>
                    <a:srgbClr val="1F497D"/>
                  </a:solidFill>
                </a:rPr>
                <a:t>Input Voltage: </a:t>
              </a:r>
              <a:r>
                <a:rPr lang="en-US" sz="1600" dirty="0">
                  <a:solidFill>
                    <a:srgbClr val="1F497D"/>
                  </a:solidFill>
                </a:rPr>
                <a:t>100-240V</a:t>
              </a:r>
            </a:p>
            <a:p>
              <a:r>
                <a:rPr lang="en-US" sz="1600" b="1" dirty="0">
                  <a:solidFill>
                    <a:srgbClr val="1F497D"/>
                  </a:solidFill>
                </a:rPr>
                <a:t>Input Frequency: </a:t>
              </a:r>
              <a:r>
                <a:rPr lang="en-US" sz="1600" dirty="0">
                  <a:solidFill>
                    <a:srgbClr val="1F497D"/>
                  </a:solidFill>
                </a:rPr>
                <a:t>50/60Hz</a:t>
              </a:r>
              <a:endParaRPr lang="en-US" sz="1600" b="1" dirty="0">
                <a:solidFill>
                  <a:srgbClr val="1F497D"/>
                </a:solidFill>
              </a:endParaRPr>
            </a:p>
            <a:p>
              <a:pPr>
                <a:tabLst>
                  <a:tab pos="509588" algn="l"/>
                </a:tabLst>
              </a:pPr>
              <a:r>
                <a:rPr lang="en-US" sz="1600" b="1" dirty="0">
                  <a:solidFill>
                    <a:srgbClr val="1F497D"/>
                  </a:solidFill>
                </a:rPr>
                <a:t>Output Voltage: </a:t>
              </a:r>
              <a:r>
                <a:rPr lang="en-US" sz="1600" dirty="0">
                  <a:solidFill>
                    <a:srgbClr val="1F497D"/>
                  </a:solidFill>
                </a:rPr>
                <a:t>12V DC</a:t>
              </a:r>
            </a:p>
            <a:p>
              <a:pPr>
                <a:tabLst>
                  <a:tab pos="509588" algn="l"/>
                </a:tabLst>
              </a:pPr>
              <a:r>
                <a:rPr lang="en-US" sz="1600" b="1" dirty="0">
                  <a:solidFill>
                    <a:srgbClr val="1F497D"/>
                  </a:solidFill>
                </a:rPr>
                <a:t>Amperage: </a:t>
              </a:r>
              <a:r>
                <a:rPr lang="en-US" sz="1600" dirty="0">
                  <a:solidFill>
                    <a:srgbClr val="1F497D"/>
                  </a:solidFill>
                </a:rPr>
                <a:t>0.8 Amp</a:t>
              </a:r>
            </a:p>
            <a:p>
              <a:pPr>
                <a:tabLst>
                  <a:tab pos="509588" algn="l"/>
                </a:tabLst>
              </a:pPr>
              <a:r>
                <a:rPr lang="en-US" sz="1600" b="1" dirty="0">
                  <a:solidFill>
                    <a:srgbClr val="1F497D"/>
                  </a:solidFill>
                </a:rPr>
                <a:t>Electrical Consumption: </a:t>
              </a:r>
              <a:r>
                <a:rPr lang="en-US" sz="1600" dirty="0">
                  <a:solidFill>
                    <a:srgbClr val="1F497D"/>
                  </a:solidFill>
                </a:rPr>
                <a:t>9.6W</a:t>
              </a:r>
            </a:p>
            <a:p>
              <a:pPr>
                <a:tabLst>
                  <a:tab pos="509588" algn="l"/>
                </a:tabLst>
              </a:pPr>
              <a:r>
                <a:rPr lang="en-US" sz="1600" b="1" dirty="0">
                  <a:solidFill>
                    <a:srgbClr val="1F497D"/>
                  </a:solidFill>
                </a:rPr>
                <a:t>Dimensions: </a:t>
              </a:r>
              <a:r>
                <a:rPr lang="en-US" sz="1500" dirty="0">
                  <a:solidFill>
                    <a:srgbClr val="1F497D"/>
                  </a:solidFill>
                </a:rPr>
                <a:t>11.9”</a:t>
              </a:r>
              <a:r>
                <a:rPr lang="en-US" sz="1000" dirty="0">
                  <a:solidFill>
                    <a:srgbClr val="1F497D"/>
                  </a:solidFill>
                </a:rPr>
                <a:t> </a:t>
              </a:r>
              <a:r>
                <a:rPr lang="en-US" sz="1500" dirty="0">
                  <a:solidFill>
                    <a:srgbClr val="1F497D"/>
                  </a:solidFill>
                </a:rPr>
                <a:t>x</a:t>
              </a:r>
              <a:r>
                <a:rPr lang="en-US" sz="1000" dirty="0">
                  <a:solidFill>
                    <a:srgbClr val="1F497D"/>
                  </a:solidFill>
                </a:rPr>
                <a:t> </a:t>
              </a:r>
              <a:r>
                <a:rPr lang="en-US" sz="1500" dirty="0">
                  <a:solidFill>
                    <a:srgbClr val="1F497D"/>
                  </a:solidFill>
                </a:rPr>
                <a:t>4.25”</a:t>
              </a:r>
              <a:r>
                <a:rPr lang="en-US" sz="1000" dirty="0">
                  <a:solidFill>
                    <a:srgbClr val="1F497D"/>
                  </a:solidFill>
                </a:rPr>
                <a:t> </a:t>
              </a:r>
              <a:r>
                <a:rPr lang="en-US" sz="1500" dirty="0">
                  <a:solidFill>
                    <a:srgbClr val="1F497D"/>
                  </a:solidFill>
                </a:rPr>
                <a:t>x</a:t>
              </a:r>
              <a:r>
                <a:rPr lang="en-US" sz="1000" dirty="0">
                  <a:solidFill>
                    <a:srgbClr val="1F497D"/>
                  </a:solidFill>
                </a:rPr>
                <a:t> </a:t>
              </a:r>
              <a:r>
                <a:rPr lang="en-US" sz="1500" dirty="0">
                  <a:solidFill>
                    <a:srgbClr val="1F497D"/>
                  </a:solidFill>
                </a:rPr>
                <a:t>2.05”</a:t>
              </a:r>
            </a:p>
            <a:p>
              <a:r>
                <a:rPr lang="en-US" sz="1100" i="1" dirty="0">
                  <a:solidFill>
                    <a:srgbClr val="1F497D"/>
                  </a:solidFill>
                </a:rPr>
                <a:t>(W x D x H)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90CBF3E-41E6-4D92-833D-DFDF465E30FE}"/>
                </a:ext>
              </a:extLst>
            </p:cNvPr>
            <p:cNvCxnSpPr/>
            <p:nvPr/>
          </p:nvCxnSpPr>
          <p:spPr>
            <a:xfrm>
              <a:off x="3994216" y="1506456"/>
              <a:ext cx="0" cy="3701212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91F98DE8-BD63-433B-8A64-721BA61770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7616" y="2996196"/>
            <a:ext cx="386731" cy="378862"/>
          </a:xfrm>
          <a:prstGeom prst="rect">
            <a:avLst/>
          </a:prstGeom>
        </p:spPr>
      </p:pic>
      <p:sp>
        <p:nvSpPr>
          <p:cNvPr id="35" name="Rounded Rectangle 4">
            <a:extLst>
              <a:ext uri="{FF2B5EF4-FFF2-40B4-BE49-F238E27FC236}">
                <a16:creationId xmlns:a16="http://schemas.microsoft.com/office/drawing/2014/main" id="{45DD160C-7C46-4A4E-9223-D0F36C848D12}"/>
              </a:ext>
            </a:extLst>
          </p:cNvPr>
          <p:cNvSpPr/>
          <p:nvPr/>
        </p:nvSpPr>
        <p:spPr>
          <a:xfrm>
            <a:off x="4721114" y="1608684"/>
            <a:ext cx="3788495" cy="90781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A8E65731-6C0F-4123-8C50-8ADCCA230256}"/>
              </a:ext>
            </a:extLst>
          </p:cNvPr>
          <p:cNvSpPr txBox="1">
            <a:spLocks/>
          </p:cNvSpPr>
          <p:nvPr/>
        </p:nvSpPr>
        <p:spPr>
          <a:xfrm>
            <a:off x="4721114" y="1608683"/>
            <a:ext cx="3788493" cy="907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700" b="1" dirty="0">
                <a:solidFill>
                  <a:schemeClr val="bg1"/>
                </a:solidFill>
              </a:rPr>
              <a:t>Can be installed as a retrofit solution  for any Scotsman modular ice machine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C4245A-D028-412F-A131-AED6E23B8277}"/>
              </a:ext>
            </a:extLst>
          </p:cNvPr>
          <p:cNvGrpSpPr/>
          <p:nvPr/>
        </p:nvGrpSpPr>
        <p:grpSpPr>
          <a:xfrm>
            <a:off x="4441099" y="2781851"/>
            <a:ext cx="4399938" cy="2465573"/>
            <a:chOff x="4441099" y="2781851"/>
            <a:chExt cx="4399938" cy="2465573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7D9ECEE-59DE-4F0C-BE3A-4706C0EF9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41099" y="2781851"/>
              <a:ext cx="4399938" cy="2465573"/>
            </a:xfrm>
            <a:prstGeom prst="rect">
              <a:avLst/>
            </a:prstGeom>
          </p:spPr>
        </p:pic>
        <p:pic>
          <p:nvPicPr>
            <p:cNvPr id="56" name="Picture 9">
              <a:extLst>
                <a:ext uri="{FF2B5EF4-FFF2-40B4-BE49-F238E27FC236}">
                  <a16:creationId xmlns:a16="http://schemas.microsoft.com/office/drawing/2014/main" id="{549EE61E-3539-46B5-9A70-7D2449654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175" b="94444" l="0" r="99265">
                          <a14:foregroundMark x1="4412" y1="6349" x2="38235" y2="28571"/>
                          <a14:foregroundMark x1="38235" y1="28571" x2="75735" y2="11905"/>
                          <a14:foregroundMark x1="75735" y1="11905" x2="90441" y2="80952"/>
                          <a14:foregroundMark x1="90441" y1="80952" x2="87868" y2="26984"/>
                          <a14:foregroundMark x1="94118" y1="13492" x2="14706" y2="3968"/>
                          <a14:foregroundMark x1="14706" y1="3968" x2="96691" y2="18254"/>
                          <a14:foregroundMark x1="97794" y1="8730" x2="98897" y2="92857"/>
                          <a14:foregroundMark x1="98897" y1="92857" x2="87868" y2="92857"/>
                          <a14:foregroundMark x1="92279" y1="95238" x2="99265" y2="94444"/>
                          <a14:foregroundMark x1="44118" y1="31746" x2="0" y2="38095"/>
                          <a14:foregroundMark x1="16912" y1="28571" x2="1471" y2="20635"/>
                          <a14:foregroundMark x1="9559" y1="20635" x2="34926" y2="42857"/>
                          <a14:foregroundMark x1="34926" y1="44444" x2="15809" y2="42063"/>
                          <a14:foregroundMark x1="21324" y1="43651" x2="21324" y2="43651"/>
                          <a14:foregroundMark x1="22794" y1="45238" x2="22794" y2="45238"/>
                          <a14:foregroundMark x1="23529" y1="45238" x2="31985" y2="44444"/>
                          <a14:foregroundMark x1="55882" y1="59524" x2="55882" y2="59524"/>
                          <a14:foregroundMark x1="54044" y1="65079" x2="54044" y2="65079"/>
                          <a14:foregroundMark x1="50368" y1="68254" x2="50368" y2="68254"/>
                          <a14:foregroundMark x1="735" y1="47619" x2="34191" y2="48413"/>
                          <a14:foregroundMark x1="19118" y1="49206" x2="2206" y2="49206"/>
                          <a14:foregroundMark x1="27941" y1="49206" x2="26103" y2="48413"/>
                          <a14:foregroundMark x1="23897" y1="49206" x2="23897" y2="49206"/>
                          <a14:foregroundMark x1="22426" y1="49206" x2="22426" y2="49206"/>
                          <a14:foregroundMark x1="20956" y1="49206" x2="20956" y2="49206"/>
                          <a14:foregroundMark x1="41912" y1="50000" x2="41912" y2="50000"/>
                          <a14:foregroundMark x1="40809" y1="49206" x2="40809" y2="49206"/>
                          <a14:foregroundMark x1="38971" y1="48413" x2="38971" y2="48413"/>
                          <a14:foregroundMark x1="37868" y1="48413" x2="37868" y2="48413"/>
                          <a14:foregroundMark x1="36029" y1="47619" x2="36029" y2="47619"/>
                          <a14:foregroundMark x1="36397" y1="49206" x2="36397" y2="49206"/>
                          <a14:foregroundMark x1="35662" y1="48413" x2="35662" y2="48413"/>
                          <a14:foregroundMark x1="34926" y1="49206" x2="34926" y2="49206"/>
                          <a14:foregroundMark x1="37132" y1="48413" x2="37132" y2="48413"/>
                          <a14:foregroundMark x1="40441" y1="49206" x2="40441" y2="49206"/>
                          <a14:foregroundMark x1="25368" y1="46825" x2="25368" y2="46825"/>
                          <a14:foregroundMark x1="25000" y1="49206" x2="25000" y2="49206"/>
                          <a14:foregroundMark x1="42279" y1="53175" x2="42279" y2="53175"/>
                          <a14:foregroundMark x1="43015" y1="57143" x2="43015" y2="57143"/>
                          <a14:foregroundMark x1="43382" y1="61111" x2="43382" y2="61111"/>
                          <a14:foregroundMark x1="46691" y1="67460" x2="46691" y2="67460"/>
                          <a14:foregroundMark x1="43750" y1="38889" x2="50000" y2="579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1317" y="3382344"/>
              <a:ext cx="1344168" cy="583935"/>
            </a:xfrm>
            <a:prstGeom prst="rect">
              <a:avLst/>
            </a:prstGeom>
            <a:ln>
              <a:noFill/>
            </a:ln>
            <a:effectLst>
              <a:glow rad="25400">
                <a:srgbClr val="EDF3F0"/>
              </a:glow>
              <a:softEdge rad="12700"/>
            </a:effectLst>
          </p:spPr>
        </p:pic>
        <p:pic>
          <p:nvPicPr>
            <p:cNvPr id="8" name="Picture 7" descr="A close up of electronics&#10;&#10;Description automatically generated">
              <a:extLst>
                <a:ext uri="{FF2B5EF4-FFF2-40B4-BE49-F238E27FC236}">
                  <a16:creationId xmlns:a16="http://schemas.microsoft.com/office/drawing/2014/main" id="{2883AA23-F5DD-4DB8-AE4E-20B240D1A7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80968" y1="43307" x2="9182" y2="37795"/>
                          <a14:backgroundMark x1="24374" y1="4724" x2="0" y2="37480"/>
                          <a14:backgroundMark x1="71786" y1="0" x2="92154" y2="19843"/>
                          <a14:backgroundMark x1="95826" y1="29449" x2="97830" y2="53701"/>
                        </a14:backgroundRemoval>
                      </a14:imgEffect>
                      <a14:imgEffect>
                        <a14:colorTemperature colorTemp="62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74469" y="3565676"/>
              <a:ext cx="214313" cy="261144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CD1AEFC-5C38-46B4-A941-AF768CF03DBF}"/>
              </a:ext>
            </a:extLst>
          </p:cNvPr>
          <p:cNvGrpSpPr/>
          <p:nvPr/>
        </p:nvGrpSpPr>
        <p:grpSpPr>
          <a:xfrm>
            <a:off x="4942185" y="5108427"/>
            <a:ext cx="1512713" cy="483996"/>
            <a:chOff x="4901810" y="5130690"/>
            <a:chExt cx="1512713" cy="483996"/>
          </a:xfrm>
        </p:grpSpPr>
        <p:pic>
          <p:nvPicPr>
            <p:cNvPr id="7" name="Picture 6" descr="A drawing of a person&#10;&#10;Description automatically generated">
              <a:extLst>
                <a:ext uri="{FF2B5EF4-FFF2-40B4-BE49-F238E27FC236}">
                  <a16:creationId xmlns:a16="http://schemas.microsoft.com/office/drawing/2014/main" id="{DE08C428-B197-4680-8DF0-4C03DFEA4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1810" y="5232604"/>
              <a:ext cx="283490" cy="280168"/>
            </a:xfrm>
            <a:prstGeom prst="rect">
              <a:avLst/>
            </a:prstGeom>
          </p:spPr>
        </p:pic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604FCC15-8960-4ACD-AE0D-3000FCD77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73365" y="5130690"/>
              <a:ext cx="483996" cy="483996"/>
            </a:xfrm>
            <a:prstGeom prst="rect">
              <a:avLst/>
            </a:prstGeom>
          </p:spPr>
        </p:pic>
        <p:pic>
          <p:nvPicPr>
            <p:cNvPr id="15" name="Picture 14" descr="A picture containing looking, flying, photo, air&#10;&#10;Description automatically generated">
              <a:extLst>
                <a:ext uri="{FF2B5EF4-FFF2-40B4-BE49-F238E27FC236}">
                  <a16:creationId xmlns:a16="http://schemas.microsoft.com/office/drawing/2014/main" id="{6201A6AC-FC33-42B1-AF69-A25509B7D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16851" y="5232533"/>
              <a:ext cx="397672" cy="280239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DC6ACE6-69EE-E47B-03A4-5C975E946B81}"/>
              </a:ext>
            </a:extLst>
          </p:cNvPr>
          <p:cNvSpPr txBox="1"/>
          <p:nvPr/>
        </p:nvSpPr>
        <p:spPr>
          <a:xfrm>
            <a:off x="2426194" y="1852562"/>
            <a:ext cx="45720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b="0" i="0" u="none" strike="noStrike" baseline="0" dirty="0">
                <a:latin typeface="FrutigerLTStd-Roman"/>
              </a:rPr>
              <a:t>®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1AF2DA-B4B0-7462-BC89-3C6CC2C4F1D3}"/>
              </a:ext>
            </a:extLst>
          </p:cNvPr>
          <p:cNvSpPr txBox="1"/>
          <p:nvPr/>
        </p:nvSpPr>
        <p:spPr>
          <a:xfrm>
            <a:off x="5805861" y="3379047"/>
            <a:ext cx="45720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b="0" i="0" u="none" strike="noStrike" baseline="0" dirty="0">
                <a:latin typeface="FrutigerLTStd-Roman"/>
              </a:rPr>
              <a:t>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424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4" y="1189209"/>
            <a:ext cx="2684726" cy="4688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00B0F0"/>
                </a:solidFill>
              </a:rPr>
              <a:t>How It Works</a:t>
            </a:r>
          </a:p>
          <a:p>
            <a:pPr marL="0" indent="0">
              <a:buNone/>
            </a:pPr>
            <a:endParaRPr lang="en-US" sz="8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1500" i="1" dirty="0">
                <a:solidFill>
                  <a:schemeClr val="tx2"/>
                </a:solidFill>
              </a:rPr>
              <a:t>Ozone and other oxidants are generated in the air after passing through a powerful UVGI light source; A small fan circulates the reactive oxygen throughout the ice machine/bin</a:t>
            </a:r>
          </a:p>
          <a:p>
            <a:pPr marL="0" indent="0">
              <a:buNone/>
            </a:pPr>
            <a:endParaRPr lang="en-US" sz="1100" dirty="0">
              <a:solidFill>
                <a:schemeClr val="tx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Helps sanitize the air and surfaces within the ice machine/bin</a:t>
            </a:r>
          </a:p>
          <a:p>
            <a:endParaRPr lang="en-US" sz="600" dirty="0">
              <a:solidFill>
                <a:schemeClr val="tx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Completely automated and chemical-free cleaning system</a:t>
            </a:r>
          </a:p>
          <a:p>
            <a:endParaRPr lang="en-US" sz="1700" dirty="0">
              <a:solidFill>
                <a:schemeClr val="tx2"/>
              </a:solidFill>
            </a:endParaRPr>
          </a:p>
          <a:p>
            <a:endParaRPr lang="en-US" sz="2100" dirty="0">
              <a:solidFill>
                <a:schemeClr val="tx2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en-US" sz="3800" dirty="0" err="1">
                <a:solidFill>
                  <a:srgbClr val="1F497D"/>
                </a:solidFill>
              </a:rPr>
              <a:t>XSafe</a:t>
            </a:r>
            <a:r>
              <a:rPr lang="en-US" sz="3800" dirty="0">
                <a:solidFill>
                  <a:srgbClr val="1F497D"/>
                </a:solidFill>
              </a:rPr>
              <a:t>® Sanitation System</a:t>
            </a:r>
            <a:r>
              <a:rPr lang="en-US" sz="3800" b="1" i="1" kern="0" dirty="0">
                <a:solidFill>
                  <a:srgbClr val="1F497D"/>
                </a:solidFill>
                <a:ea typeface="ＭＳ Ｐゴシック"/>
              </a:rPr>
              <a:t>: The Science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27AA19C-785E-41E4-B0B9-18F6810E3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1658" y="1189209"/>
            <a:ext cx="5334000" cy="3260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1F497D"/>
            </a:solidFill>
          </a:ln>
          <a:effectLst/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740C9A5-10CD-4958-A363-D5BC6BFBFA6F}"/>
              </a:ext>
            </a:extLst>
          </p:cNvPr>
          <p:cNvSpPr/>
          <p:nvPr/>
        </p:nvSpPr>
        <p:spPr>
          <a:xfrm>
            <a:off x="7680149" y="2595567"/>
            <a:ext cx="1006651" cy="371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5017EAF-AAED-4F2E-A81A-B5840E8B4C04}"/>
              </a:ext>
            </a:extLst>
          </p:cNvPr>
          <p:cNvSpPr/>
          <p:nvPr/>
        </p:nvSpPr>
        <p:spPr>
          <a:xfrm>
            <a:off x="8491147" y="2378625"/>
            <a:ext cx="220311" cy="433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2156EFDD-8B8F-4905-AFA0-AD2D628E81D2}"/>
              </a:ext>
            </a:extLst>
          </p:cNvPr>
          <p:cNvSpPr/>
          <p:nvPr/>
        </p:nvSpPr>
        <p:spPr>
          <a:xfrm>
            <a:off x="7713407" y="2606455"/>
            <a:ext cx="973393" cy="36090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8A2A7E3-A79D-47F8-A6E1-AE46BE0ABD83}"/>
              </a:ext>
            </a:extLst>
          </p:cNvPr>
          <p:cNvSpPr txBox="1">
            <a:spLocks/>
          </p:cNvSpPr>
          <p:nvPr/>
        </p:nvSpPr>
        <p:spPr>
          <a:xfrm>
            <a:off x="7713407" y="2601011"/>
            <a:ext cx="973389" cy="360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" b="1" dirty="0">
                <a:solidFill>
                  <a:schemeClr val="bg1"/>
                </a:solidFill>
              </a:rPr>
              <a:t>Helps prevent yeast and mold growth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00C0EDB-B10F-44DA-9408-B57936FD55FF}"/>
              </a:ext>
            </a:extLst>
          </p:cNvPr>
          <p:cNvSpPr/>
          <p:nvPr/>
        </p:nvSpPr>
        <p:spPr>
          <a:xfrm>
            <a:off x="6838739" y="3310897"/>
            <a:ext cx="1848051" cy="433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7D9AB9A-D9C8-4CDA-AAEE-9888C721E3F7}"/>
              </a:ext>
            </a:extLst>
          </p:cNvPr>
          <p:cNvSpPr/>
          <p:nvPr/>
        </p:nvSpPr>
        <p:spPr>
          <a:xfrm>
            <a:off x="7315538" y="3418444"/>
            <a:ext cx="220311" cy="433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4DFB34DA-D6F0-4359-9FA8-747718BF4DE8}"/>
              </a:ext>
            </a:extLst>
          </p:cNvPr>
          <p:cNvSpPr/>
          <p:nvPr/>
        </p:nvSpPr>
        <p:spPr>
          <a:xfrm>
            <a:off x="6877752" y="3353567"/>
            <a:ext cx="1710164" cy="36090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1A697FB-86E1-49E4-9034-DA097DC136F2}"/>
              </a:ext>
            </a:extLst>
          </p:cNvPr>
          <p:cNvSpPr txBox="1">
            <a:spLocks/>
          </p:cNvSpPr>
          <p:nvPr/>
        </p:nvSpPr>
        <p:spPr>
          <a:xfrm>
            <a:off x="6877751" y="3359011"/>
            <a:ext cx="1710164" cy="350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00" b="1" dirty="0">
                <a:solidFill>
                  <a:schemeClr val="bg1"/>
                </a:solidFill>
              </a:rPr>
              <a:t>Attacks bacteria, viruses, fungi, and mold   in the air and on surfaces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23A45CD-E860-4001-83FD-C684B70C097A}"/>
              </a:ext>
            </a:extLst>
          </p:cNvPr>
          <p:cNvCxnSpPr>
            <a:cxnSpLocks/>
          </p:cNvCxnSpPr>
          <p:nvPr/>
        </p:nvCxnSpPr>
        <p:spPr>
          <a:xfrm flipV="1">
            <a:off x="4564251" y="3100449"/>
            <a:ext cx="0" cy="258562"/>
          </a:xfrm>
          <a:prstGeom prst="straightConnector1">
            <a:avLst/>
          </a:prstGeom>
          <a:ln w="76200">
            <a:solidFill>
              <a:srgbClr val="1F49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F0F3D75B-B5AD-454C-8D9F-5525926D4270}"/>
              </a:ext>
            </a:extLst>
          </p:cNvPr>
          <p:cNvGrpSpPr/>
          <p:nvPr/>
        </p:nvGrpSpPr>
        <p:grpSpPr>
          <a:xfrm>
            <a:off x="3986756" y="3353567"/>
            <a:ext cx="2007158" cy="2524069"/>
            <a:chOff x="3986756" y="3353567"/>
            <a:chExt cx="2007158" cy="2524069"/>
          </a:xfrm>
        </p:grpSpPr>
        <p:pic>
          <p:nvPicPr>
            <p:cNvPr id="13" name="Picture 2" descr="C:\Users\ReggieScott\Dropbox\Tek Express\IceZone X Concept.jpg">
              <a:extLst>
                <a:ext uri="{FF2B5EF4-FFF2-40B4-BE49-F238E27FC236}">
                  <a16:creationId xmlns:a16="http://schemas.microsoft.com/office/drawing/2014/main" id="{44417696-2900-427E-B509-BE1B6F053F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2" b="99817" l="230" r="99655">
                          <a14:foregroundMark x1="9425" y1="3391" x2="30805" y2="17232"/>
                          <a14:foregroundMark x1="30805" y1="17232" x2="65172" y2="16132"/>
                          <a14:foregroundMark x1="65172" y1="16132" x2="37931" y2="17782"/>
                          <a14:foregroundMark x1="37931" y1="17782" x2="88506" y2="15765"/>
                          <a14:foregroundMark x1="88506" y1="15765" x2="58851" y2="20715"/>
                          <a14:foregroundMark x1="58851" y1="20715" x2="95632" y2="26306"/>
                          <a14:foregroundMark x1="93229" y1="26594" x2="54368" y2="31256"/>
                          <a14:foregroundMark x1="95632" y1="26306" x2="93378" y2="26576"/>
                          <a14:foregroundMark x1="54368" y1="31256" x2="79770" y2="33272"/>
                          <a14:foregroundMark x1="79770" y1="33272" x2="40805" y2="36939"/>
                          <a14:foregroundMark x1="40805" y1="36939" x2="77931" y2="39322"/>
                          <a14:foregroundMark x1="77931" y1="39322" x2="43333" y2="37764"/>
                          <a14:foregroundMark x1="43333" y1="37764" x2="71724" y2="39780"/>
                          <a14:foregroundMark x1="71724" y1="39780" x2="21494" y2="37305"/>
                          <a14:foregroundMark x1="21494" y1="37305" x2="76897" y2="31072"/>
                          <a14:foregroundMark x1="76897" y1="31072" x2="11609" y2="25390"/>
                          <a14:foregroundMark x1="11609" y1="25390" x2="93448" y2="22456"/>
                          <a14:foregroundMark x1="93448" y1="22456" x2="62759" y2="22090"/>
                          <a14:foregroundMark x1="62759" y1="22090" x2="90345" y2="10907"/>
                          <a14:foregroundMark x1="90345" y1="10907" x2="47241" y2="2383"/>
                          <a14:foregroundMark x1="47241" y1="2383" x2="57126" y2="92"/>
                          <a14:foregroundMark x1="16092" y1="68836" x2="52529" y2="79743"/>
                          <a14:foregroundMark x1="52529" y1="79743" x2="79080" y2="80293"/>
                          <a14:foregroundMark x1="79080" y1="80293" x2="93333" y2="61137"/>
                          <a14:foregroundMark x1="93333" y1="61137" x2="57126" y2="46379"/>
                          <a14:foregroundMark x1="57126" y1="46379" x2="10575" y2="43538"/>
                          <a14:foregroundMark x1="91884" y1="52041" x2="94713" y2="52337"/>
                          <a14:foregroundMark x1="10575" y1="43538" x2="91160" y2="51965"/>
                          <a14:foregroundMark x1="91131" y1="52836" x2="25632" y2="61962"/>
                          <a14:foregroundMark x1="94713" y1="52337" x2="91590" y2="52772"/>
                          <a14:foregroundMark x1="25632" y1="61962" x2="74828" y2="63336"/>
                          <a14:foregroundMark x1="74828" y1="63336" x2="1149" y2="67003"/>
                          <a14:foregroundMark x1="1149" y1="67003" x2="40460" y2="66269"/>
                          <a14:foregroundMark x1="40460" y1="66269" x2="89195" y2="67369"/>
                          <a14:foregroundMark x1="89195" y1="67369" x2="7701" y2="72961"/>
                          <a14:foregroundMark x1="7701" y1="72961" x2="52414" y2="76627"/>
                          <a14:foregroundMark x1="52414" y1="76627" x2="73448" y2="90651"/>
                          <a14:foregroundMark x1="73448" y1="90651" x2="49080" y2="94500"/>
                          <a14:foregroundMark x1="49080" y1="94500" x2="75402" y2="96975"/>
                          <a14:foregroundMark x1="5517" y1="367" x2="805" y2="20807"/>
                          <a14:foregroundMark x1="805" y1="20807" x2="5977" y2="2658"/>
                          <a14:foregroundMark x1="94023" y1="4033" x2="96207" y2="35289"/>
                          <a14:foregroundMark x1="54483" y1="7608" x2="53218" y2="9166"/>
                          <a14:foregroundMark x1="56667" y1="14757" x2="53908" y2="8433"/>
                          <a14:foregroundMark x1="54138" y1="9441" x2="54138" y2="9441"/>
                          <a14:foregroundMark x1="57586" y1="7608" x2="48736" y2="6141"/>
                          <a14:foregroundMark x1="1264" y1="9166" x2="460" y2="40972"/>
                          <a14:foregroundMark x1="575" y1="53712" x2="230" y2="96242"/>
                          <a14:foregroundMark x1="230" y1="96242" x2="66207" y2="99542"/>
                          <a14:foregroundMark x1="66207" y1="99542" x2="39655" y2="98442"/>
                          <a14:foregroundMark x1="39655" y1="98442" x2="99885" y2="99908"/>
                          <a14:foregroundMark x1="51609" y1="51329" x2="9655" y2="54354"/>
                          <a14:foregroundMark x1="9655" y1="54354" x2="36322" y2="55820"/>
                          <a14:foregroundMark x1="36322" y1="55820" x2="6667" y2="58387"/>
                          <a14:foregroundMark x1="6667" y1="58387" x2="82184" y2="73877"/>
                          <a14:foregroundMark x1="82184" y1="73877" x2="20575" y2="84051"/>
                          <a14:foregroundMark x1="20575" y1="84051" x2="94598" y2="98442"/>
                          <a14:foregroundMark x1="94598" y1="98442" x2="21609" y2="99542"/>
                          <a14:foregroundMark x1="21609" y1="99542" x2="34368" y2="99908"/>
                          <a14:foregroundMark x1="46322" y1="96975" x2="44138" y2="84601"/>
                          <a14:foregroundMark x1="23218" y1="99633" x2="230" y2="98900"/>
                          <a14:foregroundMark x1="21034" y1="99725" x2="81609" y2="99175"/>
                          <a14:foregroundMark x1="81609" y1="99175" x2="92299" y2="99175"/>
                          <a14:backgroundMark x1="90575" y1="58203" x2="90575" y2="58203"/>
                          <a14:backgroundMark x1="91839" y1="52154" x2="92644" y2="28048"/>
                          <a14:backgroundMark x1="98966" y1="38222" x2="99655" y2="405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6756" y="3353567"/>
              <a:ext cx="2007158" cy="2524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276AD65-C5D7-4508-B18D-E1A878B207A2}"/>
                </a:ext>
              </a:extLst>
            </p:cNvPr>
            <p:cNvSpPr/>
            <p:nvPr/>
          </p:nvSpPr>
          <p:spPr>
            <a:xfrm>
              <a:off x="4055354" y="4181716"/>
              <a:ext cx="893458" cy="4693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31F6870-BD1B-4BD5-9AF6-05C351AACFAF}"/>
                </a:ext>
              </a:extLst>
            </p:cNvPr>
            <p:cNvSpPr/>
            <p:nvPr/>
          </p:nvSpPr>
          <p:spPr>
            <a:xfrm>
              <a:off x="5006009" y="4166225"/>
              <a:ext cx="71405" cy="4693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C310773-3839-4EA8-AE19-C4DF0612BEE9}"/>
              </a:ext>
            </a:extLst>
          </p:cNvPr>
          <p:cNvSpPr txBox="1"/>
          <p:nvPr/>
        </p:nvSpPr>
        <p:spPr>
          <a:xfrm>
            <a:off x="3986756" y="3976759"/>
            <a:ext cx="9621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00B0F0"/>
                </a:solidFill>
              </a:rPr>
              <a:t>Ice Machine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BEE106-D58A-435E-A6AD-F45CC3EAA4CB}"/>
              </a:ext>
            </a:extLst>
          </p:cNvPr>
          <p:cNvSpPr txBox="1"/>
          <p:nvPr/>
        </p:nvSpPr>
        <p:spPr>
          <a:xfrm>
            <a:off x="3986755" y="5162529"/>
            <a:ext cx="8934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00B0F0"/>
                </a:solidFill>
              </a:rPr>
              <a:t>Storage Bin</a:t>
            </a:r>
          </a:p>
        </p:txBody>
      </p:sp>
      <p:pic>
        <p:nvPicPr>
          <p:cNvPr id="34" name="Immagine 19">
            <a:extLst>
              <a:ext uri="{FF2B5EF4-FFF2-40B4-BE49-F238E27FC236}">
                <a16:creationId xmlns:a16="http://schemas.microsoft.com/office/drawing/2014/main" id="{83FD5D31-F584-4B0D-A432-A65E94AFCA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3778" l="5778" r="94222">
                        <a14:foregroundMark x1="28444" y1="12444" x2="28444" y2="12444"/>
                        <a14:foregroundMark x1="67111" y1="16000" x2="67111" y2="16000"/>
                        <a14:foregroundMark x1="90667" y1="24444" x2="90667" y2="24444"/>
                        <a14:foregroundMark x1="94222" y1="32000" x2="94222" y2="32000"/>
                        <a14:foregroundMark x1="73778" y1="6667" x2="73778" y2="6667"/>
                        <a14:foregroundMark x1="94222" y1="47556" x2="94222" y2="47556"/>
                        <a14:foregroundMark x1="11556" y1="72444" x2="16444" y2="77333"/>
                        <a14:foregroundMark x1="6222" y1="71556" x2="6222" y2="71556"/>
                        <a14:foregroundMark x1="35111" y1="90667" x2="35111" y2="90667"/>
                        <a14:foregroundMark x1="52889" y1="93778" x2="52889" y2="93778"/>
                        <a14:foregroundMark x1="46222" y1="16000" x2="33333" y2="21778"/>
                        <a14:foregroundMark x1="33333" y1="21778" x2="16444" y2="42222"/>
                        <a14:foregroundMark x1="16444" y1="42222" x2="13333" y2="54667"/>
                        <a14:foregroundMark x1="58222" y1="20444" x2="75111" y2="39556"/>
                        <a14:foregroundMark x1="75111" y1="39556" x2="81778" y2="52000"/>
                        <a14:foregroundMark x1="81778" y1="52000" x2="81778" y2="55556"/>
                        <a14:foregroundMark x1="72889" y1="68889" x2="64889" y2="78667"/>
                        <a14:foregroundMark x1="64889" y1="78667" x2="51111" y2="84000"/>
                        <a14:foregroundMark x1="51111" y1="84000" x2="23111" y2="83111"/>
                        <a14:foregroundMark x1="75556" y1="13778" x2="74667" y2="17778"/>
                        <a14:foregroundMark x1="94222" y1="53333" x2="94222" y2="53333"/>
                        <a14:foregroundMark x1="29778" y1="73333" x2="25778" y2="77778"/>
                        <a14:foregroundMark x1="6222" y1="51111" x2="6222" y2="51111"/>
                        <a14:foregroundMark x1="6667" y1="44000" x2="6667" y2="44000"/>
                        <a14:foregroundMark x1="32444" y1="9778" x2="32444" y2="9778"/>
                        <a14:foregroundMark x1="79556" y1="16444" x2="79556" y2="16444"/>
                        <a14:foregroundMark x1="92889" y1="55111" x2="91556" y2="60889"/>
                        <a14:foregroundMark x1="90222" y1="64889" x2="87556" y2="68889"/>
                        <a14:foregroundMark x1="58222" y1="7111" x2="58222" y2="7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18321" y="1304886"/>
            <a:ext cx="630369" cy="630369"/>
          </a:xfrm>
          <a:prstGeom prst="rect">
            <a:avLst/>
          </a:prstGeom>
        </p:spPr>
      </p:pic>
      <p:pic>
        <p:nvPicPr>
          <p:cNvPr id="36" name="Immagine 20">
            <a:extLst>
              <a:ext uri="{FF2B5EF4-FFF2-40B4-BE49-F238E27FC236}">
                <a16:creationId xmlns:a16="http://schemas.microsoft.com/office/drawing/2014/main" id="{E09E8CF1-FED3-4144-9673-E67612BB956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78" b="96889" l="3111" r="96000">
                        <a14:foregroundMark x1="54222" y1="15111" x2="32889" y2="17778"/>
                        <a14:foregroundMark x1="32889" y1="17778" x2="23111" y2="31556"/>
                        <a14:foregroundMark x1="23111" y1="31556" x2="23111" y2="32000"/>
                        <a14:foregroundMark x1="50667" y1="12889" x2="78667" y2="24889"/>
                        <a14:foregroundMark x1="78667" y1="24889" x2="90667" y2="41333"/>
                        <a14:foregroundMark x1="90667" y1="41333" x2="88444" y2="64000"/>
                        <a14:foregroundMark x1="81778" y1="68000" x2="64444" y2="81778"/>
                        <a14:foregroundMark x1="64444" y1="81778" x2="44000" y2="86222"/>
                        <a14:foregroundMark x1="44000" y1="86222" x2="24889" y2="76000"/>
                        <a14:foregroundMark x1="24889" y1="76000" x2="12889" y2="56444"/>
                        <a14:foregroundMark x1="12889" y1="56444" x2="7111" y2="37778"/>
                        <a14:foregroundMark x1="7111" y1="37778" x2="20000" y2="26222"/>
                        <a14:foregroundMark x1="20000" y1="26222" x2="24889" y2="24889"/>
                        <a14:foregroundMark x1="42222" y1="89333" x2="62222" y2="92889"/>
                        <a14:foregroundMark x1="62222" y1="92889" x2="66222" y2="92444"/>
                        <a14:foregroundMark x1="51556" y1="6222" x2="51556" y2="6222"/>
                        <a14:foregroundMark x1="49778" y1="1778" x2="49778" y2="1778"/>
                        <a14:foregroundMark x1="96444" y1="50667" x2="96444" y2="50667"/>
                        <a14:foregroundMark x1="49778" y1="96889" x2="49778" y2="96889"/>
                        <a14:foregroundMark x1="3111" y1="50667" x2="3111" y2="50667"/>
                        <a14:foregroundMark x1="45333" y1="31111" x2="53333" y2="80444"/>
                        <a14:foregroundMark x1="68000" y1="41778" x2="47556" y2="42222"/>
                        <a14:foregroundMark x1="47556" y1="42222" x2="44000" y2="62667"/>
                        <a14:foregroundMark x1="44000" y1="62667" x2="54222" y2="49333"/>
                        <a14:foregroundMark x1="54222" y1="49333" x2="46222" y2="32889"/>
                        <a14:foregroundMark x1="46222" y1="32889" x2="48889" y2="64444"/>
                        <a14:foregroundMark x1="48889" y1="64444" x2="71556" y2="70222"/>
                        <a14:foregroundMark x1="71556" y1="70222" x2="72000" y2="63556"/>
                        <a14:foregroundMark x1="64444" y1="49333" x2="50222" y2="38667"/>
                        <a14:foregroundMark x1="50222" y1="38667" x2="46222" y2="57333"/>
                        <a14:foregroundMark x1="46222" y1="57333" x2="47556" y2="34667"/>
                        <a14:foregroundMark x1="47556" y1="34667" x2="37778" y2="48000"/>
                        <a14:foregroundMark x1="37778" y1="48000" x2="48000" y2="65778"/>
                        <a14:foregroundMark x1="48000" y1="65778" x2="60889" y2="52444"/>
                        <a14:foregroundMark x1="60889" y1="52444" x2="46222" y2="42222"/>
                        <a14:foregroundMark x1="46222" y1="42222" x2="43556" y2="61333"/>
                        <a14:foregroundMark x1="43556" y1="61333" x2="46667" y2="63111"/>
                        <a14:foregroundMark x1="67111" y1="38667" x2="46222" y2="22222"/>
                        <a14:foregroundMark x1="72000" y1="36889" x2="75111" y2="58222"/>
                        <a14:foregroundMark x1="33778" y1="36889" x2="32000" y2="59556"/>
                        <a14:foregroundMark x1="33333" y1="36889" x2="24000" y2="57333"/>
                        <a14:foregroundMark x1="32889" y1="61778" x2="56444" y2="7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716" y="2962816"/>
            <a:ext cx="514280" cy="51428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F38151E3-3C4C-4083-9015-6BD3628624F8}"/>
              </a:ext>
            </a:extLst>
          </p:cNvPr>
          <p:cNvSpPr/>
          <p:nvPr/>
        </p:nvSpPr>
        <p:spPr>
          <a:xfrm>
            <a:off x="4367981" y="3435925"/>
            <a:ext cx="300153" cy="88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Immagine 20">
            <a:extLst>
              <a:ext uri="{FF2B5EF4-FFF2-40B4-BE49-F238E27FC236}">
                <a16:creationId xmlns:a16="http://schemas.microsoft.com/office/drawing/2014/main" id="{66565932-308B-4C4C-B41E-14DF9A07AC2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235" y="3380109"/>
            <a:ext cx="386581" cy="1939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BA4EE5-668A-4610-A729-B8FB80126B66}"/>
              </a:ext>
            </a:extLst>
          </p:cNvPr>
          <p:cNvSpPr/>
          <p:nvPr/>
        </p:nvSpPr>
        <p:spPr>
          <a:xfrm>
            <a:off x="5547185" y="3976759"/>
            <a:ext cx="886272" cy="465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067037-3C90-4EDD-8251-8A47B03C36FF}"/>
              </a:ext>
            </a:extLst>
          </p:cNvPr>
          <p:cNvSpPr/>
          <p:nvPr/>
        </p:nvSpPr>
        <p:spPr>
          <a:xfrm>
            <a:off x="5547067" y="4509950"/>
            <a:ext cx="1118255" cy="192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9FCE93-2F9A-446F-B058-FACB9217BB06}"/>
              </a:ext>
            </a:extLst>
          </p:cNvPr>
          <p:cNvSpPr/>
          <p:nvPr/>
        </p:nvSpPr>
        <p:spPr>
          <a:xfrm>
            <a:off x="5676607" y="4647584"/>
            <a:ext cx="1118255" cy="192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80ABC1-D263-4CBA-8F91-22634899E4EC}"/>
              </a:ext>
            </a:extLst>
          </p:cNvPr>
          <p:cNvSpPr/>
          <p:nvPr/>
        </p:nvSpPr>
        <p:spPr>
          <a:xfrm>
            <a:off x="5783225" y="4844352"/>
            <a:ext cx="1118255" cy="192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84950E-D4E2-488F-A08D-1420262842EE}"/>
              </a:ext>
            </a:extLst>
          </p:cNvPr>
          <p:cNvSpPr/>
          <p:nvPr/>
        </p:nvSpPr>
        <p:spPr>
          <a:xfrm>
            <a:off x="5912827" y="4997107"/>
            <a:ext cx="1118255" cy="192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208388-3D14-480E-FA7E-E25136FBBF75}"/>
              </a:ext>
            </a:extLst>
          </p:cNvPr>
          <p:cNvSpPr/>
          <p:nvPr/>
        </p:nvSpPr>
        <p:spPr>
          <a:xfrm>
            <a:off x="4283393" y="2897505"/>
            <a:ext cx="865820" cy="108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18770F-7711-73F1-B1FD-FC31C3F64F83}"/>
              </a:ext>
            </a:extLst>
          </p:cNvPr>
          <p:cNvSpPr txBox="1"/>
          <p:nvPr/>
        </p:nvSpPr>
        <p:spPr>
          <a:xfrm>
            <a:off x="4301303" y="2855129"/>
            <a:ext cx="97338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-10" dirty="0">
                <a:solidFill>
                  <a:srgbClr val="6A6E6F"/>
                </a:solidFill>
              </a:rPr>
              <a:t>UVGI LIGHT SOURCE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274209-11EF-A08E-3200-E5BCFB2C290D}"/>
              </a:ext>
            </a:extLst>
          </p:cNvPr>
          <p:cNvSpPr txBox="1"/>
          <p:nvPr/>
        </p:nvSpPr>
        <p:spPr>
          <a:xfrm>
            <a:off x="4560831" y="3380541"/>
            <a:ext cx="45720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b="0" i="0" u="none" strike="noStrike" baseline="0" dirty="0">
                <a:latin typeface="FrutigerLTStd-Roman"/>
              </a:rPr>
              <a:t>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652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en-US" sz="3800" dirty="0" err="1">
                <a:solidFill>
                  <a:srgbClr val="1F497D"/>
                </a:solidFill>
              </a:rPr>
              <a:t>XSafe</a:t>
            </a:r>
            <a:r>
              <a:rPr lang="en-US" sz="3800" dirty="0">
                <a:solidFill>
                  <a:srgbClr val="1F497D"/>
                </a:solidFill>
              </a:rPr>
              <a:t>® Sanitation System</a:t>
            </a:r>
            <a:r>
              <a:rPr lang="en-US" sz="3800" b="1" i="1" kern="0" dirty="0">
                <a:solidFill>
                  <a:srgbClr val="1F497D"/>
                </a:solidFill>
                <a:ea typeface="ＭＳ Ｐゴシック"/>
              </a:rPr>
              <a:t>: The Benefits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815CD02-D927-4BE5-A8FC-5F1EFCF4BA5F}"/>
              </a:ext>
            </a:extLst>
          </p:cNvPr>
          <p:cNvSpPr txBox="1">
            <a:spLocks/>
          </p:cNvSpPr>
          <p:nvPr/>
        </p:nvSpPr>
        <p:spPr>
          <a:xfrm>
            <a:off x="457200" y="1282262"/>
            <a:ext cx="5205470" cy="5438027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rgbClr val="00B0F0"/>
                </a:solidFill>
              </a:rPr>
              <a:t>Features &amp; Benefits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300" b="1" i="1" dirty="0">
              <a:solidFill>
                <a:srgbClr val="00B0F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b="1" dirty="0">
                <a:solidFill>
                  <a:schemeClr val="tx2"/>
                </a:solidFill>
              </a:rPr>
              <a:t>Food Safety – Ice is FOOD!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2"/>
                </a:solidFill>
              </a:rPr>
              <a:t>Defends against viruses, bacteria, and fungi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2"/>
                </a:solidFill>
              </a:rPr>
              <a:t>Helps prevent the formation of slime, mold, and yeast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2"/>
                </a:solidFill>
              </a:rPr>
              <a:t>Consistent coverage of natural, chemical-free ozone (O</a:t>
            </a:r>
            <a:r>
              <a:rPr lang="en-US" sz="2400" baseline="-25000" dirty="0">
                <a:solidFill>
                  <a:schemeClr val="tx2"/>
                </a:solidFill>
              </a:rPr>
              <a:t>3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2"/>
                </a:solidFill>
              </a:rPr>
              <a:t>Guards against health code infractions</a:t>
            </a:r>
          </a:p>
          <a:p>
            <a:pPr>
              <a:lnSpc>
                <a:spcPct val="120000"/>
              </a:lnSpc>
            </a:pPr>
            <a:endParaRPr lang="en-US" sz="200" dirty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600" b="1" dirty="0">
                <a:solidFill>
                  <a:schemeClr val="tx2"/>
                </a:solidFill>
              </a:rPr>
              <a:t>Easier, Lower Cost Cleanings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2"/>
                </a:solidFill>
              </a:rPr>
              <a:t>Frequency of cleanings can be reduced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2"/>
                </a:solidFill>
              </a:rPr>
              <a:t>Effective in hard-to-reach areas, which may reduce       manual cleaning time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2"/>
                </a:solidFill>
              </a:rPr>
              <a:t>Keeps the food zone and bin cleaner longer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2"/>
                </a:solidFill>
              </a:rPr>
              <a:t>Makes wipe downs easier and faster</a:t>
            </a:r>
          </a:p>
          <a:p>
            <a:pPr>
              <a:lnSpc>
                <a:spcPct val="120000"/>
              </a:lnSpc>
            </a:pPr>
            <a:endParaRPr lang="en-US" sz="200" dirty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600" b="1" dirty="0">
                <a:solidFill>
                  <a:schemeClr val="tx2"/>
                </a:solidFill>
              </a:rPr>
              <a:t>Extend &amp; Improve Machine Performance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2"/>
                </a:solidFill>
              </a:rPr>
              <a:t>The lifetime operation of the ice machine can be extended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2"/>
                </a:solidFill>
              </a:rPr>
              <a:t>A cleaner machine can enhance performance and efficiency</a:t>
            </a:r>
          </a:p>
          <a:p>
            <a:pPr>
              <a:lnSpc>
                <a:spcPct val="120000"/>
              </a:lnSpc>
            </a:pPr>
            <a:endParaRPr lang="en-US" sz="200" dirty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00" dirty="0">
              <a:solidFill>
                <a:schemeClr val="tx2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7F17E22-446F-4AE6-AE23-A4D4EC8FD5FE}"/>
              </a:ext>
            </a:extLst>
          </p:cNvPr>
          <p:cNvCxnSpPr>
            <a:stCxn id="63" idx="2"/>
          </p:cNvCxnSpPr>
          <p:nvPr/>
        </p:nvCxnSpPr>
        <p:spPr>
          <a:xfrm>
            <a:off x="7440645" y="2567237"/>
            <a:ext cx="6440" cy="43094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65EADA-DFC8-423F-B738-01A8AC9363BE}"/>
              </a:ext>
            </a:extLst>
          </p:cNvPr>
          <p:cNvCxnSpPr/>
          <p:nvPr/>
        </p:nvCxnSpPr>
        <p:spPr>
          <a:xfrm>
            <a:off x="7434205" y="3849693"/>
            <a:ext cx="6440" cy="43094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071F6CA-0B36-47D9-8990-97BF1D6DA1D8}"/>
              </a:ext>
            </a:extLst>
          </p:cNvPr>
          <p:cNvGrpSpPr/>
          <p:nvPr/>
        </p:nvGrpSpPr>
        <p:grpSpPr>
          <a:xfrm>
            <a:off x="6268062" y="1355834"/>
            <a:ext cx="2345166" cy="3786534"/>
            <a:chOff x="6341634" y="1307719"/>
            <a:chExt cx="2345166" cy="3786534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FBBA20DC-3BE6-40EA-A968-E3A2873B39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41634" y="1307719"/>
              <a:ext cx="2345166" cy="121140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38100">
              <a:solidFill>
                <a:srgbClr val="1F497D"/>
              </a:solidFill>
            </a:ln>
            <a:effectLst/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F3F2EDC-E74E-40BD-A461-C794DEF20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41634" y="2827045"/>
              <a:ext cx="2345166" cy="97453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38100">
              <a:solidFill>
                <a:srgbClr val="1F497D"/>
              </a:solidFill>
            </a:ln>
            <a:effectLst/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8DF9644A-C9A8-4DEC-AE03-D6EC0DEC99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41634" y="4109501"/>
              <a:ext cx="2345166" cy="98475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38100">
              <a:solidFill>
                <a:srgbClr val="1F497D"/>
              </a:solidFill>
            </a:ln>
            <a:effectLst/>
          </p:spPr>
        </p:pic>
      </p:grpSp>
      <p:pic>
        <p:nvPicPr>
          <p:cNvPr id="6" name="Picture 5" descr="A close up of electronics&#10;&#10;Description automatically generated">
            <a:extLst>
              <a:ext uri="{FF2B5EF4-FFF2-40B4-BE49-F238E27FC236}">
                <a16:creationId xmlns:a16="http://schemas.microsoft.com/office/drawing/2014/main" id="{C6954F41-C83D-49E8-B4DA-F8F1EF04C1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80968" y1="43307" x2="9182" y2="37795"/>
                        <a14:backgroundMark x1="24374" y1="4724" x2="0" y2="37480"/>
                        <a14:backgroundMark x1="71786" y1="0" x2="92154" y2="19843"/>
                        <a14:backgroundMark x1="95826" y1="29449" x2="97830" y2="53701"/>
                      </a14:backgroundRemoval>
                    </a14:imgEffect>
                    <a14:imgEffect>
                      <a14:colorTemperature colorTemp="6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3457" y="1731169"/>
            <a:ext cx="149008" cy="226811"/>
          </a:xfrm>
          <a:prstGeom prst="rect">
            <a:avLst/>
          </a:prstGeom>
          <a:scene3d>
            <a:camera prst="isometricOffAxis1Top">
              <a:rot lat="18026359" lon="19215454" rev="2738235"/>
            </a:camera>
            <a:lightRig rig="threePt" dir="t"/>
          </a:scene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460377-F2D7-4B44-BC35-7E5302703AD4}"/>
              </a:ext>
            </a:extLst>
          </p:cNvPr>
          <p:cNvSpPr txBox="1"/>
          <p:nvPr/>
        </p:nvSpPr>
        <p:spPr>
          <a:xfrm>
            <a:off x="7258807" y="1673927"/>
            <a:ext cx="4572000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" b="0" i="0" u="none" strike="noStrike" baseline="0" dirty="0">
                <a:latin typeface="FrutigerLTStd-Roman"/>
              </a:rPr>
              <a:t>®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91480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en-US" sz="3800" dirty="0" err="1">
                <a:solidFill>
                  <a:srgbClr val="1F497D"/>
                </a:solidFill>
              </a:rPr>
              <a:t>XSafe</a:t>
            </a:r>
            <a:r>
              <a:rPr lang="en-US" sz="3800" dirty="0">
                <a:solidFill>
                  <a:srgbClr val="1F497D"/>
                </a:solidFill>
              </a:rPr>
              <a:t>® Sanitation System</a:t>
            </a:r>
            <a:r>
              <a:rPr lang="en-US" sz="3800" b="1" i="1" kern="0" dirty="0">
                <a:solidFill>
                  <a:srgbClr val="1F497D"/>
                </a:solidFill>
                <a:ea typeface="ＭＳ Ｐゴシック"/>
              </a:rPr>
              <a:t>: Operation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815CD02-D927-4BE5-A8FC-5F1EFCF4BA5F}"/>
              </a:ext>
            </a:extLst>
          </p:cNvPr>
          <p:cNvSpPr txBox="1">
            <a:spLocks/>
          </p:cNvSpPr>
          <p:nvPr/>
        </p:nvSpPr>
        <p:spPr>
          <a:xfrm>
            <a:off x="457200" y="1282263"/>
            <a:ext cx="5607269" cy="4572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300" b="1" dirty="0">
                <a:solidFill>
                  <a:srgbClr val="00B0F0"/>
                </a:solidFill>
              </a:rPr>
              <a:t>Easy, Intuitive Operation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100" b="1" i="1" dirty="0">
              <a:solidFill>
                <a:srgbClr val="00B0F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b="1" dirty="0">
                <a:solidFill>
                  <a:schemeClr val="tx2"/>
                </a:solidFill>
              </a:rPr>
              <a:t>Installation Overview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2"/>
                </a:solidFill>
              </a:rPr>
              <a:t>Can be retrofitted on existing units already in use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2"/>
                </a:solidFill>
              </a:rPr>
              <a:t>Compatible with any Scotsman modular ice machine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2"/>
                </a:solidFill>
              </a:rPr>
              <a:t>Easy install, typically requires less time than a full cleaning</a:t>
            </a:r>
          </a:p>
          <a:p>
            <a:pPr lvl="1">
              <a:lnSpc>
                <a:spcPct val="12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XSafe</a:t>
            </a:r>
            <a:r>
              <a:rPr lang="en-US" sz="2000" dirty="0">
                <a:solidFill>
                  <a:schemeClr val="tx2"/>
                </a:solidFill>
              </a:rPr>
              <a:t>® unit placed </a:t>
            </a:r>
            <a:r>
              <a:rPr lang="en-US" sz="2000" u="sng" dirty="0">
                <a:solidFill>
                  <a:schemeClr val="tx2"/>
                </a:solidFill>
              </a:rPr>
              <a:t>on top of ice head</a:t>
            </a:r>
            <a:r>
              <a:rPr lang="en-US" sz="2000" dirty="0">
                <a:solidFill>
                  <a:schemeClr val="tx2"/>
                </a:solidFill>
              </a:rPr>
              <a:t> with vented air flow to circulate sanitized ozone throughout the ice machine/bin</a:t>
            </a:r>
          </a:p>
          <a:p>
            <a:pPr lvl="1">
              <a:lnSpc>
                <a:spcPct val="120000"/>
              </a:lnSpc>
            </a:pPr>
            <a:endParaRPr lang="en-US" sz="200" dirty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600" b="1" dirty="0">
                <a:solidFill>
                  <a:schemeClr val="tx2"/>
                </a:solidFill>
              </a:rPr>
              <a:t>Operational Status Indicator Lights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2"/>
                </a:solidFill>
              </a:rPr>
              <a:t>3 tiers of light signals keep operators informed of status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2"/>
                </a:solidFill>
              </a:rPr>
              <a:t>Replace bulb light eliminates guesswork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solidFill>
                  <a:schemeClr val="tx2"/>
                </a:solidFill>
              </a:rPr>
              <a:t>Replacement Bulb Part Number: </a:t>
            </a:r>
            <a:r>
              <a:rPr lang="en-US" sz="2000" i="1" dirty="0">
                <a:solidFill>
                  <a:schemeClr val="tx2"/>
                </a:solidFill>
              </a:rPr>
              <a:t>SCBULBXR30</a:t>
            </a:r>
          </a:p>
          <a:p>
            <a:pPr>
              <a:lnSpc>
                <a:spcPct val="120000"/>
              </a:lnSpc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endParaRPr lang="en-US" sz="1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endParaRPr lang="en-US" sz="200" dirty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00" dirty="0">
              <a:solidFill>
                <a:schemeClr val="tx2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3FCC1AF-2063-4C1F-93DC-601928B96C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9" b="89938" l="3125" r="95994">
                        <a14:foregroundMark x1="6651" y1="50830" x2="10096" y2="51452"/>
                        <a14:foregroundMark x1="10737" y1="49689" x2="19471" y2="48651"/>
                        <a14:foregroundMark x1="19471" y1="48651" x2="76282" y2="51452"/>
                        <a14:foregroundMark x1="77724" y1="50830" x2="78045" y2="52905"/>
                        <a14:foregroundMark x1="14103" y1="54979" x2="10897" y2="55187"/>
                        <a14:foregroundMark x1="4327" y1="48237" x2="3365" y2="51660"/>
                        <a14:foregroundMark x1="49760" y1="49066" x2="57292" y2="49066"/>
                        <a14:foregroundMark x1="61538" y1="49585" x2="70753" y2="49585"/>
                        <a14:foregroundMark x1="74439" y1="49585" x2="77324" y2="49689"/>
                        <a14:foregroundMark x1="79728" y1="49689" x2="81250" y2="49689"/>
                        <a14:foregroundMark x1="81090" y1="48340" x2="85657" y2="48963"/>
                        <a14:foregroundMark x1="92708" y1="49793" x2="93349" y2="50104"/>
                        <a14:foregroundMark x1="94231" y1="53631" x2="94231" y2="53631"/>
                        <a14:foregroundMark x1="93269" y1="53527" x2="94071" y2="53734"/>
                        <a14:foregroundMark x1="91827" y1="54149" x2="92788" y2="53942"/>
                        <a14:foregroundMark x1="92548" y1="53734" x2="93670" y2="53734"/>
                        <a14:foregroundMark x1="91426" y1="48755" x2="88061" y2="48859"/>
                        <a14:foregroundMark x1="79407" y1="53942" x2="61378" y2="53942"/>
                        <a14:foregroundMark x1="59295" y1="53942" x2="45192" y2="53942"/>
                        <a14:foregroundMark x1="45192" y1="53942" x2="45192" y2="53942"/>
                        <a14:foregroundMark x1="79407" y1="48133" x2="71795" y2="48237"/>
                        <a14:foregroundMark x1="71554" y1="48548" x2="66987" y2="49274"/>
                        <a14:foregroundMark x1="3686" y1="47199" x2="3205" y2="48444"/>
                        <a14:foregroundMark x1="15224" y1="52490" x2="25321" y2="52282"/>
                        <a14:foregroundMark x1="25321" y1="52282" x2="40385" y2="52801"/>
                        <a14:foregroundMark x1="16266" y1="49066" x2="24119" y2="48859"/>
                        <a14:foregroundMark x1="24119" y1="48859" x2="29808" y2="48963"/>
                        <a14:foregroundMark x1="17468" y1="48340" x2="17468" y2="48340"/>
                        <a14:foregroundMark x1="18590" y1="48237" x2="32612" y2="49274"/>
                        <a14:foregroundMark x1="32612" y1="49274" x2="39663" y2="48651"/>
                        <a14:foregroundMark x1="33413" y1="48444" x2="27724" y2="48548"/>
                        <a14:foregroundMark x1="35016" y1="48651" x2="42708" y2="48859"/>
                        <a14:foregroundMark x1="38381" y1="48444" x2="44151" y2="48444"/>
                        <a14:foregroundMark x1="43349" y1="48444" x2="51042" y2="48651"/>
                        <a14:foregroundMark x1="50641" y1="48755" x2="61138" y2="48755"/>
                        <a14:foregroundMark x1="55208" y1="48651" x2="64663" y2="48651"/>
                        <a14:foregroundMark x1="95673" y1="50104" x2="92628" y2="50207"/>
                        <a14:foregroundMark x1="92228" y1="48755" x2="92067" y2="48444"/>
                        <a14:foregroundMark x1="95994" y1="53423" x2="95994" y2="53423"/>
                        <a14:foregroundMark x1="92308" y1="47614" x2="92308" y2="47614"/>
                        <a14:foregroundMark x1="63782" y1="48444" x2="73638" y2="48444"/>
                        <a14:foregroundMark x1="77804" y1="54876" x2="70994" y2="54876"/>
                        <a14:foregroundMark x1="70994" y1="54876" x2="70994" y2="54876"/>
                        <a14:foregroundMark x1="79407" y1="55083" x2="73478" y2="55187"/>
                        <a14:foregroundMark x1="73478" y1="55187" x2="73478" y2="55187"/>
                        <a14:foregroundMark x1="40144" y1="53527" x2="50240" y2="54668"/>
                        <a14:foregroundMark x1="14022" y1="54253" x2="44712" y2="53320"/>
                        <a14:foregroundMark x1="44712" y1="53320" x2="45192" y2="53216"/>
                        <a14:foregroundMark x1="13462" y1="48237" x2="21314" y2="48444"/>
                        <a14:foregroundMark x1="18109" y1="48548" x2="28686" y2="48548"/>
                        <a14:foregroundMark x1="28526" y1="48029" x2="20913" y2="48029"/>
                        <a14:foregroundMark x1="21795" y1="48029" x2="15465" y2="48029"/>
                        <a14:foregroundMark x1="26683" y1="48548" x2="42468" y2="48548"/>
                        <a14:foregroundMark x1="27484" y1="48444" x2="34215" y2="48237"/>
                        <a14:foregroundMark x1="34215" y1="48237" x2="39744" y2="48237"/>
                        <a14:foregroundMark x1="14503" y1="55290" x2="20192" y2="55290"/>
                        <a14:foregroundMark x1="20192" y1="55290" x2="20433" y2="55394"/>
                        <a14:foregroundMark x1="14824" y1="55290" x2="24359" y2="55290"/>
                        <a14:foregroundMark x1="63622" y1="48651" x2="49519" y2="48651"/>
                        <a14:foregroundMark x1="65385" y1="48755" x2="54247" y2="48133"/>
                        <a14:foregroundMark x1="54247" y1="48133" x2="45833" y2="48133"/>
                        <a14:foregroundMark x1="48237" y1="48548" x2="33974" y2="48548"/>
                        <a14:foregroundMark x1="47276" y1="48444" x2="31170" y2="48444"/>
                        <a14:foregroundMark x1="27885" y1="48237" x2="34135" y2="48133"/>
                        <a14:foregroundMark x1="34135" y1="48133" x2="46074" y2="48133"/>
                        <a14:foregroundMark x1="54327" y1="48340" x2="75881" y2="48340"/>
                        <a14:foregroundMark x1="53285" y1="47718" x2="76202" y2="47718"/>
                        <a14:foregroundMark x1="75721" y1="54979" x2="44151" y2="50934"/>
                        <a14:foregroundMark x1="74840" y1="55187" x2="58734" y2="54876"/>
                        <a14:foregroundMark x1="23558" y1="55083" x2="30529" y2="55083"/>
                        <a14:foregroundMark x1="30529" y1="55083" x2="39904" y2="55083"/>
                        <a14:foregroundMark x1="38462" y1="54979" x2="52244" y2="55290"/>
                        <a14:foregroundMark x1="50721" y1="55498" x2="62981" y2="55187"/>
                        <a14:foregroundMark x1="53125" y1="55602" x2="60256" y2="55083"/>
                        <a14:foregroundMark x1="60256" y1="55083" x2="68990" y2="55083"/>
                        <a14:foregroundMark x1="59936" y1="54772" x2="67388" y2="54772"/>
                        <a14:foregroundMark x1="67388" y1="54772" x2="71474" y2="54668"/>
                        <a14:foregroundMark x1="51202" y1="55290" x2="33494" y2="52282"/>
                        <a14:foregroundMark x1="38301" y1="55290" x2="51843" y2="55290"/>
                        <a14:foregroundMark x1="14984" y1="55290" x2="19151" y2="55290"/>
                        <a14:foregroundMark x1="14022" y1="55602" x2="20994" y2="55602"/>
                        <a14:foregroundMark x1="19792" y1="55394" x2="29487" y2="55394"/>
                        <a14:foregroundMark x1="20513" y1="55394" x2="30769" y2="55394"/>
                        <a14:foregroundMark x1="20833" y1="55809" x2="31410" y2="55498"/>
                        <a14:foregroundMark x1="91827" y1="46992" x2="91827" y2="469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38437" b="35196"/>
          <a:stretch/>
        </p:blipFill>
        <p:spPr>
          <a:xfrm>
            <a:off x="1903439" y="4996486"/>
            <a:ext cx="2714789" cy="552908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59DD06A-D430-4816-BB49-D8FF54DD68C0}"/>
              </a:ext>
            </a:extLst>
          </p:cNvPr>
          <p:cNvCxnSpPr>
            <a:stCxn id="7" idx="2"/>
          </p:cNvCxnSpPr>
          <p:nvPr/>
        </p:nvCxnSpPr>
        <p:spPr>
          <a:xfrm>
            <a:off x="7440645" y="2567237"/>
            <a:ext cx="0" cy="67091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>
            <a:extLst>
              <a:ext uri="{FF2B5EF4-FFF2-40B4-BE49-F238E27FC236}">
                <a16:creationId xmlns:a16="http://schemas.microsoft.com/office/drawing/2014/main" id="{E76D2FEE-B477-4086-A2BE-6DAC1BD4C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7463" y="3006969"/>
            <a:ext cx="1386364" cy="1876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B0F0"/>
            </a:solidFill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F60329-D599-4630-8D68-4F0C7EA9A49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8062" y="1355834"/>
            <a:ext cx="2345166" cy="1211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1F497D"/>
            </a:solidFill>
          </a:ln>
          <a:effectLst/>
        </p:spPr>
      </p:pic>
      <p:pic>
        <p:nvPicPr>
          <p:cNvPr id="2" name="Picture 1" descr="A close up of electronics&#10;&#10;Description automatically generated">
            <a:extLst>
              <a:ext uri="{FF2B5EF4-FFF2-40B4-BE49-F238E27FC236}">
                <a16:creationId xmlns:a16="http://schemas.microsoft.com/office/drawing/2014/main" id="{783A4CE6-2B7F-4D35-BA6A-0F016A38233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80968" y1="43307" x2="9182" y2="37795"/>
                        <a14:backgroundMark x1="24374" y1="4724" x2="0" y2="37480"/>
                        <a14:backgroundMark x1="71786" y1="0" x2="92154" y2="19843"/>
                        <a14:backgroundMark x1="95826" y1="29449" x2="97830" y2="53701"/>
                      </a14:backgroundRemoval>
                    </a14:imgEffect>
                    <a14:imgEffect>
                      <a14:colorTemperature colorTemp="6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3457" y="1731169"/>
            <a:ext cx="149008" cy="226811"/>
          </a:xfrm>
          <a:prstGeom prst="rect">
            <a:avLst/>
          </a:prstGeom>
          <a:scene3d>
            <a:camera prst="isometricOffAxis1Top">
              <a:rot lat="18026359" lon="19215454" rev="2738235"/>
            </a:camera>
            <a:lightRig rig="threePt" dir="t"/>
          </a:scene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78183A-8BB4-031C-471A-D48BEF109915}"/>
              </a:ext>
            </a:extLst>
          </p:cNvPr>
          <p:cNvSpPr txBox="1"/>
          <p:nvPr/>
        </p:nvSpPr>
        <p:spPr>
          <a:xfrm>
            <a:off x="7258807" y="1673927"/>
            <a:ext cx="4572000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" b="0" i="0" u="none" strike="noStrike" baseline="0" dirty="0">
                <a:latin typeface="FrutigerLTStd-Roman"/>
              </a:rPr>
              <a:t>®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16414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208" r="-7939"/>
          <a:stretch/>
        </p:blipFill>
        <p:spPr bwMode="auto">
          <a:xfrm>
            <a:off x="0" y="1825625"/>
            <a:ext cx="9144000" cy="2289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9400" y="5334001"/>
            <a:ext cx="2347157" cy="607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B70381-A2E8-7C2A-5760-CCF1D497FA34}"/>
              </a:ext>
            </a:extLst>
          </p:cNvPr>
          <p:cNvSpPr/>
          <p:nvPr/>
        </p:nvSpPr>
        <p:spPr>
          <a:xfrm>
            <a:off x="6629400" y="5334001"/>
            <a:ext cx="2347157" cy="607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398F5392-60CA-809F-F133-D1613722F9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282109"/>
            <a:ext cx="1891288" cy="47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4432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Page 1">
  <a:themeElements>
    <a:clrScheme name="Scotsman Color Theme">
      <a:dk1>
        <a:sysClr val="windowText" lastClr="000000"/>
      </a:dk1>
      <a:lt1>
        <a:sysClr val="window" lastClr="FFFFFF"/>
      </a:lt1>
      <a:dk2>
        <a:srgbClr val="0A2856"/>
      </a:dk2>
      <a:lt2>
        <a:srgbClr val="003F80"/>
      </a:lt2>
      <a:accent1>
        <a:srgbClr val="0093FF"/>
      </a:accent1>
      <a:accent2>
        <a:srgbClr val="004A87"/>
      </a:accent2>
      <a:accent3>
        <a:srgbClr val="5FBCE0"/>
      </a:accent3>
      <a:accent4>
        <a:srgbClr val="ADDBE9"/>
      </a:accent4>
      <a:accent5>
        <a:srgbClr val="0F578C"/>
      </a:accent5>
      <a:accent6>
        <a:srgbClr val="49A7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Page 2">
  <a:themeElements>
    <a:clrScheme name="Scotsman Color Theme">
      <a:dk1>
        <a:sysClr val="windowText" lastClr="000000"/>
      </a:dk1>
      <a:lt1>
        <a:sysClr val="window" lastClr="FFFFFF"/>
      </a:lt1>
      <a:dk2>
        <a:srgbClr val="0A2856"/>
      </a:dk2>
      <a:lt2>
        <a:srgbClr val="003F80"/>
      </a:lt2>
      <a:accent1>
        <a:srgbClr val="0093FF"/>
      </a:accent1>
      <a:accent2>
        <a:srgbClr val="004A87"/>
      </a:accent2>
      <a:accent3>
        <a:srgbClr val="5FBCE0"/>
      </a:accent3>
      <a:accent4>
        <a:srgbClr val="ADDBE9"/>
      </a:accent4>
      <a:accent5>
        <a:srgbClr val="0F578C"/>
      </a:accent5>
      <a:accent6>
        <a:srgbClr val="49A7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Inside pages">
  <a:themeElements>
    <a:clrScheme name="Scotsman Color Theme">
      <a:dk1>
        <a:sysClr val="windowText" lastClr="000000"/>
      </a:dk1>
      <a:lt1>
        <a:sysClr val="window" lastClr="FFFFFF"/>
      </a:lt1>
      <a:dk2>
        <a:srgbClr val="0A2856"/>
      </a:dk2>
      <a:lt2>
        <a:srgbClr val="003F80"/>
      </a:lt2>
      <a:accent1>
        <a:srgbClr val="0093FF"/>
      </a:accent1>
      <a:accent2>
        <a:srgbClr val="004A87"/>
      </a:accent2>
      <a:accent3>
        <a:srgbClr val="5FBCE0"/>
      </a:accent3>
      <a:accent4>
        <a:srgbClr val="ADDBE9"/>
      </a:accent4>
      <a:accent5>
        <a:srgbClr val="0F578C"/>
      </a:accent5>
      <a:accent6>
        <a:srgbClr val="49A7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Inside pages">
  <a:themeElements>
    <a:clrScheme name="Scotsman Color Theme">
      <a:dk1>
        <a:sysClr val="windowText" lastClr="000000"/>
      </a:dk1>
      <a:lt1>
        <a:sysClr val="window" lastClr="FFFFFF"/>
      </a:lt1>
      <a:dk2>
        <a:srgbClr val="0A2856"/>
      </a:dk2>
      <a:lt2>
        <a:srgbClr val="003F80"/>
      </a:lt2>
      <a:accent1>
        <a:srgbClr val="0093FF"/>
      </a:accent1>
      <a:accent2>
        <a:srgbClr val="004A87"/>
      </a:accent2>
      <a:accent3>
        <a:srgbClr val="5FBCE0"/>
      </a:accent3>
      <a:accent4>
        <a:srgbClr val="ADDBE9"/>
      </a:accent4>
      <a:accent5>
        <a:srgbClr val="0F578C"/>
      </a:accent5>
      <a:accent6>
        <a:srgbClr val="49A7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34420</TotalTime>
  <Words>479</Words>
  <Application>Microsoft Office PowerPoint</Application>
  <PresentationFormat>On-screen Show (4:3)</PresentationFormat>
  <Paragraphs>93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ＭＳ Ｐゴシック</vt:lpstr>
      <vt:lpstr>Arial</vt:lpstr>
      <vt:lpstr>Calibri</vt:lpstr>
      <vt:lpstr>FrutigerLTStd-Roman</vt:lpstr>
      <vt:lpstr>Wingdings</vt:lpstr>
      <vt:lpstr>Title Page 1</vt:lpstr>
      <vt:lpstr>Title Page 2</vt:lpstr>
      <vt:lpstr>Inside pages</vt:lpstr>
      <vt:lpstr>1_Inside pages</vt:lpstr>
      <vt:lpstr>Office Theme</vt:lpstr>
      <vt:lpstr>1_Custom Design</vt:lpstr>
      <vt:lpstr>Custom Design</vt:lpstr>
      <vt:lpstr>2_Custom Design</vt:lpstr>
      <vt:lpstr>3_Custom Design</vt:lpstr>
      <vt:lpstr>4_Custom Design</vt:lpstr>
      <vt:lpstr>INTRODUCING XSAFE® SANITATION SYSTEM</vt:lpstr>
      <vt:lpstr>PowerPoint Presentation</vt:lpstr>
      <vt:lpstr>PowerPoint Presentation</vt:lpstr>
      <vt:lpstr>PowerPoint Presentation</vt:lpstr>
      <vt:lpstr>XSafe® Sanitation System: The Science</vt:lpstr>
      <vt:lpstr>XSafe® Sanitation System: The Benefits</vt:lpstr>
      <vt:lpstr>XSafe® Sanitation System: Operation</vt:lpstr>
      <vt:lpstr>PowerPoint Presentation</vt:lpstr>
    </vt:vector>
  </TitlesOfParts>
  <Company>VantagePoint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Malone</dc:creator>
  <cp:lastModifiedBy>Levinson, Brandon (SIS)</cp:lastModifiedBy>
  <cp:revision>754</cp:revision>
  <cp:lastPrinted>2017-09-27T22:21:17Z</cp:lastPrinted>
  <dcterms:created xsi:type="dcterms:W3CDTF">2014-09-30T13:49:33Z</dcterms:created>
  <dcterms:modified xsi:type="dcterms:W3CDTF">2025-06-23T19:48:05Z</dcterms:modified>
</cp:coreProperties>
</file>