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63" r:id="rId3"/>
  </p:sldMasterIdLst>
  <p:notesMasterIdLst>
    <p:notesMasterId r:id="rId9"/>
  </p:notesMasterIdLst>
  <p:sldIdLst>
    <p:sldId id="297" r:id="rId4"/>
    <p:sldId id="321" r:id="rId5"/>
    <p:sldId id="318" r:id="rId6"/>
    <p:sldId id="320" r:id="rId7"/>
    <p:sldId id="32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61619-9D27-423F-A481-4D8401626A7A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D95F2-D6EE-4E88-B1B3-09FD07E06F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7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2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7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9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8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4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4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5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7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7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1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0B1C-D405-4F9D-866E-69855E27002F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9E13-208E-4B1D-B581-417AE312336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81200" y="1425575"/>
            <a:ext cx="7772400" cy="147002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 smtClean="0"/>
              <a:t>A COMMITMENT TO</a:t>
            </a:r>
            <a:br>
              <a:rPr lang="en-US" sz="3600" dirty="0" smtClean="0"/>
            </a:br>
            <a:r>
              <a:rPr lang="en-US" sz="3600" b="1" dirty="0" smtClean="0"/>
              <a:t>SMART MANUFACTURING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981200" y="2895600"/>
            <a:ext cx="6400800" cy="7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WE’RE DEDICATED TO TOTAL QUALITY FROM THE GROUND UP.</a:t>
            </a: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Gear---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8" y="1766684"/>
            <a:ext cx="647375" cy="6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5132684">
            <a:off x="261059" y="261058"/>
            <a:ext cx="776745" cy="776745"/>
            <a:chOff x="2602305" y="1131675"/>
            <a:chExt cx="776745" cy="776745"/>
          </a:xfrm>
          <a:solidFill>
            <a:srgbClr val="00B0F0"/>
          </a:solidFill>
        </p:grpSpPr>
        <p:sp>
          <p:nvSpPr>
            <p:cNvPr id="17" name="Rounded Rectangle 16"/>
            <p:cNvSpPr/>
            <p:nvPr/>
          </p:nvSpPr>
          <p:spPr>
            <a:xfrm rot="1800000">
              <a:off x="2602305" y="1131675"/>
              <a:ext cx="776745" cy="77674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8" name="Picture 17" descr="Gear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869" y="1295177"/>
              <a:ext cx="458931" cy="458931"/>
            </a:xfrm>
            <a:prstGeom prst="rect">
              <a:avLst/>
            </a:prstGeom>
            <a:grpFill/>
          </p:spPr>
        </p:pic>
      </p:grpSp>
      <p:grpSp>
        <p:nvGrpSpPr>
          <p:cNvPr id="2" name="Group 1"/>
          <p:cNvGrpSpPr/>
          <p:nvPr/>
        </p:nvGrpSpPr>
        <p:grpSpPr>
          <a:xfrm>
            <a:off x="457200" y="975669"/>
            <a:ext cx="8229600" cy="4880619"/>
            <a:chOff x="457200" y="975669"/>
            <a:chExt cx="8229600" cy="4880619"/>
          </a:xfrm>
        </p:grpSpPr>
        <p:sp>
          <p:nvSpPr>
            <p:cNvPr id="5" name="Text Box 1026"/>
            <p:cNvSpPr txBox="1">
              <a:spLocks noChangeArrowheads="1"/>
            </p:cNvSpPr>
            <p:nvPr/>
          </p:nvSpPr>
          <p:spPr bwMode="auto">
            <a:xfrm>
              <a:off x="1524000" y="5154613"/>
              <a:ext cx="1698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endParaRPr lang="de-DE" altLang="en-US" sz="2000">
                <a:latin typeface="Tahoma" pitchFamily="34" charset="0"/>
              </a:endParaRPr>
            </a:p>
            <a:p>
              <a:endParaRPr lang="de-DE" altLang="en-US" sz="2000">
                <a:latin typeface="Tahoma" pitchFamily="34" charset="0"/>
              </a:endParaRPr>
            </a:p>
          </p:txBody>
        </p: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6705600" y="1716642"/>
              <a:ext cx="198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0" name="Picture 9" descr="Fairfax Plant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95"/>
            <a:stretch/>
          </p:blipFill>
          <p:spPr>
            <a:xfrm>
              <a:off x="2749724" y="2406432"/>
              <a:ext cx="3644553" cy="2088970"/>
            </a:xfrm>
            <a:prstGeom prst="roundRect">
              <a:avLst>
                <a:gd name="adj" fmla="val 10738"/>
              </a:avLst>
            </a:prstGeom>
          </p:spPr>
        </p:pic>
        <p:pic>
          <p:nvPicPr>
            <p:cNvPr id="12" name="Picture 11" descr="T:\Share\Marketing\Marketing Communications\Commercial\Logos\AHRI logo\ahri_cert_810-Automatic-Commercial-Ice-Maker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550" y="4826620"/>
              <a:ext cx="161925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954" y="1206334"/>
              <a:ext cx="2524092" cy="923816"/>
            </a:xfrm>
            <a:prstGeom prst="rect">
              <a:avLst/>
            </a:prstGeom>
          </p:spPr>
        </p:pic>
        <p:pic>
          <p:nvPicPr>
            <p:cNvPr id="15" name="Picture 14" descr="T:\Share\Marketing\Marketing Communications\Commercial\Logos\Awards\Low Res\IWbestWinner3Inch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43000"/>
              <a:ext cx="1821304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shingo_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84" y="3541086"/>
              <a:ext cx="1191916" cy="217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jbiel.SCOTSMAN-ICE\AppData\Local\Microsoft\Windows\Temporary Internet Files\Content.Outlook\K3W0CS5F\GOOD DESIGN AWARD LOG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382" y="3591029"/>
              <a:ext cx="1524000" cy="156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32"/>
            <a:stretch/>
          </p:blipFill>
          <p:spPr bwMode="auto">
            <a:xfrm>
              <a:off x="6575859" y="975669"/>
              <a:ext cx="1980524" cy="2392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 descr="C:\Users\jbiel.SCOTSMAN-ICE\AppData\Local\Microsoft\Windows\Temporary Internet Files\Content.Outlook\K3W0CS5F\ISO 2015 Logo_0218-01 (2)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08598"/>
              <a:ext cx="1395957" cy="1174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>
            <a:off x="1144016" y="58738"/>
            <a:ext cx="7771384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</a:rPr>
              <a:t>A Commitment to </a:t>
            </a:r>
            <a:r>
              <a:rPr lang="en-US" sz="3600" b="1" dirty="0" smtClean="0">
                <a:solidFill>
                  <a:schemeClr val="tx2"/>
                </a:solidFill>
              </a:rPr>
              <a:t>Smart Manufacturing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vhsrvfile04.enodisna.com\Files\Share\Marketing\Marketing Communications\Commercial\Fairfax Photos\Greg's Plant Photos\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32" y="3581399"/>
            <a:ext cx="2769368" cy="1846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24535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1800" b="1" dirty="0" smtClean="0">
                <a:solidFill>
                  <a:srgbClr val="00B0F0"/>
                </a:solidFill>
              </a:rPr>
              <a:t>Fairfax, South Carolina </a:t>
            </a:r>
            <a:r>
              <a:rPr lang="en-US" sz="1600" b="1" dirty="0" smtClean="0">
                <a:solidFill>
                  <a:srgbClr val="00B0F0"/>
                </a:solidFill>
              </a:rPr>
              <a:t>- </a:t>
            </a:r>
            <a:r>
              <a:rPr lang="en-US" sz="1600" dirty="0" smtClean="0">
                <a:solidFill>
                  <a:srgbClr val="00B0F0"/>
                </a:solidFill>
              </a:rPr>
              <a:t>Plant </a:t>
            </a:r>
            <a:r>
              <a:rPr lang="en-US" sz="1600" dirty="0">
                <a:solidFill>
                  <a:srgbClr val="00B0F0"/>
                </a:solidFill>
              </a:rPr>
              <a:t>Built For Scotsman in </a:t>
            </a:r>
            <a:r>
              <a:rPr lang="en-US" sz="1600" dirty="0" smtClean="0">
                <a:solidFill>
                  <a:srgbClr val="00B0F0"/>
                </a:solidFill>
              </a:rPr>
              <a:t>1980</a:t>
            </a:r>
          </a:p>
          <a:p>
            <a:pPr>
              <a:defRPr/>
            </a:pPr>
            <a:r>
              <a:rPr lang="en-US" altLang="en-US" sz="1600" dirty="0" smtClean="0">
                <a:solidFill>
                  <a:schemeClr val="tx2"/>
                </a:solidFill>
              </a:rPr>
              <a:t>ISO 9001:2015</a:t>
            </a:r>
          </a:p>
          <a:p>
            <a:pPr>
              <a:defRPr/>
            </a:pPr>
            <a:r>
              <a:rPr lang="en-US" altLang="en-US" sz="1600" dirty="0" smtClean="0">
                <a:solidFill>
                  <a:schemeClr val="tx2"/>
                </a:solidFill>
              </a:rPr>
              <a:t>Named Top 25 Factory in U.S. By Industry Week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288,000 </a:t>
            </a:r>
            <a:r>
              <a:rPr lang="en-US" sz="1600" dirty="0">
                <a:solidFill>
                  <a:schemeClr val="tx2"/>
                </a:solidFill>
              </a:rPr>
              <a:t>sq. ft. </a:t>
            </a:r>
            <a:r>
              <a:rPr lang="en-US" sz="1600" dirty="0" smtClean="0">
                <a:solidFill>
                  <a:schemeClr val="tx2"/>
                </a:solidFill>
              </a:rPr>
              <a:t>Manufacturing Facility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Dist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r>
              <a:rPr lang="en-US" sz="1600" dirty="0" smtClean="0">
                <a:solidFill>
                  <a:schemeClr val="tx2"/>
                </a:solidFill>
              </a:rPr>
              <a:t>Center Purchased </a:t>
            </a:r>
            <a:r>
              <a:rPr lang="en-US" sz="1600" dirty="0">
                <a:solidFill>
                  <a:schemeClr val="tx2"/>
                </a:solidFill>
              </a:rPr>
              <a:t>In 1986 (80,000 sq. ft</a:t>
            </a:r>
            <a:r>
              <a:rPr lang="en-US" sz="1600" dirty="0" smtClean="0">
                <a:solidFill>
                  <a:schemeClr val="tx2"/>
                </a:solidFill>
              </a:rPr>
              <a:t>.)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Produce </a:t>
            </a:r>
            <a:r>
              <a:rPr lang="en-US" sz="1600" dirty="0">
                <a:solidFill>
                  <a:schemeClr val="tx2"/>
                </a:solidFill>
              </a:rPr>
              <a:t>90,000 </a:t>
            </a:r>
            <a:r>
              <a:rPr lang="en-US" sz="1600" dirty="0" smtClean="0">
                <a:solidFill>
                  <a:schemeClr val="tx2"/>
                </a:solidFill>
              </a:rPr>
              <a:t>- </a:t>
            </a:r>
            <a:r>
              <a:rPr lang="en-US" sz="1600" dirty="0">
                <a:solidFill>
                  <a:schemeClr val="tx2"/>
                </a:solidFill>
              </a:rPr>
              <a:t>100,000 units / </a:t>
            </a:r>
            <a:r>
              <a:rPr lang="en-US" sz="1600" dirty="0" smtClean="0">
                <a:solidFill>
                  <a:schemeClr val="tx2"/>
                </a:solidFill>
              </a:rPr>
              <a:t>year</a:t>
            </a:r>
          </a:p>
          <a:p>
            <a:pPr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Produces 360 SKUs</a:t>
            </a:r>
            <a:endParaRPr lang="en-US" sz="1600" b="1" dirty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en-US" sz="1500" dirty="0" smtClean="0">
                <a:solidFill>
                  <a:schemeClr val="tx2"/>
                </a:solidFill>
              </a:rPr>
              <a:t>Cubers</a:t>
            </a:r>
          </a:p>
          <a:p>
            <a:pPr lvl="1">
              <a:defRPr/>
            </a:pPr>
            <a:r>
              <a:rPr lang="en-US" sz="1500" dirty="0" smtClean="0">
                <a:solidFill>
                  <a:schemeClr val="tx2"/>
                </a:solidFill>
              </a:rPr>
              <a:t>Flakers </a:t>
            </a:r>
            <a:r>
              <a:rPr lang="en-US" sz="1500" dirty="0">
                <a:solidFill>
                  <a:schemeClr val="tx2"/>
                </a:solidFill>
              </a:rPr>
              <a:t>/ </a:t>
            </a:r>
            <a:r>
              <a:rPr lang="en-US" sz="1500" dirty="0" smtClean="0">
                <a:solidFill>
                  <a:schemeClr val="tx2"/>
                </a:solidFill>
              </a:rPr>
              <a:t>Nuggets</a:t>
            </a:r>
          </a:p>
          <a:p>
            <a:pPr lvl="1">
              <a:defRPr/>
            </a:pPr>
            <a:r>
              <a:rPr lang="en-US" sz="1500" dirty="0" err="1" smtClean="0">
                <a:solidFill>
                  <a:schemeClr val="tx2"/>
                </a:solidFill>
              </a:rPr>
              <a:t>Undercounter</a:t>
            </a:r>
            <a:r>
              <a:rPr lang="en-US" sz="1500" dirty="0" smtClean="0">
                <a:solidFill>
                  <a:schemeClr val="tx2"/>
                </a:solidFill>
              </a:rPr>
              <a:t> Products</a:t>
            </a:r>
          </a:p>
          <a:p>
            <a:pPr lvl="1">
              <a:defRPr/>
            </a:pPr>
            <a:r>
              <a:rPr lang="en-US" sz="1500" dirty="0" smtClean="0">
                <a:solidFill>
                  <a:schemeClr val="tx2"/>
                </a:solidFill>
              </a:rPr>
              <a:t>Dispensers</a:t>
            </a:r>
          </a:p>
          <a:p>
            <a:pPr lvl="1">
              <a:defRPr/>
            </a:pPr>
            <a:r>
              <a:rPr lang="en-US" sz="1500" dirty="0" smtClean="0">
                <a:solidFill>
                  <a:schemeClr val="tx2"/>
                </a:solidFill>
              </a:rPr>
              <a:t>Bins</a:t>
            </a:r>
          </a:p>
          <a:p>
            <a:pPr lvl="1">
              <a:defRPr/>
            </a:pPr>
            <a:r>
              <a:rPr lang="en-US" sz="1500" dirty="0" smtClean="0">
                <a:solidFill>
                  <a:schemeClr val="tx2"/>
                </a:solidFill>
              </a:rPr>
              <a:t>Home Ice Machine</a:t>
            </a:r>
            <a:r>
              <a:rPr lang="en-US" sz="1500" dirty="0">
                <a:solidFill>
                  <a:schemeClr val="tx2"/>
                </a:solidFill>
              </a:rPr>
              <a:t>s</a:t>
            </a:r>
            <a:endParaRPr lang="en-US" sz="1500" dirty="0" smtClean="0">
              <a:solidFill>
                <a:schemeClr val="tx2"/>
              </a:solidFill>
            </a:endParaRPr>
          </a:p>
          <a:p>
            <a:pPr lvl="1">
              <a:defRPr/>
            </a:pPr>
            <a:endParaRPr lang="en-US" sz="5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Manufacturing Operations</a:t>
            </a:r>
            <a:endParaRPr lang="en-US" sz="1600" b="1" dirty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Sheet metal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Rotocast Molding</a:t>
            </a:r>
          </a:p>
          <a:p>
            <a:pPr lvl="1"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Assembly</a:t>
            </a:r>
            <a:r>
              <a:rPr lang="en-US" sz="1400" dirty="0">
                <a:solidFill>
                  <a:schemeClr val="tx2"/>
                </a:solidFill>
              </a:rPr>
              <a:t>, Test, Packout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58738"/>
            <a:ext cx="79248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</a:rPr>
              <a:t>Award Winning </a:t>
            </a:r>
            <a:r>
              <a:rPr lang="en-US" b="1" i="1" dirty="0" smtClean="0">
                <a:solidFill>
                  <a:schemeClr val="tx2"/>
                </a:solidFill>
              </a:rPr>
              <a:t>Manufacturing Facility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478" t="16589" r="71233" b="70370"/>
          <a:stretch/>
        </p:blipFill>
        <p:spPr>
          <a:xfrm>
            <a:off x="7013103" y="3581400"/>
            <a:ext cx="1731947" cy="1372098"/>
          </a:xfrm>
          <a:prstGeom prst="rect">
            <a:avLst/>
          </a:prstGeom>
        </p:spPr>
      </p:pic>
      <p:pic>
        <p:nvPicPr>
          <p:cNvPr id="1026" name="Picture 2" descr="\\vhsrvfile04.enodisna.com\Files\Share\Marketing\Marketing Communications\Commercial\Fairfax Photos\Greg's Plant Photos\Plant entrance 20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/>
          <a:stretch/>
        </p:blipFill>
        <p:spPr bwMode="auto">
          <a:xfrm>
            <a:off x="5943600" y="1143000"/>
            <a:ext cx="2492000" cy="22864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\\vhsrvfile04.enodisna.com\Files\Share\Marketing\Marketing Communications\Commercial\Fairfax Photos\Greg's Plant Photos\Entrance sig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14900" r="5335" b="3947"/>
          <a:stretch/>
        </p:blipFill>
        <p:spPr bwMode="auto">
          <a:xfrm>
            <a:off x="7586354" y="2362200"/>
            <a:ext cx="1252846" cy="1158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2"/>
          <a:stretch/>
        </p:blipFill>
        <p:spPr bwMode="auto">
          <a:xfrm>
            <a:off x="-18074" y="-178331"/>
            <a:ext cx="950547" cy="11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2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7294562" cy="434340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2400" b="1" dirty="0" smtClean="0">
                <a:solidFill>
                  <a:schemeClr val="tx2"/>
                </a:solidFill>
              </a:rPr>
              <a:t>Lean Manufacturing</a:t>
            </a:r>
          </a:p>
          <a:p>
            <a:pPr lvl="2"/>
            <a:r>
              <a:rPr lang="en-US" altLang="en-US" sz="1600" dirty="0" smtClean="0">
                <a:solidFill>
                  <a:schemeClr val="tx2"/>
                </a:solidFill>
              </a:rPr>
              <a:t>Reducing Waste (TPM)</a:t>
            </a:r>
          </a:p>
          <a:p>
            <a:pPr lvl="2"/>
            <a:r>
              <a:rPr lang="en-US" altLang="en-US" sz="1600" dirty="0" smtClean="0">
                <a:solidFill>
                  <a:schemeClr val="tx2"/>
                </a:solidFill>
              </a:rPr>
              <a:t>Level Load Production</a:t>
            </a:r>
          </a:p>
          <a:p>
            <a:pPr lvl="3"/>
            <a:r>
              <a:rPr lang="en-US" altLang="en-US" sz="1200" dirty="0" smtClean="0">
                <a:solidFill>
                  <a:schemeClr val="tx2"/>
                </a:solidFill>
              </a:rPr>
              <a:t>Increased Quality</a:t>
            </a:r>
          </a:p>
          <a:p>
            <a:pPr lvl="3"/>
            <a:r>
              <a:rPr lang="en-US" altLang="en-US" sz="1200" dirty="0" smtClean="0">
                <a:solidFill>
                  <a:schemeClr val="tx2"/>
                </a:solidFill>
              </a:rPr>
              <a:t>Helps manage seasonality</a:t>
            </a:r>
            <a:endParaRPr lang="en-US" altLang="en-US" sz="12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altLang="en-US" sz="2400" b="1" dirty="0" smtClean="0">
                <a:solidFill>
                  <a:schemeClr val="tx2"/>
                </a:solidFill>
              </a:rPr>
              <a:t>Cost / Sustaining Projects</a:t>
            </a:r>
          </a:p>
          <a:p>
            <a:pPr lvl="2"/>
            <a:r>
              <a:rPr lang="en-US" altLang="en-US" sz="1600" dirty="0" smtClean="0">
                <a:solidFill>
                  <a:schemeClr val="tx2"/>
                </a:solidFill>
              </a:rPr>
              <a:t>FMS / Steel Optimization</a:t>
            </a:r>
          </a:p>
          <a:p>
            <a:pPr lvl="2"/>
            <a:r>
              <a:rPr lang="en-US" altLang="en-US" sz="1600" dirty="0" smtClean="0">
                <a:solidFill>
                  <a:schemeClr val="tx2"/>
                </a:solidFill>
              </a:rPr>
              <a:t>Component </a:t>
            </a:r>
            <a:r>
              <a:rPr lang="en-US" altLang="en-US" sz="1600" dirty="0" smtClean="0">
                <a:solidFill>
                  <a:schemeClr val="tx2"/>
                </a:solidFill>
              </a:rPr>
              <a:t>Commonality</a:t>
            </a:r>
          </a:p>
          <a:p>
            <a:pPr marL="457200" lvl="1" indent="0">
              <a:buNone/>
            </a:pPr>
            <a:r>
              <a:rPr lang="en-US" altLang="en-US" sz="2400" b="1" dirty="0" smtClean="0">
                <a:solidFill>
                  <a:schemeClr val="tx2"/>
                </a:solidFill>
              </a:rPr>
              <a:t>Quality Improvements</a:t>
            </a:r>
          </a:p>
          <a:p>
            <a:pPr lvl="2"/>
            <a:r>
              <a:rPr lang="en-US" altLang="en-US" sz="1600" dirty="0" smtClean="0">
                <a:solidFill>
                  <a:schemeClr val="tx2"/>
                </a:solidFill>
              </a:rPr>
              <a:t>ISO 9001:2015</a:t>
            </a:r>
          </a:p>
          <a:p>
            <a:pPr lvl="2"/>
            <a:r>
              <a:rPr lang="en-US" altLang="en-US" sz="1600" dirty="0" smtClean="0">
                <a:solidFill>
                  <a:schemeClr val="tx2"/>
                </a:solidFill>
              </a:rPr>
              <a:t>UL, NSF, ETL, CE</a:t>
            </a:r>
            <a:endParaRPr lang="en-US" altLang="en-US" sz="1600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altLang="en-US" sz="24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</a:rPr>
              <a:t>Scotsman </a:t>
            </a:r>
            <a:r>
              <a:rPr lang="en-US" b="1" i="1" dirty="0" smtClean="0">
                <a:solidFill>
                  <a:schemeClr val="tx2"/>
                </a:solidFill>
              </a:rPr>
              <a:t>Cost Containment Initiatives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vhsrvfile04.enodisna.com\Files\Share\Marketing\Marketing Communications\Commercial\Fairfax Photos\Greg's Plant Photos\DSC00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02030"/>
            <a:ext cx="4068793" cy="27127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6467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5585" y="2220917"/>
            <a:ext cx="7765535" cy="2046283"/>
            <a:chOff x="545910" y="2220917"/>
            <a:chExt cx="7765535" cy="2046283"/>
          </a:xfrm>
        </p:grpSpPr>
        <p:pic>
          <p:nvPicPr>
            <p:cNvPr id="6" name="Picture 5" descr="aligroup_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735" y="2220917"/>
              <a:ext cx="2387710" cy="195174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"/>
            <a:stretch/>
          </p:blipFill>
          <p:spPr bwMode="auto">
            <a:xfrm>
              <a:off x="545910" y="2587625"/>
              <a:ext cx="5306447" cy="167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136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Custom Design</vt:lpstr>
      <vt:lpstr>2_Custom Design</vt:lpstr>
      <vt:lpstr>A COMMITMENT TO SMART MANUFACTURING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Jorgensen</dc:creator>
  <cp:lastModifiedBy>Biel, Jeff</cp:lastModifiedBy>
  <cp:revision>67</cp:revision>
  <dcterms:created xsi:type="dcterms:W3CDTF">2016-11-02T16:27:12Z</dcterms:created>
  <dcterms:modified xsi:type="dcterms:W3CDTF">2018-04-11T21:03:55Z</dcterms:modified>
</cp:coreProperties>
</file>