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1" r:id="rId2"/>
    <p:sldMasterId id="2147483651" r:id="rId3"/>
    <p:sldMasterId id="2147483663" r:id="rId4"/>
    <p:sldMasterId id="2147483665" r:id="rId5"/>
    <p:sldMasterId id="2147483670" r:id="rId6"/>
    <p:sldMasterId id="2147483691" r:id="rId7"/>
  </p:sldMasterIdLst>
  <p:notesMasterIdLst>
    <p:notesMasterId r:id="rId19"/>
  </p:notesMasterIdLst>
  <p:sldIdLst>
    <p:sldId id="270" r:id="rId8"/>
    <p:sldId id="274" r:id="rId9"/>
    <p:sldId id="280" r:id="rId10"/>
    <p:sldId id="275" r:id="rId11"/>
    <p:sldId id="278" r:id="rId12"/>
    <p:sldId id="279" r:id="rId13"/>
    <p:sldId id="273" r:id="rId14"/>
    <p:sldId id="276" r:id="rId15"/>
    <p:sldId id="272" r:id="rId16"/>
    <p:sldId id="27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han Daro" initials="M. D.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2898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72B3-F672-4FC3-BF80-5EC9CA3142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45D7-FFFF-4B76-BEF2-F0DB3AC90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</a:rPr>
              <a:t>24” Undercounter Flake/Nugget: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Replaces AFE424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More Reliable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Stainless Steel freezer design</a:t>
            </a:r>
          </a:p>
          <a:p>
            <a:pPr lvl="3"/>
            <a:r>
              <a:rPr lang="en-US" dirty="0" smtClean="0">
                <a:solidFill>
                  <a:schemeClr val="tx2"/>
                </a:solidFill>
              </a:rPr>
              <a:t>Sealed bearings</a:t>
            </a:r>
          </a:p>
          <a:p>
            <a:pPr lvl="3"/>
            <a:r>
              <a:rPr lang="en-US" dirty="0" smtClean="0">
                <a:solidFill>
                  <a:schemeClr val="tx2"/>
                </a:solidFill>
              </a:rPr>
              <a:t>Stainless steel evaporator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3 year warranty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More Attractive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Essential style cabinet with new graphics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24” wide cabinet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Easy to Service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External air filter</a:t>
            </a: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New electronic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FBA7-C84F-4687-9973-1761EB2BD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9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9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2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8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988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8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38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238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05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53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717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44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99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5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2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6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8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2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2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0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1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68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6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2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5150"/>
            <a:ext cx="6019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BA65-5D72-4666-9210-937CEB04DA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2" name="Chord 1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3696540"/>
            <a:ext cx="9144000" cy="31595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22574"/>
            <a:ext cx="9144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otsmanLogoWithTag-cy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2" y="5686632"/>
            <a:ext cx="1803556" cy="407028"/>
          </a:xfrm>
          <a:prstGeom prst="rect">
            <a:avLst/>
          </a:prstGeom>
        </p:spPr>
      </p:pic>
      <p:pic>
        <p:nvPicPr>
          <p:cNvPr id="11" name="Picture 10" descr="row of mixed ice-PPT 2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-1" r="3149" b="59043"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9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A TRADITION OF</a:t>
            </a:r>
            <a:br>
              <a:rPr lang="en-US" sz="3600" dirty="0" smtClean="0"/>
            </a:br>
            <a:r>
              <a:rPr lang="en-US" sz="3600" b="1" dirty="0" smtClean="0"/>
              <a:t>REAL INNOVATION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OUR HISTORY INFORMS OUR FUTURE. </a:t>
            </a: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Light-Bul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79" y="1792479"/>
            <a:ext cx="331869" cy="6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Essential Series: </a:t>
            </a:r>
            <a:r>
              <a:rPr lang="en-US" b="1" i="1" dirty="0">
                <a:solidFill>
                  <a:schemeClr val="tx2"/>
                </a:solidFill>
              </a:rPr>
              <a:t>T</a:t>
            </a:r>
            <a:r>
              <a:rPr lang="en-US" b="1" i="1" dirty="0" smtClean="0">
                <a:solidFill>
                  <a:schemeClr val="tx2"/>
                </a:solidFill>
              </a:rPr>
              <a:t>he </a:t>
            </a:r>
            <a:r>
              <a:rPr lang="en-US" b="1" i="1" dirty="0">
                <a:solidFill>
                  <a:schemeClr val="tx2"/>
                </a:solidFill>
              </a:rPr>
              <a:t>B</a:t>
            </a:r>
            <a:r>
              <a:rPr lang="en-US" b="1" i="1" dirty="0" smtClean="0">
                <a:solidFill>
                  <a:schemeClr val="tx2"/>
                </a:solidFill>
              </a:rPr>
              <a:t>est </a:t>
            </a:r>
            <a:r>
              <a:rPr lang="en-US" b="1" i="1" dirty="0">
                <a:solidFill>
                  <a:schemeClr val="tx2"/>
                </a:solidFill>
              </a:rPr>
              <a:t>C</a:t>
            </a:r>
            <a:r>
              <a:rPr lang="en-US" b="1" i="1" dirty="0" smtClean="0">
                <a:solidFill>
                  <a:schemeClr val="tx2"/>
                </a:solidFill>
              </a:rPr>
              <a:t>hoice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118171"/>
            <a:ext cx="8272013" cy="4767378"/>
            <a:chOff x="516148" y="1118171"/>
            <a:chExt cx="8272013" cy="4767378"/>
          </a:xfrm>
        </p:grpSpPr>
        <p:sp>
          <p:nvSpPr>
            <p:cNvPr id="6" name="Rectangle 5"/>
            <p:cNvSpPr/>
            <p:nvPr/>
          </p:nvSpPr>
          <p:spPr>
            <a:xfrm>
              <a:off x="3073161" y="3150313"/>
              <a:ext cx="2743199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UF424 </a:t>
              </a:r>
              <a:r>
                <a:rPr lang="en-US" sz="1600" dirty="0" smtClean="0">
                  <a:solidFill>
                    <a:schemeClr val="tx2"/>
                  </a:solidFill>
                </a:rPr>
                <a:t>(Replaces AFE424)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500" dirty="0" smtClean="0">
                  <a:solidFill>
                    <a:schemeClr val="tx2"/>
                  </a:solidFill>
                </a:rPr>
                <a:t>Air and water cooled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500" dirty="0" smtClean="0">
                  <a:solidFill>
                    <a:schemeClr val="tx2"/>
                  </a:solidFill>
                </a:rPr>
                <a:t>50 and 60 Hz options</a:t>
              </a:r>
            </a:p>
            <a:p>
              <a:r>
                <a:rPr lang="en-US" sz="1300" i="1" dirty="0" smtClean="0">
                  <a:solidFill>
                    <a:schemeClr val="tx2"/>
                  </a:solidFill>
                </a:rPr>
                <a:t>Optional KUFM24 floor mount kit</a:t>
              </a: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Capacity: 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310 @ 90</a:t>
              </a:r>
              <a:r>
                <a:rPr lang="en-US" sz="1500" dirty="0">
                  <a:solidFill>
                    <a:schemeClr val="tx2"/>
                  </a:solidFill>
                </a:rPr>
                <a:t>°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/70</a:t>
              </a:r>
              <a:r>
                <a:rPr lang="en-US" sz="1500" dirty="0" smtClean="0">
                  <a:solidFill>
                    <a:schemeClr val="tx2"/>
                  </a:solidFill>
                </a:rPr>
                <a:t>°</a:t>
              </a:r>
              <a:endParaRPr lang="en-US" sz="1500" b="1" dirty="0">
                <a:solidFill>
                  <a:schemeClr val="tx2"/>
                </a:solidFill>
              </a:endParaRPr>
            </a:p>
            <a:p>
              <a:pPr>
                <a:tabLst>
                  <a:tab pos="509588" algn="l"/>
                </a:tabLst>
              </a:pP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               </a:t>
              </a:r>
              <a:r>
                <a:rPr lang="en-US" sz="100" b="1" dirty="0" smtClean="0">
                  <a:solidFill>
                    <a:schemeClr val="tx2"/>
                  </a:solidFill>
                </a:rPr>
                <a:t>            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440 @ 70</a:t>
              </a:r>
              <a:r>
                <a:rPr lang="en-US" sz="1500" dirty="0">
                  <a:solidFill>
                    <a:schemeClr val="tx2"/>
                  </a:solidFill>
                </a:rPr>
                <a:t>°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/50</a:t>
              </a:r>
              <a:r>
                <a:rPr lang="en-US" sz="1500" dirty="0">
                  <a:solidFill>
                    <a:schemeClr val="tx2"/>
                  </a:solidFill>
                </a:rPr>
                <a:t>°</a:t>
              </a:r>
              <a:endParaRPr lang="en-US" sz="1500" b="1" dirty="0">
                <a:solidFill>
                  <a:schemeClr val="tx2"/>
                </a:solidFill>
              </a:endParaRP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Storage: 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80 lb.</a:t>
              </a: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Dimensions: </a:t>
              </a:r>
              <a:r>
                <a:rPr lang="en-US" sz="1500" dirty="0" smtClean="0">
                  <a:solidFill>
                    <a:schemeClr val="tx2"/>
                  </a:solidFill>
                </a:rPr>
                <a:t>24”</a:t>
              </a:r>
              <a:r>
                <a:rPr lang="en-US" sz="1000" dirty="0" smtClean="0">
                  <a:solidFill>
                    <a:schemeClr val="tx2"/>
                  </a:solidFill>
                </a:rPr>
                <a:t> </a:t>
              </a:r>
              <a:r>
                <a:rPr lang="en-US" sz="1500" dirty="0" smtClean="0">
                  <a:solidFill>
                    <a:schemeClr val="tx2"/>
                  </a:solidFill>
                </a:rPr>
                <a:t>x</a:t>
              </a:r>
              <a:r>
                <a:rPr lang="en-US" sz="1000" dirty="0" smtClean="0">
                  <a:solidFill>
                    <a:schemeClr val="tx2"/>
                  </a:solidFill>
                </a:rPr>
                <a:t> </a:t>
              </a:r>
              <a:r>
                <a:rPr lang="en-US" sz="1500" dirty="0" smtClean="0">
                  <a:solidFill>
                    <a:schemeClr val="tx2"/>
                  </a:solidFill>
                </a:rPr>
                <a:t>28.5”</a:t>
              </a:r>
              <a:r>
                <a:rPr lang="en-US" sz="1000" dirty="0" smtClean="0">
                  <a:solidFill>
                    <a:schemeClr val="tx2"/>
                  </a:solidFill>
                </a:rPr>
                <a:t> </a:t>
              </a:r>
              <a:r>
                <a:rPr lang="en-US" sz="1500" dirty="0" smtClean="0">
                  <a:solidFill>
                    <a:schemeClr val="tx2"/>
                  </a:solidFill>
                </a:rPr>
                <a:t>x</a:t>
              </a:r>
              <a:r>
                <a:rPr lang="en-US" sz="1000" dirty="0" smtClean="0">
                  <a:solidFill>
                    <a:schemeClr val="tx2"/>
                  </a:solidFill>
                </a:rPr>
                <a:t> </a:t>
              </a:r>
              <a:r>
                <a:rPr lang="en-US" sz="1500" dirty="0" smtClean="0">
                  <a:solidFill>
                    <a:schemeClr val="tx2"/>
                  </a:solidFill>
                </a:rPr>
                <a:t>39”</a:t>
              </a:r>
              <a:endParaRPr lang="en-US" sz="1500" dirty="0">
                <a:solidFill>
                  <a:schemeClr val="tx2"/>
                </a:solidFill>
              </a:endParaRPr>
            </a:p>
            <a:p>
              <a:r>
                <a:rPr lang="en-US" sz="1100" i="1" dirty="0" smtClean="0">
                  <a:solidFill>
                    <a:schemeClr val="tx2"/>
                  </a:solidFill>
                </a:rPr>
                <a:t>Includes legs, scoop, and 5.5’ power cord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44961" y="3161199"/>
              <a:ext cx="2743200" cy="2477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UN324</a:t>
              </a:r>
              <a:endParaRPr lang="en-US" sz="1600" b="1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500" dirty="0">
                  <a:solidFill>
                    <a:schemeClr val="tx2"/>
                  </a:solidFill>
                </a:rPr>
                <a:t>Air </a:t>
              </a:r>
              <a:r>
                <a:rPr lang="en-US" sz="1500" dirty="0" smtClean="0">
                  <a:solidFill>
                    <a:schemeClr val="tx2"/>
                  </a:solidFill>
                </a:rPr>
                <a:t>and water cooled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500" dirty="0" smtClean="0">
                  <a:solidFill>
                    <a:schemeClr val="tx2"/>
                  </a:solidFill>
                </a:rPr>
                <a:t>50 </a:t>
              </a:r>
              <a:r>
                <a:rPr lang="en-US" sz="1500" dirty="0">
                  <a:solidFill>
                    <a:schemeClr val="tx2"/>
                  </a:solidFill>
                </a:rPr>
                <a:t>and 60 Hz options</a:t>
              </a:r>
            </a:p>
            <a:p>
              <a:r>
                <a:rPr lang="en-US" sz="1300" i="1" dirty="0">
                  <a:solidFill>
                    <a:schemeClr val="tx2"/>
                  </a:solidFill>
                </a:rPr>
                <a:t>Optional KUFM24 floor mount kit</a:t>
              </a: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Capacity</a:t>
              </a:r>
              <a:r>
                <a:rPr lang="en-US" sz="1600" b="1" dirty="0">
                  <a:solidFill>
                    <a:schemeClr val="tx2"/>
                  </a:solidFill>
                </a:rPr>
                <a:t>: 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266 </a:t>
              </a:r>
              <a:r>
                <a:rPr lang="en-US" sz="1500" b="1" dirty="0">
                  <a:solidFill>
                    <a:schemeClr val="tx2"/>
                  </a:solidFill>
                </a:rPr>
                <a:t>@ 90</a:t>
              </a:r>
              <a:r>
                <a:rPr lang="en-US" sz="1500" dirty="0">
                  <a:solidFill>
                    <a:schemeClr val="tx2"/>
                  </a:solidFill>
                </a:rPr>
                <a:t>°</a:t>
              </a:r>
              <a:r>
                <a:rPr lang="en-US" sz="1500" b="1" dirty="0">
                  <a:solidFill>
                    <a:schemeClr val="tx2"/>
                  </a:solidFill>
                </a:rPr>
                <a:t>/70</a:t>
              </a:r>
              <a:r>
                <a:rPr lang="en-US" sz="1500" dirty="0">
                  <a:solidFill>
                    <a:schemeClr val="tx2"/>
                  </a:solidFill>
                </a:rPr>
                <a:t>°</a:t>
              </a:r>
              <a:endParaRPr lang="en-US" sz="1500" b="1" dirty="0">
                <a:solidFill>
                  <a:schemeClr val="tx2"/>
                </a:solidFill>
              </a:endParaRPr>
            </a:p>
            <a:p>
              <a:pPr>
                <a:tabLst>
                  <a:tab pos="857250" algn="l"/>
                  <a:tab pos="914400" algn="l"/>
                </a:tabLst>
              </a:pP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               </a:t>
              </a:r>
              <a:r>
                <a:rPr lang="en-US" sz="100" b="1" dirty="0" smtClean="0">
                  <a:solidFill>
                    <a:schemeClr val="tx2"/>
                  </a:solidFill>
                </a:rPr>
                <a:t>              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340 </a:t>
              </a:r>
              <a:r>
                <a:rPr lang="en-US" sz="1500" b="1" dirty="0">
                  <a:solidFill>
                    <a:schemeClr val="tx2"/>
                  </a:solidFill>
                </a:rPr>
                <a:t>@ 70</a:t>
              </a:r>
              <a:r>
                <a:rPr lang="en-US" sz="1500" dirty="0">
                  <a:solidFill>
                    <a:schemeClr val="tx2"/>
                  </a:solidFill>
                </a:rPr>
                <a:t>°</a:t>
              </a:r>
              <a:r>
                <a:rPr lang="en-US" sz="1500" b="1" dirty="0">
                  <a:solidFill>
                    <a:schemeClr val="tx2"/>
                  </a:solidFill>
                </a:rPr>
                <a:t>/50</a:t>
              </a:r>
              <a:r>
                <a:rPr lang="en-US" sz="1500" dirty="0">
                  <a:solidFill>
                    <a:schemeClr val="tx2"/>
                  </a:solidFill>
                </a:rPr>
                <a:t>°</a:t>
              </a:r>
              <a:endParaRPr lang="en-US" sz="1500" b="1" dirty="0">
                <a:solidFill>
                  <a:schemeClr val="tx2"/>
                </a:solidFill>
              </a:endParaRP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Storage: </a:t>
              </a:r>
              <a:r>
                <a:rPr lang="en-US" sz="1500" b="1" dirty="0" smtClean="0">
                  <a:solidFill>
                    <a:schemeClr val="tx2"/>
                  </a:solidFill>
                </a:rPr>
                <a:t>80 lb.</a:t>
              </a:r>
              <a:endParaRPr lang="en-US" sz="1500" b="1" dirty="0">
                <a:solidFill>
                  <a:schemeClr val="tx2"/>
                </a:solidFill>
              </a:endParaRPr>
            </a:p>
            <a:p>
              <a:r>
                <a:rPr lang="en-US" sz="1600" b="1" dirty="0">
                  <a:solidFill>
                    <a:schemeClr val="tx2"/>
                  </a:solidFill>
                </a:rPr>
                <a:t>Dimensions: </a:t>
              </a:r>
              <a:r>
                <a:rPr lang="en-US" sz="1500" dirty="0" smtClean="0">
                  <a:solidFill>
                    <a:schemeClr val="tx2"/>
                  </a:solidFill>
                </a:rPr>
                <a:t>24</a:t>
              </a:r>
              <a:r>
                <a:rPr lang="en-US" sz="1500" dirty="0">
                  <a:solidFill>
                    <a:schemeClr val="tx2"/>
                  </a:solidFill>
                </a:rPr>
                <a:t>”</a:t>
              </a:r>
              <a:r>
                <a:rPr lang="en-US" sz="1000" dirty="0">
                  <a:solidFill>
                    <a:schemeClr val="tx2"/>
                  </a:solidFill>
                </a:rPr>
                <a:t> </a:t>
              </a:r>
              <a:r>
                <a:rPr lang="en-US" sz="1500" dirty="0">
                  <a:solidFill>
                    <a:schemeClr val="tx2"/>
                  </a:solidFill>
                </a:rPr>
                <a:t>x</a:t>
              </a:r>
              <a:r>
                <a:rPr lang="en-US" sz="1000" dirty="0">
                  <a:solidFill>
                    <a:schemeClr val="tx2"/>
                  </a:solidFill>
                </a:rPr>
                <a:t> </a:t>
              </a:r>
              <a:r>
                <a:rPr lang="en-US" sz="1500" dirty="0">
                  <a:solidFill>
                    <a:schemeClr val="tx2"/>
                  </a:solidFill>
                </a:rPr>
                <a:t>28.5”</a:t>
              </a:r>
              <a:r>
                <a:rPr lang="en-US" sz="1000" dirty="0">
                  <a:solidFill>
                    <a:schemeClr val="tx2"/>
                  </a:solidFill>
                </a:rPr>
                <a:t> </a:t>
              </a:r>
              <a:r>
                <a:rPr lang="en-US" sz="1500" dirty="0">
                  <a:solidFill>
                    <a:schemeClr val="tx2"/>
                  </a:solidFill>
                </a:rPr>
                <a:t>x</a:t>
              </a:r>
              <a:r>
                <a:rPr lang="en-US" sz="1000" dirty="0">
                  <a:solidFill>
                    <a:schemeClr val="tx2"/>
                  </a:solidFill>
                </a:rPr>
                <a:t> </a:t>
              </a:r>
              <a:r>
                <a:rPr lang="en-US" sz="1500" dirty="0">
                  <a:solidFill>
                    <a:schemeClr val="tx2"/>
                  </a:solidFill>
                </a:rPr>
                <a:t>39”</a:t>
              </a:r>
            </a:p>
            <a:p>
              <a:r>
                <a:rPr lang="en-US" sz="1100" i="1" dirty="0" smtClean="0">
                  <a:solidFill>
                    <a:schemeClr val="tx2"/>
                  </a:solidFill>
                </a:rPr>
                <a:t>Includes </a:t>
              </a:r>
              <a:r>
                <a:rPr lang="en-US" sz="1100" i="1" dirty="0">
                  <a:solidFill>
                    <a:schemeClr val="tx2"/>
                  </a:solidFill>
                </a:rPr>
                <a:t>legs, scoop and 5.5’ power cord</a:t>
              </a:r>
            </a:p>
            <a:p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1026" name="Picture 2" descr="T:\Share\Marketing\Marketing Communications\Photos\New Essential Undercounter Images\Essential 24 ope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074" y="1370342"/>
              <a:ext cx="1374574" cy="173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T:\Share\Marketing\Marketing Communications\Photos\New Essential Undercounter Images\Essential 24 ope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187" y="1420173"/>
              <a:ext cx="1374574" cy="173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816360" y="1500355"/>
              <a:ext cx="0" cy="37012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16148" y="1118171"/>
              <a:ext cx="2074652" cy="4767378"/>
              <a:chOff x="304800" y="965771"/>
              <a:chExt cx="2074652" cy="4767378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8F8F9"/>
                  </a:clrFrom>
                  <a:clrTo>
                    <a:srgbClr val="F8F8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0" t="10918" r="1475" b="803"/>
              <a:stretch/>
            </p:blipFill>
            <p:spPr bwMode="auto">
              <a:xfrm>
                <a:off x="304800" y="965771"/>
                <a:ext cx="2074652" cy="2446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8F8F9"/>
                  </a:clrFrom>
                  <a:clrTo>
                    <a:srgbClr val="F8F8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6" t="13511" r="48925" b="804"/>
              <a:stretch/>
            </p:blipFill>
            <p:spPr bwMode="auto">
              <a:xfrm>
                <a:off x="304800" y="3352800"/>
                <a:ext cx="2074652" cy="2380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818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8" y="1178879"/>
            <a:ext cx="5405640" cy="1495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radition of </a:t>
            </a:r>
            <a:r>
              <a:rPr lang="en-US" b="1" dirty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eal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nnovation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3" y="1348035"/>
            <a:ext cx="5347025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NUGGET ICE: THE ORIGINAL CHEWABLE </a:t>
            </a:r>
            <a:r>
              <a:rPr lang="en-US" sz="2200" dirty="0" smtClean="0">
                <a:solidFill>
                  <a:srgbClr val="003F80"/>
                </a:solidFill>
              </a:rPr>
              <a:t>ICE® 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customer favorite, popular worldwide for its soft, unique texture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SMART-BOARD® TECHNOLOGY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tool that uses advanced diagnostics and remote troubleshooting to minimize downtime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Meridian Series Ice and Water Dispensers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3F80"/>
                </a:solidFill>
              </a:rPr>
              <a:t>Highly reliable ice and water dispenser utilizing sealed bearing technology for maximum uptime </a:t>
            </a:r>
            <a:endParaRPr lang="en-US" sz="1800" dirty="0">
              <a:solidFill>
                <a:srgbClr val="003F80"/>
              </a:solidFill>
            </a:endParaRPr>
          </a:p>
        </p:txBody>
      </p:sp>
      <p:pic>
        <p:nvPicPr>
          <p:cNvPr id="9" name="Picture 8" descr="Brain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40000">
            <a:off x="311497" y="2723380"/>
            <a:ext cx="658913" cy="393598"/>
          </a:xfrm>
          <a:prstGeom prst="rect">
            <a:avLst/>
          </a:prstGeom>
        </p:spPr>
      </p:pic>
      <p:pic>
        <p:nvPicPr>
          <p:cNvPr id="10" name="Picture 9" descr="Nugget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" y="1335008"/>
            <a:ext cx="658912" cy="526621"/>
          </a:xfrm>
          <a:prstGeom prst="rect">
            <a:avLst/>
          </a:prstGeom>
        </p:spPr>
      </p:pic>
      <p:pic>
        <p:nvPicPr>
          <p:cNvPr id="12" name="Picture 11" descr="Wrench-and-Screwdriv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65" y="4280997"/>
            <a:ext cx="500233" cy="498149"/>
          </a:xfrm>
          <a:prstGeom prst="rect">
            <a:avLst/>
          </a:prstGeom>
        </p:spPr>
      </p:pic>
      <p:pic>
        <p:nvPicPr>
          <p:cNvPr id="13" name="Picture 12" descr="cherryCok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24" y="1065064"/>
            <a:ext cx="2142408" cy="32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esources\Dealer Kit_2018\Product Images\Prodigy Plus Nugget\On Beverage Dispenser\N0622 AC on ID150\N0622 AC on ID150 Large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r="25806"/>
          <a:stretch/>
        </p:blipFill>
        <p:spPr bwMode="auto">
          <a:xfrm>
            <a:off x="6757436" y="952168"/>
            <a:ext cx="2062837" cy="45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Nugget is Now Easier to </a:t>
            </a:r>
            <a:r>
              <a:rPr lang="en-US" sz="3600" b="1" i="1" dirty="0" smtClean="0">
                <a:solidFill>
                  <a:schemeClr val="tx2"/>
                </a:solidFill>
              </a:rPr>
              <a:t>Clean &amp; Operate</a:t>
            </a:r>
            <a:endParaRPr lang="en-US" sz="36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7" y="1061426"/>
            <a:ext cx="5775571" cy="508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Smaller operational footprint</a:t>
            </a:r>
          </a:p>
          <a:p>
            <a:r>
              <a:rPr lang="en-US" sz="1800" dirty="0" smtClean="0">
                <a:solidFill>
                  <a:srgbClr val="003F80"/>
                </a:solidFill>
              </a:rPr>
              <a:t>Thanks </a:t>
            </a:r>
            <a:r>
              <a:rPr lang="en-US" sz="1800" dirty="0">
                <a:solidFill>
                  <a:srgbClr val="003F80"/>
                </a:solidFill>
              </a:rPr>
              <a:t>to the newly relocated air </a:t>
            </a:r>
            <a:r>
              <a:rPr lang="en-US" sz="1800" dirty="0" smtClean="0">
                <a:solidFill>
                  <a:srgbClr val="003F80"/>
                </a:solidFill>
              </a:rPr>
              <a:t>filter, all Prodigy </a:t>
            </a:r>
            <a:r>
              <a:rPr lang="en-US" sz="1800" dirty="0">
                <a:solidFill>
                  <a:srgbClr val="003F80"/>
                </a:solidFill>
              </a:rPr>
              <a:t>Plus 22” and 30” units </a:t>
            </a:r>
            <a:r>
              <a:rPr lang="en-US" sz="1800" dirty="0" smtClean="0">
                <a:solidFill>
                  <a:srgbClr val="003F80"/>
                </a:solidFill>
              </a:rPr>
              <a:t>now require </a:t>
            </a:r>
            <a:r>
              <a:rPr lang="en-US" sz="1800" b="1" dirty="0">
                <a:solidFill>
                  <a:srgbClr val="003F80"/>
                </a:solidFill>
              </a:rPr>
              <a:t>minimal side clearance </a:t>
            </a:r>
            <a:endParaRPr lang="en-US" sz="1800" b="1" dirty="0" smtClean="0">
              <a:solidFill>
                <a:srgbClr val="003F80"/>
              </a:solidFill>
            </a:endParaRPr>
          </a:p>
          <a:p>
            <a:endParaRPr lang="en-US" sz="400" b="1" dirty="0" smtClean="0">
              <a:solidFill>
                <a:srgbClr val="003F80"/>
              </a:solidFill>
            </a:endParaRPr>
          </a:p>
          <a:p>
            <a:r>
              <a:rPr lang="en-US" sz="1800" dirty="0" smtClean="0">
                <a:solidFill>
                  <a:srgbClr val="003F80"/>
                </a:solidFill>
              </a:rPr>
              <a:t>Allows </a:t>
            </a:r>
            <a:r>
              <a:rPr lang="en-US" sz="1800" dirty="0">
                <a:solidFill>
                  <a:srgbClr val="003F80"/>
                </a:solidFill>
              </a:rPr>
              <a:t>machine to be placed directly beside walls and other equipment, </a:t>
            </a:r>
            <a:r>
              <a:rPr lang="en-US" sz="1800" b="1" dirty="0">
                <a:solidFill>
                  <a:srgbClr val="003F80"/>
                </a:solidFill>
              </a:rPr>
              <a:t>maximizing</a:t>
            </a:r>
            <a:r>
              <a:rPr lang="en-US" sz="1800" dirty="0">
                <a:solidFill>
                  <a:srgbClr val="003F80"/>
                </a:solidFill>
              </a:rPr>
              <a:t> valuable </a:t>
            </a:r>
            <a:r>
              <a:rPr lang="en-US" sz="1800" b="1" dirty="0">
                <a:solidFill>
                  <a:srgbClr val="003F80"/>
                </a:solidFill>
              </a:rPr>
              <a:t>kitchen </a:t>
            </a:r>
            <a:r>
              <a:rPr lang="en-US" sz="1800" b="1" dirty="0" smtClean="0">
                <a:solidFill>
                  <a:srgbClr val="003F80"/>
                </a:solidFill>
              </a:rPr>
              <a:t>space</a:t>
            </a:r>
          </a:p>
          <a:p>
            <a:endParaRPr lang="en-US" sz="400" b="1" dirty="0">
              <a:solidFill>
                <a:srgbClr val="003F8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rgbClr val="003F80"/>
                </a:solidFill>
              </a:rPr>
              <a:t>Many </a:t>
            </a:r>
            <a:r>
              <a:rPr lang="en-US" sz="1800" i="1" dirty="0">
                <a:solidFill>
                  <a:srgbClr val="003F80"/>
                </a:solidFill>
              </a:rPr>
              <a:t>Prodigy Plus models feature the smallest operational footprints in the </a:t>
            </a:r>
            <a:r>
              <a:rPr lang="en-US" sz="1800" i="1" dirty="0" smtClean="0">
                <a:solidFill>
                  <a:srgbClr val="003F80"/>
                </a:solidFill>
              </a:rPr>
              <a:t>industry</a:t>
            </a:r>
          </a:p>
          <a:p>
            <a:endParaRPr lang="en-US" sz="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B0F0"/>
                </a:solidFill>
              </a:rPr>
              <a:t>Front-located air filter</a:t>
            </a:r>
          </a:p>
          <a:p>
            <a:r>
              <a:rPr lang="en-US" sz="1800" dirty="0">
                <a:solidFill>
                  <a:srgbClr val="003F80"/>
                </a:solidFill>
              </a:rPr>
              <a:t>Ensures proper clearance and breathability for </a:t>
            </a:r>
            <a:r>
              <a:rPr lang="en-US" sz="1800" b="1" dirty="0">
                <a:solidFill>
                  <a:srgbClr val="003F80"/>
                </a:solidFill>
              </a:rPr>
              <a:t>maximum energy </a:t>
            </a:r>
            <a:r>
              <a:rPr lang="en-US" sz="1800" b="1" dirty="0" smtClean="0">
                <a:solidFill>
                  <a:srgbClr val="003F80"/>
                </a:solidFill>
              </a:rPr>
              <a:t>efficiency</a:t>
            </a:r>
          </a:p>
          <a:p>
            <a:endParaRPr lang="en-US" sz="400" b="1" dirty="0">
              <a:solidFill>
                <a:srgbClr val="003F80"/>
              </a:solidFill>
            </a:endParaRPr>
          </a:p>
          <a:p>
            <a:r>
              <a:rPr lang="en-US" sz="1800" dirty="0">
                <a:solidFill>
                  <a:srgbClr val="003F80"/>
                </a:solidFill>
              </a:rPr>
              <a:t>Easily rinsed and reused, and also dishwasher </a:t>
            </a:r>
            <a:r>
              <a:rPr lang="en-US" sz="1800" dirty="0" smtClean="0">
                <a:solidFill>
                  <a:srgbClr val="003F80"/>
                </a:solidFill>
              </a:rPr>
              <a:t>safe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1800" b="1" dirty="0">
                <a:solidFill>
                  <a:srgbClr val="003F80"/>
                </a:solidFill>
              </a:rPr>
              <a:t>Better visibility </a:t>
            </a:r>
            <a:r>
              <a:rPr lang="en-US" sz="1800" dirty="0">
                <a:solidFill>
                  <a:srgbClr val="003F80"/>
                </a:solidFill>
              </a:rPr>
              <a:t>keeps regular cleaning top-of-mind </a:t>
            </a:r>
            <a:r>
              <a:rPr lang="en-US" sz="1800" dirty="0" smtClean="0">
                <a:solidFill>
                  <a:srgbClr val="003F80"/>
                </a:solidFill>
              </a:rPr>
              <a:t>for operators</a:t>
            </a:r>
            <a:endParaRPr lang="en-US" sz="1800" dirty="0">
              <a:solidFill>
                <a:srgbClr val="003F80"/>
              </a:solidFill>
            </a:endParaRPr>
          </a:p>
          <a:p>
            <a:endParaRPr lang="en-US" sz="1800" dirty="0">
              <a:solidFill>
                <a:srgbClr val="003F8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78470" y="1020481"/>
            <a:ext cx="1726442" cy="1343107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8" y="2611919"/>
            <a:ext cx="5405640" cy="1495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radition of </a:t>
            </a:r>
            <a:r>
              <a:rPr lang="en-US" b="1" dirty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eal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nnovation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3" y="1348035"/>
            <a:ext cx="5347025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NUGGET ICE: THE ORIGINAL CHEWABLE </a:t>
            </a:r>
            <a:r>
              <a:rPr lang="en-US" sz="2200" dirty="0" smtClean="0">
                <a:solidFill>
                  <a:srgbClr val="003F80"/>
                </a:solidFill>
              </a:rPr>
              <a:t>ICE® 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customer favorite, popular worldwide for its soft, unique texture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SMART-BOARD® TECHNOLOGY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tool that uses advanced diagnostics and remote troubleshooting to minimize downtime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Meridian Series Ice and Water Dispensers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3F80"/>
                </a:solidFill>
              </a:rPr>
              <a:t>Highly reliable ice and water dispenser utilizing sealed bearing technology for maximum uptime</a:t>
            </a:r>
            <a:endParaRPr lang="en-US" sz="1800" dirty="0">
              <a:solidFill>
                <a:srgbClr val="003F80"/>
              </a:solidFill>
            </a:endParaRPr>
          </a:p>
        </p:txBody>
      </p:sp>
      <p:pic>
        <p:nvPicPr>
          <p:cNvPr id="9" name="Picture 8" descr="Brain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40000">
            <a:off x="311497" y="2723380"/>
            <a:ext cx="658913" cy="393598"/>
          </a:xfrm>
          <a:prstGeom prst="rect">
            <a:avLst/>
          </a:prstGeom>
        </p:spPr>
      </p:pic>
      <p:pic>
        <p:nvPicPr>
          <p:cNvPr id="10" name="Picture 9" descr="Nugget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" y="1335008"/>
            <a:ext cx="658912" cy="526621"/>
          </a:xfrm>
          <a:prstGeom prst="rect">
            <a:avLst/>
          </a:prstGeom>
        </p:spPr>
      </p:pic>
      <p:pic>
        <p:nvPicPr>
          <p:cNvPr id="12" name="Picture 11" descr="Wrench-and-Screwdriv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65" y="4280997"/>
            <a:ext cx="500233" cy="498149"/>
          </a:xfrm>
          <a:prstGeom prst="rect">
            <a:avLst/>
          </a:prstGeom>
        </p:spPr>
      </p:pic>
      <p:pic>
        <p:nvPicPr>
          <p:cNvPr id="13" name="Picture 12" descr="control_bo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25" y="1840010"/>
            <a:ext cx="2103057" cy="26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Easier to </a:t>
            </a:r>
            <a:r>
              <a:rPr lang="en-US" b="1" i="1" dirty="0">
                <a:solidFill>
                  <a:schemeClr val="tx2"/>
                </a:solidFill>
              </a:rPr>
              <a:t>S</a:t>
            </a:r>
            <a:r>
              <a:rPr lang="en-US" b="1" i="1" dirty="0" smtClean="0">
                <a:solidFill>
                  <a:schemeClr val="tx2"/>
                </a:solidFill>
              </a:rPr>
              <a:t>ervice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5534949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Auto-Alert™ Control Board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Instant and Intuitive Notifications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Power, Status, No Water, Time to Clean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Easy to see across the room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downtime, reduce service calls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LED code for easy diagnosis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Self Test mode for easy diagnosis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control_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69" y="1074451"/>
            <a:ext cx="2726059" cy="3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Easier to </a:t>
            </a:r>
            <a:r>
              <a:rPr lang="en-US" b="1" i="1" dirty="0">
                <a:solidFill>
                  <a:schemeClr val="tx2"/>
                </a:solidFill>
              </a:rPr>
              <a:t>S</a:t>
            </a:r>
            <a:r>
              <a:rPr lang="en-US" b="1" i="1" dirty="0" smtClean="0">
                <a:solidFill>
                  <a:schemeClr val="tx2"/>
                </a:solidFill>
              </a:rPr>
              <a:t>ervice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5534949" cy="475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B0F0"/>
                </a:solidFill>
              </a:rPr>
              <a:t>Smart-Board™ A</a:t>
            </a:r>
            <a:r>
              <a:rPr lang="en-US" sz="2400" b="1" i="1" dirty="0" smtClean="0">
                <a:solidFill>
                  <a:srgbClr val="00B0F0"/>
                </a:solidFill>
              </a:rPr>
              <a:t>dvanced </a:t>
            </a:r>
            <a:r>
              <a:rPr lang="en-US" sz="2400" b="1" i="1" dirty="0">
                <a:solidFill>
                  <a:srgbClr val="00B0F0"/>
                </a:solidFill>
              </a:rPr>
              <a:t>F</a:t>
            </a:r>
            <a:r>
              <a:rPr lang="en-US" sz="2400" b="1" i="1" dirty="0" smtClean="0">
                <a:solidFill>
                  <a:srgbClr val="00B0F0"/>
                </a:solidFill>
              </a:rPr>
              <a:t>eature Module</a:t>
            </a:r>
          </a:p>
          <a:p>
            <a:pPr marL="0" indent="0">
              <a:buNone/>
            </a:pPr>
            <a:endParaRPr lang="en-US" sz="800" b="1" i="1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Optional </a:t>
            </a:r>
            <a:r>
              <a:rPr lang="en-US" sz="2000" dirty="0">
                <a:solidFill>
                  <a:schemeClr val="tx2"/>
                </a:solidFill>
              </a:rPr>
              <a:t>advanced feature provides NAFEM data protocol on screen for early alert and fast diagnosis of operating </a:t>
            </a:r>
            <a:r>
              <a:rPr lang="en-US" sz="2000" dirty="0" smtClean="0">
                <a:solidFill>
                  <a:schemeClr val="tx2"/>
                </a:solidFill>
              </a:rPr>
              <a:t>issues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Allows </a:t>
            </a:r>
            <a:r>
              <a:rPr lang="en-US" sz="2000" dirty="0">
                <a:solidFill>
                  <a:schemeClr val="tx2"/>
                </a:solidFill>
              </a:rPr>
              <a:t>for programming bin levels, checking cleaning history and </a:t>
            </a:r>
            <a:r>
              <a:rPr lang="en-US" sz="2000" dirty="0" smtClean="0">
                <a:solidFill>
                  <a:schemeClr val="tx2"/>
                </a:solidFill>
              </a:rPr>
              <a:t>runtime,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more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Technicians </a:t>
            </a:r>
            <a:r>
              <a:rPr lang="en-US" sz="2000" dirty="0">
                <a:solidFill>
                  <a:schemeClr val="tx2"/>
                </a:solidFill>
              </a:rPr>
              <a:t>can download data directly </a:t>
            </a:r>
            <a:r>
              <a:rPr lang="en-US" sz="2000" dirty="0" smtClean="0">
                <a:solidFill>
                  <a:schemeClr val="tx2"/>
                </a:solidFill>
              </a:rPr>
              <a:t>through </a:t>
            </a:r>
            <a:r>
              <a:rPr lang="en-US" sz="2000" dirty="0">
                <a:solidFill>
                  <a:schemeClr val="tx2"/>
                </a:solidFill>
              </a:rPr>
              <a:t>the USB port, or use the serial number to check performance via a dedicated </a:t>
            </a:r>
            <a:r>
              <a:rPr lang="en-US" sz="2000" dirty="0" smtClean="0">
                <a:solidFill>
                  <a:schemeClr val="tx2"/>
                </a:solidFill>
              </a:rPr>
              <a:t>website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Scotsman </a:t>
            </a:r>
            <a:r>
              <a:rPr lang="en-US" sz="2000" dirty="0">
                <a:solidFill>
                  <a:schemeClr val="tx2"/>
                </a:solidFill>
              </a:rPr>
              <a:t>can retrofit existing field units with this exclusive technology</a:t>
            </a:r>
          </a:p>
        </p:txBody>
      </p:sp>
      <p:pic>
        <p:nvPicPr>
          <p:cNvPr id="6" name="Picture 5" descr="control_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69" y="1074451"/>
            <a:ext cx="2726059" cy="34653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50916" y="3634154"/>
            <a:ext cx="2726060" cy="905626"/>
          </a:xfrm>
          <a:prstGeom prst="roundRect">
            <a:avLst>
              <a:gd name="adj" fmla="val 12617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8" y="4181439"/>
            <a:ext cx="5405640" cy="1495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radition of </a:t>
            </a:r>
            <a:r>
              <a:rPr lang="en-US" b="1" dirty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eal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nnovation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3" y="1348035"/>
            <a:ext cx="5347025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NUGGET ICE: THE ORIGINAL CHEWABLE </a:t>
            </a:r>
            <a:r>
              <a:rPr lang="en-US" sz="2200" dirty="0" smtClean="0">
                <a:solidFill>
                  <a:srgbClr val="003F80"/>
                </a:solidFill>
              </a:rPr>
              <a:t>ICE® 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customer favorite, popular worldwide for its soft, unique texture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SMART-BOARD® TECHNOLOGY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tool that uses advanced diagnostics and remote troubleshooting to minimize downtime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Meridian Series Ice and Water Dispensers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3F80"/>
                </a:solidFill>
              </a:rPr>
              <a:t>Highly reliable ice and water dispenser utilizing sealed bearing technology for maximum uptime</a:t>
            </a:r>
            <a:endParaRPr lang="en-US" sz="1800" dirty="0">
              <a:solidFill>
                <a:srgbClr val="003F80"/>
              </a:solidFill>
            </a:endParaRPr>
          </a:p>
        </p:txBody>
      </p:sp>
      <p:pic>
        <p:nvPicPr>
          <p:cNvPr id="9" name="Picture 8" descr="Brain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40000">
            <a:off x="311497" y="2723380"/>
            <a:ext cx="658913" cy="393598"/>
          </a:xfrm>
          <a:prstGeom prst="rect">
            <a:avLst/>
          </a:prstGeom>
        </p:spPr>
      </p:pic>
      <p:pic>
        <p:nvPicPr>
          <p:cNvPr id="10" name="Picture 9" descr="Nugget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" y="1335008"/>
            <a:ext cx="658912" cy="526621"/>
          </a:xfrm>
          <a:prstGeom prst="rect">
            <a:avLst/>
          </a:prstGeom>
        </p:spPr>
      </p:pic>
      <p:pic>
        <p:nvPicPr>
          <p:cNvPr id="12" name="Picture 11" descr="Wrench-and-Screwdriv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65" y="4280997"/>
            <a:ext cx="500233" cy="498149"/>
          </a:xfrm>
          <a:prstGeom prst="rect">
            <a:avLst/>
          </a:prstGeom>
        </p:spPr>
      </p:pic>
      <p:pic>
        <p:nvPicPr>
          <p:cNvPr id="2050" name="Picture 2" descr="T:\Share\Marketing\Marketing Communications\Photos\Meridian ReleasePkg_0515\Meridian Images\HID312\HID312 w_legs Low Qu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64" y="2590424"/>
            <a:ext cx="1913048" cy="27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0447" y="1035542"/>
            <a:ext cx="8434102" cy="446128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lvl="7">
              <a:lnSpc>
                <a:spcPct val="90000"/>
              </a:lnSpc>
            </a:pPr>
            <a:endParaRPr lang="en-US" sz="2800" b="1" i="1" dirty="0" smtClean="0">
              <a:solidFill>
                <a:schemeClr val="accent3"/>
              </a:solidFill>
            </a:endParaRPr>
          </a:p>
          <a:p>
            <a:pPr lvl="7">
              <a:lnSpc>
                <a:spcPct val="90000"/>
              </a:lnSpc>
            </a:pPr>
            <a:endParaRPr lang="en-US" sz="2800" b="1" i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2101" y="2151115"/>
            <a:ext cx="4992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Born out of extensive market research, </a:t>
            </a:r>
            <a:r>
              <a:rPr lang="en-US" sz="2400" b="1" i="1" dirty="0" smtClean="0">
                <a:solidFill>
                  <a:schemeClr val="accent1"/>
                </a:solidFill>
              </a:rPr>
              <a:t>Meridian™ was </a:t>
            </a:r>
            <a:r>
              <a:rPr lang="en-US" sz="2400" b="1" i="1" dirty="0">
                <a:solidFill>
                  <a:schemeClr val="accent1"/>
                </a:solidFill>
              </a:rPr>
              <a:t>developed with space, production and installation in mind — combining Scotsman’s trusted reliability and time-saving serviceability with new innovations to deliver the softest, most satisfying ice on the market.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47" y="0"/>
            <a:ext cx="8229600" cy="7413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Introducing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i="1" dirty="0" smtClean="0">
                <a:solidFill>
                  <a:schemeClr val="tx2"/>
                </a:solidFill>
              </a:rPr>
              <a:t>Meridia</a:t>
            </a:r>
            <a:r>
              <a:rPr lang="en-US" b="1" i="1" spc="-300" dirty="0" smtClean="0">
                <a:solidFill>
                  <a:schemeClr val="tx2"/>
                </a:solidFill>
              </a:rPr>
              <a:t>n</a:t>
            </a:r>
            <a:r>
              <a:rPr lang="en-US" sz="3600" b="1" i="1" dirty="0" smtClean="0">
                <a:solidFill>
                  <a:schemeClr val="tx2"/>
                </a:solidFill>
              </a:rPr>
              <a:t>™</a:t>
            </a:r>
            <a:r>
              <a:rPr lang="en-US" b="1" i="1" dirty="0" smtClean="0">
                <a:solidFill>
                  <a:schemeClr val="tx2"/>
                </a:solidFill>
              </a:rPr>
              <a:t> Series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HID540-w_Leg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5" t="3031" r="4845" b="2567"/>
          <a:stretch/>
        </p:blipFill>
        <p:spPr>
          <a:xfrm>
            <a:off x="673100" y="1168400"/>
            <a:ext cx="2679700" cy="4222949"/>
          </a:xfrm>
          <a:prstGeom prst="rect">
            <a:avLst/>
          </a:prstGeom>
        </p:spPr>
      </p:pic>
      <p:pic>
        <p:nvPicPr>
          <p:cNvPr id="7" name="Picture 6" descr="Meridian-logo-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866" y="1347891"/>
            <a:ext cx="3708401" cy="5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9648"/>
            <a:ext cx="5793475" cy="4806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00B0F0"/>
                </a:solidFill>
              </a:rPr>
              <a:t>Maintenance Free </a:t>
            </a:r>
            <a:r>
              <a:rPr lang="en-US" sz="3800" b="1" dirty="0" smtClean="0">
                <a:solidFill>
                  <a:srgbClr val="00B0F0"/>
                </a:solidFill>
              </a:rPr>
              <a:t>Bearing</a:t>
            </a:r>
          </a:p>
          <a:p>
            <a:pPr marL="0" indent="0">
              <a:buNone/>
            </a:pPr>
            <a:endParaRPr lang="en-US" sz="9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9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The Problem: </a:t>
            </a:r>
            <a:r>
              <a:rPr lang="en-US" sz="1800" i="1" dirty="0" smtClean="0">
                <a:solidFill>
                  <a:schemeClr val="tx2"/>
                </a:solidFill>
              </a:rPr>
              <a:t>Components </a:t>
            </a:r>
            <a:r>
              <a:rPr lang="en-US" sz="1800" i="1" dirty="0">
                <a:solidFill>
                  <a:schemeClr val="tx2"/>
                </a:solidFill>
              </a:rPr>
              <a:t>used to create compressed ice require maintenance for routine checks, specifically with wearable parts like </a:t>
            </a:r>
            <a:r>
              <a:rPr lang="en-US" sz="1800" i="1" dirty="0" smtClean="0">
                <a:solidFill>
                  <a:schemeClr val="tx2"/>
                </a:solidFill>
              </a:rPr>
              <a:t>bearings</a:t>
            </a:r>
          </a:p>
          <a:p>
            <a:pPr marL="0" indent="0">
              <a:buNone/>
            </a:pPr>
            <a:endParaRPr lang="en-US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Innovation: </a:t>
            </a:r>
            <a:r>
              <a:rPr lang="en-US" sz="1900" dirty="0" smtClean="0">
                <a:solidFill>
                  <a:schemeClr val="tx2"/>
                </a:solidFill>
              </a:rPr>
              <a:t>Meridian</a:t>
            </a:r>
            <a:r>
              <a:rPr lang="en-US" sz="1900" dirty="0">
                <a:solidFill>
                  <a:schemeClr val="tx2"/>
                </a:solidFill>
              </a:rPr>
              <a:t>™ models feature an all-new proprietary </a:t>
            </a:r>
            <a:r>
              <a:rPr lang="en-US" sz="1900" dirty="0" smtClean="0">
                <a:solidFill>
                  <a:schemeClr val="tx2"/>
                </a:solidFill>
              </a:rPr>
              <a:t>maintenance free bearing</a:t>
            </a:r>
            <a:r>
              <a:rPr lang="en-US" sz="1900" dirty="0">
                <a:solidFill>
                  <a:schemeClr val="tx2"/>
                </a:solidFill>
              </a:rPr>
              <a:t>, fully sealed with a high-tech polymer that lubricates and eliminates the need for </a:t>
            </a:r>
            <a:r>
              <a:rPr lang="en-US" sz="1900" dirty="0" smtClean="0">
                <a:solidFill>
                  <a:schemeClr val="tx2"/>
                </a:solidFill>
              </a:rPr>
              <a:t>greasing </a:t>
            </a:r>
            <a:r>
              <a:rPr lang="en-US" sz="1600" i="1" dirty="0" smtClean="0">
                <a:solidFill>
                  <a:schemeClr val="tx2"/>
                </a:solidFill>
              </a:rPr>
              <a:t>(launched in 2015)</a:t>
            </a:r>
          </a:p>
          <a:p>
            <a:r>
              <a:rPr lang="en-US" sz="1700" dirty="0" smtClean="0">
                <a:solidFill>
                  <a:schemeClr val="tx2"/>
                </a:solidFill>
              </a:rPr>
              <a:t>Exclusive </a:t>
            </a:r>
            <a:r>
              <a:rPr lang="en-US" sz="1700" dirty="0">
                <a:solidFill>
                  <a:schemeClr val="tx2"/>
                </a:solidFill>
              </a:rPr>
              <a:t>technology </a:t>
            </a:r>
            <a:r>
              <a:rPr lang="en-US" sz="1700" dirty="0" smtClean="0">
                <a:solidFill>
                  <a:schemeClr val="tx2"/>
                </a:solidFill>
              </a:rPr>
              <a:t>uses </a:t>
            </a:r>
            <a:r>
              <a:rPr lang="en-US" sz="1700" b="1" dirty="0" smtClean="0">
                <a:solidFill>
                  <a:schemeClr val="tx2"/>
                </a:solidFill>
              </a:rPr>
              <a:t>no </a:t>
            </a:r>
            <a:r>
              <a:rPr lang="en-US" sz="1700" b="1" dirty="0">
                <a:solidFill>
                  <a:schemeClr val="tx2"/>
                </a:solidFill>
              </a:rPr>
              <a:t>wearable parts</a:t>
            </a:r>
            <a:r>
              <a:rPr lang="en-US" sz="1700" dirty="0">
                <a:solidFill>
                  <a:schemeClr val="tx2"/>
                </a:solidFill>
              </a:rPr>
              <a:t> and </a:t>
            </a:r>
            <a:r>
              <a:rPr lang="en-US" sz="1700" b="1" dirty="0">
                <a:solidFill>
                  <a:schemeClr val="tx2"/>
                </a:solidFill>
              </a:rPr>
              <a:t>no grease</a:t>
            </a:r>
            <a:r>
              <a:rPr lang="en-US" sz="1700" dirty="0">
                <a:solidFill>
                  <a:schemeClr val="tx2"/>
                </a:solidFill>
              </a:rPr>
              <a:t>, which </a:t>
            </a:r>
            <a:r>
              <a:rPr lang="en-US" sz="1700" u="sng" dirty="0">
                <a:solidFill>
                  <a:schemeClr val="tx2"/>
                </a:solidFill>
              </a:rPr>
              <a:t>decreases potential service and maintenance </a:t>
            </a:r>
            <a:r>
              <a:rPr lang="en-US" sz="1700" u="sng" dirty="0" smtClean="0">
                <a:solidFill>
                  <a:schemeClr val="tx2"/>
                </a:solidFill>
              </a:rPr>
              <a:t>issues</a:t>
            </a:r>
          </a:p>
          <a:p>
            <a:endParaRPr lang="en-US" sz="8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Continued Innovation: </a:t>
            </a:r>
            <a:r>
              <a:rPr lang="en-US" sz="1900" dirty="0" smtClean="0">
                <a:solidFill>
                  <a:schemeClr val="tx2"/>
                </a:solidFill>
              </a:rPr>
              <a:t>As a result of </a:t>
            </a:r>
            <a:r>
              <a:rPr lang="en-US" sz="1900" dirty="0">
                <a:solidFill>
                  <a:schemeClr val="tx2"/>
                </a:solidFill>
              </a:rPr>
              <a:t>the </a:t>
            </a:r>
            <a:r>
              <a:rPr lang="en-US" sz="1900" dirty="0" smtClean="0">
                <a:solidFill>
                  <a:schemeClr val="tx2"/>
                </a:solidFill>
              </a:rPr>
              <a:t>successful Meridian™ launch, this proprietary </a:t>
            </a:r>
            <a:r>
              <a:rPr lang="en-US" sz="1900" dirty="0" smtClean="0">
                <a:solidFill>
                  <a:schemeClr val="tx2"/>
                </a:solidFill>
              </a:rPr>
              <a:t>maintenance free </a:t>
            </a:r>
            <a:r>
              <a:rPr lang="en-US" sz="1900" dirty="0" smtClean="0">
                <a:solidFill>
                  <a:schemeClr val="tx2"/>
                </a:solidFill>
              </a:rPr>
              <a:t>bearing is now being expanded into the new Essential Series Undercounter Nugget &amp; Flake Models</a:t>
            </a:r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Superior </a:t>
            </a:r>
            <a:r>
              <a:rPr lang="en-US" b="1" dirty="0" smtClean="0">
                <a:solidFill>
                  <a:schemeClr val="tx2"/>
                </a:solidFill>
              </a:rPr>
              <a:t>Reliability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greaseless-bearing-34014_37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6007" r="10270" b="10526"/>
          <a:stretch/>
        </p:blipFill>
        <p:spPr>
          <a:xfrm>
            <a:off x="6370345" y="1212480"/>
            <a:ext cx="2391496" cy="3313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77096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1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Page 2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Custom 3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1E9EE9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714</Words>
  <Application>Microsoft Office PowerPoint</Application>
  <PresentationFormat>On-screen Show (4:3)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Title Page 1</vt:lpstr>
      <vt:lpstr>Title Page 2</vt:lpstr>
      <vt:lpstr>Inside pages</vt:lpstr>
      <vt:lpstr>Office Theme</vt:lpstr>
      <vt:lpstr>Custom Design</vt:lpstr>
      <vt:lpstr>1_Custom Design</vt:lpstr>
      <vt:lpstr>2_Custom Design</vt:lpstr>
      <vt:lpstr>A TRADITION OF REAL INNOVATION</vt:lpstr>
      <vt:lpstr>A Tradition of Real Innovation</vt:lpstr>
      <vt:lpstr>Nugget is Now Easier to Clean &amp; Operate</vt:lpstr>
      <vt:lpstr>A Tradition of Real Innovation</vt:lpstr>
      <vt:lpstr>It’s Easier to Service</vt:lpstr>
      <vt:lpstr>It’s Easier to Service</vt:lpstr>
      <vt:lpstr>A Tradition of Real Innovation</vt:lpstr>
      <vt:lpstr>Introducing the Meridian™ Series</vt:lpstr>
      <vt:lpstr>Superior Reliability</vt:lpstr>
      <vt:lpstr>The Essential Series: The Best Choice </vt:lpstr>
      <vt:lpstr>PowerPoint Presentation</vt:lpstr>
    </vt:vector>
  </TitlesOfParts>
  <Company>VantagePoint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Malone</dc:creator>
  <cp:lastModifiedBy>Brandon Levinson</cp:lastModifiedBy>
  <cp:revision>76</cp:revision>
  <dcterms:created xsi:type="dcterms:W3CDTF">2014-09-30T13:49:33Z</dcterms:created>
  <dcterms:modified xsi:type="dcterms:W3CDTF">2018-04-11T21:16:36Z</dcterms:modified>
</cp:coreProperties>
</file>