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6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9" r:id="rId1"/>
    <p:sldMasterId id="2147483661" r:id="rId2"/>
    <p:sldMasterId id="2147483651" r:id="rId3"/>
    <p:sldMasterId id="2147483663" r:id="rId4"/>
    <p:sldMasterId id="2147483665" r:id="rId5"/>
    <p:sldMasterId id="2147483670" r:id="rId6"/>
    <p:sldMasterId id="2147483691" r:id="rId7"/>
  </p:sldMasterIdLst>
  <p:notesMasterIdLst>
    <p:notesMasterId r:id="rId19"/>
  </p:notesMasterIdLst>
  <p:sldIdLst>
    <p:sldId id="270" r:id="rId8"/>
    <p:sldId id="274" r:id="rId9"/>
    <p:sldId id="280" r:id="rId10"/>
    <p:sldId id="275" r:id="rId11"/>
    <p:sldId id="278" r:id="rId12"/>
    <p:sldId id="279" r:id="rId13"/>
    <p:sldId id="273" r:id="rId14"/>
    <p:sldId id="276" r:id="rId15"/>
    <p:sldId id="272" r:id="rId16"/>
    <p:sldId id="277" r:id="rId17"/>
    <p:sldId id="281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eghan Daro" initials="M. D." lastIdx="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94" autoAdjust="0"/>
    <p:restoredTop sz="94660"/>
  </p:normalViewPr>
  <p:slideViewPr>
    <p:cSldViewPr snapToGrid="0" snapToObjects="1">
      <p:cViewPr>
        <p:scale>
          <a:sx n="70" d="100"/>
          <a:sy n="70" d="100"/>
        </p:scale>
        <p:origin x="-2898" y="-10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8472B3-F672-4FC3-BF80-5EC9CA314252}" type="datetimeFigureOut">
              <a:rPr lang="en-US" smtClean="0"/>
              <a:t>4/11/2018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0D45D7-FFFF-4B76-BEF2-F0DB3AC90F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1172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 smtClean="0">
                <a:solidFill>
                  <a:schemeClr val="tx2"/>
                </a:solidFill>
              </a:rPr>
              <a:t>24” Undercounter Flake/Nugget: </a:t>
            </a:r>
          </a:p>
          <a:p>
            <a:pPr lvl="1"/>
            <a:r>
              <a:rPr lang="en-US" sz="1800" dirty="0" smtClean="0">
                <a:solidFill>
                  <a:schemeClr val="tx2"/>
                </a:solidFill>
              </a:rPr>
              <a:t>Replaces AFE424</a:t>
            </a:r>
          </a:p>
          <a:p>
            <a:pPr lvl="1"/>
            <a:r>
              <a:rPr lang="en-US" sz="1800" dirty="0" smtClean="0">
                <a:solidFill>
                  <a:schemeClr val="tx2"/>
                </a:solidFill>
              </a:rPr>
              <a:t>More Reliable</a:t>
            </a:r>
          </a:p>
          <a:p>
            <a:pPr lvl="2"/>
            <a:r>
              <a:rPr lang="en-US" sz="1800" dirty="0" smtClean="0">
                <a:solidFill>
                  <a:schemeClr val="tx2"/>
                </a:solidFill>
              </a:rPr>
              <a:t>Stainless Steel freezer design</a:t>
            </a:r>
          </a:p>
          <a:p>
            <a:pPr lvl="3"/>
            <a:r>
              <a:rPr lang="en-US" dirty="0" smtClean="0">
                <a:solidFill>
                  <a:schemeClr val="tx2"/>
                </a:solidFill>
              </a:rPr>
              <a:t>Sealed bearings</a:t>
            </a:r>
          </a:p>
          <a:p>
            <a:pPr lvl="3"/>
            <a:r>
              <a:rPr lang="en-US" dirty="0" smtClean="0">
                <a:solidFill>
                  <a:schemeClr val="tx2"/>
                </a:solidFill>
              </a:rPr>
              <a:t>Stainless steel evaporator</a:t>
            </a:r>
          </a:p>
          <a:p>
            <a:pPr lvl="2"/>
            <a:r>
              <a:rPr lang="en-US" sz="1800" dirty="0" smtClean="0">
                <a:solidFill>
                  <a:schemeClr val="tx2"/>
                </a:solidFill>
              </a:rPr>
              <a:t>3 year warranty</a:t>
            </a:r>
          </a:p>
          <a:p>
            <a:pPr lvl="1"/>
            <a:r>
              <a:rPr lang="en-US" sz="1800" dirty="0" smtClean="0">
                <a:solidFill>
                  <a:schemeClr val="tx2"/>
                </a:solidFill>
              </a:rPr>
              <a:t>More Attractive</a:t>
            </a:r>
          </a:p>
          <a:p>
            <a:pPr lvl="2"/>
            <a:r>
              <a:rPr lang="en-US" sz="1800" dirty="0" smtClean="0">
                <a:solidFill>
                  <a:schemeClr val="tx2"/>
                </a:solidFill>
              </a:rPr>
              <a:t>Essential style cabinet with new graphics</a:t>
            </a:r>
          </a:p>
          <a:p>
            <a:pPr lvl="2"/>
            <a:r>
              <a:rPr lang="en-US" sz="1800" dirty="0" smtClean="0">
                <a:solidFill>
                  <a:schemeClr val="tx2"/>
                </a:solidFill>
              </a:rPr>
              <a:t>24” wide cabinet</a:t>
            </a:r>
          </a:p>
          <a:p>
            <a:pPr lvl="1"/>
            <a:r>
              <a:rPr lang="en-US" sz="1800" dirty="0" smtClean="0">
                <a:solidFill>
                  <a:schemeClr val="tx2"/>
                </a:solidFill>
              </a:rPr>
              <a:t>Easy to Service</a:t>
            </a:r>
          </a:p>
          <a:p>
            <a:pPr lvl="2"/>
            <a:r>
              <a:rPr lang="en-US" sz="1800" dirty="0" smtClean="0">
                <a:solidFill>
                  <a:schemeClr val="tx2"/>
                </a:solidFill>
              </a:rPr>
              <a:t>External air filter</a:t>
            </a:r>
          </a:p>
          <a:p>
            <a:pPr lvl="2"/>
            <a:r>
              <a:rPr lang="en-US" sz="1800" dirty="0" smtClean="0">
                <a:solidFill>
                  <a:schemeClr val="tx2"/>
                </a:solidFill>
              </a:rPr>
              <a:t>New electronic controls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7FBA7-C84F-4687-9973-1761EB2BD26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690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/>
          <p:cNvSpPr>
            <a:spLocks noGrp="1"/>
          </p:cNvSpPr>
          <p:nvPr>
            <p:ph type="title" hasCustomPrompt="1"/>
          </p:nvPr>
        </p:nvSpPr>
        <p:spPr>
          <a:xfrm>
            <a:off x="457200" y="1697038"/>
            <a:ext cx="8229600" cy="906462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457200" y="2736850"/>
            <a:ext cx="8229600" cy="5969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>
              <a:defRPr sz="2200">
                <a:solidFill>
                  <a:schemeClr val="bg1"/>
                </a:solidFill>
              </a:defRPr>
            </a:lvl2pPr>
            <a:lvl3pPr>
              <a:defRPr sz="2200">
                <a:solidFill>
                  <a:schemeClr val="bg1"/>
                </a:solidFill>
              </a:defRPr>
            </a:lvl3pPr>
            <a:lvl4pPr>
              <a:defRPr sz="2200">
                <a:solidFill>
                  <a:schemeClr val="bg1"/>
                </a:solidFill>
              </a:defRPr>
            </a:lvl4pPr>
            <a:lvl5pPr>
              <a:defRPr sz="2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2914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6626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7727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3293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4040188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58962"/>
            <a:ext cx="4041775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2055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8229600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23845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998801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41288" y="6248400"/>
            <a:ext cx="3810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7FEDF510-891E-4829-BA19-7D456407AB2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1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2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28803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3" y="273050"/>
            <a:ext cx="8226425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5613" y="1598613"/>
            <a:ext cx="4037012" cy="44973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5025" y="1598613"/>
            <a:ext cx="4037013" cy="4497387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5613" y="6242050"/>
            <a:ext cx="2130425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2050"/>
            <a:ext cx="2895600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2050"/>
            <a:ext cx="2130425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B211954-39E6-4BE0-AF47-9578A1AAFB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343842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123896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910591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/>
          <p:cNvSpPr>
            <a:spLocks noGrp="1"/>
          </p:cNvSpPr>
          <p:nvPr>
            <p:ph type="title" hasCustomPrompt="1"/>
          </p:nvPr>
        </p:nvSpPr>
        <p:spPr>
          <a:xfrm>
            <a:off x="457200" y="1697038"/>
            <a:ext cx="8229600" cy="906462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457200" y="2736850"/>
            <a:ext cx="8229600" cy="5969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>
              <a:defRPr sz="2200">
                <a:solidFill>
                  <a:schemeClr val="bg1"/>
                </a:solidFill>
              </a:defRPr>
            </a:lvl2pPr>
            <a:lvl3pPr>
              <a:defRPr sz="2200">
                <a:solidFill>
                  <a:schemeClr val="bg1"/>
                </a:solidFill>
              </a:defRPr>
            </a:lvl3pPr>
            <a:lvl4pPr>
              <a:defRPr sz="2200">
                <a:solidFill>
                  <a:schemeClr val="bg1"/>
                </a:solidFill>
              </a:defRPr>
            </a:lvl4pPr>
            <a:lvl5pPr>
              <a:defRPr sz="2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61428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165347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771728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744477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3" y="273050"/>
            <a:ext cx="8226425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5613" y="1598613"/>
            <a:ext cx="8226425" cy="4497387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5613" y="6242050"/>
            <a:ext cx="2130425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2050"/>
            <a:ext cx="2895600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2050"/>
            <a:ext cx="2130425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28EBEE32-2D27-440E-9BBF-2447757878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339918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26519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2727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2861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1886-D516-4F3C-AB4D-D8509D938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3B2-65E7-447F-93FF-B1D7ADE1C68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Text Helvetica or Arial font size 32</a:t>
            </a:r>
          </a:p>
          <a:p>
            <a:pPr lvl="1"/>
            <a:r>
              <a:rPr lang="en-US" dirty="0" smtClean="0"/>
              <a:t>Text Helvetica or Arial font size 28</a:t>
            </a:r>
          </a:p>
          <a:p>
            <a:pPr lvl="2"/>
            <a:r>
              <a:rPr lang="en-US" dirty="0" smtClean="0"/>
              <a:t>Text Helvetica or Arial font size 24</a:t>
            </a:r>
          </a:p>
          <a:p>
            <a:pPr lvl="3"/>
            <a:r>
              <a:rPr lang="en-US" dirty="0" smtClean="0"/>
              <a:t>Text Helvetica or Arial font size 20</a:t>
            </a:r>
          </a:p>
          <a:p>
            <a:pPr lvl="4"/>
            <a:r>
              <a:rPr lang="en-US" dirty="0" smtClean="0"/>
              <a:t>Text Helvetica or Arial font size 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8988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1886-D516-4F3C-AB4D-D8509D938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3B2-65E7-447F-93FF-B1D7ADE1C68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Text Helvetica or Arial font size 32</a:t>
            </a:r>
          </a:p>
          <a:p>
            <a:pPr lvl="1"/>
            <a:r>
              <a:rPr lang="en-US" dirty="0" smtClean="0"/>
              <a:t>Text Helvetica or Arial font size 28</a:t>
            </a:r>
          </a:p>
          <a:p>
            <a:pPr lvl="2"/>
            <a:r>
              <a:rPr lang="en-US" dirty="0" smtClean="0"/>
              <a:t>Text Helvetica or Arial font size 24</a:t>
            </a:r>
          </a:p>
          <a:p>
            <a:pPr lvl="3"/>
            <a:r>
              <a:rPr lang="en-US" dirty="0" smtClean="0"/>
              <a:t>Text Helvetica or Arial font size 20</a:t>
            </a:r>
          </a:p>
          <a:p>
            <a:pPr lvl="4"/>
            <a:r>
              <a:rPr lang="en-US" dirty="0" smtClean="0"/>
              <a:t>Text Helvetica or Arial font size 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7696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90861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8229600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254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27301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3621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4040188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58962"/>
            <a:ext cx="4041775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81009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8229600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4114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236891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0611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1886-D516-4F3C-AB4D-D8509D938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3B2-65E7-447F-93FF-B1D7ADE1C68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Text Helvetica or Arial font size 32</a:t>
            </a:r>
          </a:p>
          <a:p>
            <a:pPr lvl="1"/>
            <a:r>
              <a:rPr lang="en-US" dirty="0" smtClean="0"/>
              <a:t>Text Helvetica or Arial font size 28</a:t>
            </a:r>
          </a:p>
          <a:p>
            <a:pPr lvl="2"/>
            <a:r>
              <a:rPr lang="en-US" dirty="0" smtClean="0"/>
              <a:t>Text Helvetica or Arial font size 24</a:t>
            </a:r>
          </a:p>
          <a:p>
            <a:pPr lvl="3"/>
            <a:r>
              <a:rPr lang="en-US" dirty="0" smtClean="0"/>
              <a:t>Text Helvetica or Arial font size 20</a:t>
            </a:r>
          </a:p>
          <a:p>
            <a:pPr lvl="4"/>
            <a:r>
              <a:rPr lang="en-US" dirty="0" smtClean="0"/>
              <a:t>Text Helvetica or Arial font size 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7330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657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7476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52600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762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4777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322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510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4040188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58962"/>
            <a:ext cx="4041775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425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65150"/>
            <a:ext cx="6019800" cy="6096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41288" y="6248400"/>
            <a:ext cx="381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F8BA65-5D72-4666-9210-937CEB04DAC5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1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2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459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5.jp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3.xml"/><Relationship Id="rId1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3.xml"/><Relationship Id="rId21" Type="http://schemas.openxmlformats.org/officeDocument/2006/relationships/image" Target="../media/image5.jpg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1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2.xml"/><Relationship Id="rId16" Type="http://schemas.openxmlformats.org/officeDocument/2006/relationships/slideLayout" Target="../slideLayouts/slideLayout26.xml"/><Relationship Id="rId20" Type="http://schemas.openxmlformats.org/officeDocument/2006/relationships/theme" Target="../theme/theme6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20.xml"/><Relationship Id="rId19" Type="http://schemas.openxmlformats.org/officeDocument/2006/relationships/slideLayout" Target="../slideLayouts/slideLayout29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2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5" Type="http://schemas.openxmlformats.org/officeDocument/2006/relationships/slideLayout" Target="../slideLayouts/slideLayout34.xml"/><Relationship Id="rId10" Type="http://schemas.openxmlformats.org/officeDocument/2006/relationships/image" Target="../media/image5.jpg"/><Relationship Id="rId4" Type="http://schemas.openxmlformats.org/officeDocument/2006/relationships/slideLayout" Target="../slideLayouts/slideLayout33.xml"/><Relationship Id="rId9" Type="http://schemas.openxmlformats.org/officeDocument/2006/relationships/theme" Target="../theme/theme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52" descr="row of mixed ice-PPT 2.png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4" r="3149" b="18468"/>
          <a:stretch/>
        </p:blipFill>
        <p:spPr>
          <a:xfrm>
            <a:off x="0" y="5211572"/>
            <a:ext cx="9144000" cy="1646428"/>
          </a:xfrm>
          <a:prstGeom prst="rect">
            <a:avLst/>
          </a:prstGeom>
        </p:spPr>
      </p:pic>
      <p:sp>
        <p:nvSpPr>
          <p:cNvPr id="2" name="Chord 1"/>
          <p:cNvSpPr/>
          <p:nvPr userDrawn="1"/>
        </p:nvSpPr>
        <p:spPr>
          <a:xfrm>
            <a:off x="2712412" y="5851525"/>
            <a:ext cx="3727387" cy="3727387"/>
          </a:xfrm>
          <a:prstGeom prst="chord">
            <a:avLst>
              <a:gd name="adj1" fmla="val 12425776"/>
              <a:gd name="adj2" fmla="val 19963670"/>
            </a:avLst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hord 9"/>
          <p:cNvSpPr/>
          <p:nvPr userDrawn="1"/>
        </p:nvSpPr>
        <p:spPr>
          <a:xfrm>
            <a:off x="2881744" y="6003925"/>
            <a:ext cx="3397444" cy="3361008"/>
          </a:xfrm>
          <a:prstGeom prst="chord">
            <a:avLst>
              <a:gd name="adj1" fmla="val 12511720"/>
              <a:gd name="adj2" fmla="val 19891423"/>
            </a:avLst>
          </a:prstGeom>
          <a:noFill/>
          <a:ln w="12700" cmpd="sng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 userDrawn="1"/>
        </p:nvSpPr>
        <p:spPr>
          <a:xfrm>
            <a:off x="1" y="1242662"/>
            <a:ext cx="9144000" cy="2455824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cxnSp>
        <p:nvCxnSpPr>
          <p:cNvPr id="57" name="Straight Connector 56"/>
          <p:cNvCxnSpPr/>
          <p:nvPr userDrawn="1"/>
        </p:nvCxnSpPr>
        <p:spPr>
          <a:xfrm>
            <a:off x="1" y="1365814"/>
            <a:ext cx="9144000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 userDrawn="1"/>
        </p:nvCxnSpPr>
        <p:spPr>
          <a:xfrm>
            <a:off x="0" y="3565777"/>
            <a:ext cx="9144000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1" name="Picture 60" descr="ScotsmanLogoWithTag - white.png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5179"/>
          <a:stretch/>
        </p:blipFill>
        <p:spPr>
          <a:xfrm>
            <a:off x="3703039" y="6305702"/>
            <a:ext cx="1781822" cy="462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669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52" descr="row of mixed ice-PPT 2.png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4" r="3149" b="18468"/>
          <a:stretch/>
        </p:blipFill>
        <p:spPr>
          <a:xfrm>
            <a:off x="0" y="5211572"/>
            <a:ext cx="9144000" cy="1646428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1" y="3696540"/>
            <a:ext cx="9144000" cy="3159513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 userDrawn="1"/>
        </p:nvSpPr>
        <p:spPr>
          <a:xfrm>
            <a:off x="1" y="1242662"/>
            <a:ext cx="9144000" cy="2455824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cxnSp>
        <p:nvCxnSpPr>
          <p:cNvPr id="57" name="Straight Connector 56"/>
          <p:cNvCxnSpPr/>
          <p:nvPr userDrawn="1"/>
        </p:nvCxnSpPr>
        <p:spPr>
          <a:xfrm>
            <a:off x="1" y="1365814"/>
            <a:ext cx="9144000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 userDrawn="1"/>
        </p:nvCxnSpPr>
        <p:spPr>
          <a:xfrm>
            <a:off x="0" y="3565777"/>
            <a:ext cx="9144000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Chord 9"/>
          <p:cNvSpPr/>
          <p:nvPr userDrawn="1"/>
        </p:nvSpPr>
        <p:spPr>
          <a:xfrm>
            <a:off x="2712412" y="5851525"/>
            <a:ext cx="3727387" cy="3727387"/>
          </a:xfrm>
          <a:prstGeom prst="chord">
            <a:avLst>
              <a:gd name="adj1" fmla="val 12425776"/>
              <a:gd name="adj2" fmla="val 19963670"/>
            </a:avLst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hord 10"/>
          <p:cNvSpPr/>
          <p:nvPr userDrawn="1"/>
        </p:nvSpPr>
        <p:spPr>
          <a:xfrm>
            <a:off x="2881744" y="6003925"/>
            <a:ext cx="3397444" cy="3361008"/>
          </a:xfrm>
          <a:prstGeom prst="chord">
            <a:avLst>
              <a:gd name="adj1" fmla="val 12511720"/>
              <a:gd name="adj2" fmla="val 19891423"/>
            </a:avLst>
          </a:prstGeom>
          <a:noFill/>
          <a:ln w="12700" cmpd="sng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ScotsmanLogoWithTag - white.png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5179"/>
          <a:stretch/>
        </p:blipFill>
        <p:spPr>
          <a:xfrm>
            <a:off x="3703039" y="6305702"/>
            <a:ext cx="1781822" cy="462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898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 userDrawn="1"/>
        </p:nvCxnSpPr>
        <p:spPr>
          <a:xfrm>
            <a:off x="0" y="822574"/>
            <a:ext cx="9144000" cy="0"/>
          </a:xfrm>
          <a:prstGeom prst="line">
            <a:avLst/>
          </a:prstGeom>
          <a:ln w="12700" cmpd="sng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ScotsmanLogoWithTag-cyan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5812" y="5686632"/>
            <a:ext cx="1803556" cy="407028"/>
          </a:xfrm>
          <a:prstGeom prst="rect">
            <a:avLst/>
          </a:prstGeom>
        </p:spPr>
      </p:pic>
      <p:pic>
        <p:nvPicPr>
          <p:cNvPr id="11" name="Picture 10" descr="row of mixed ice-PPT 2.png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4" t="-1" r="3149" b="59043"/>
          <a:stretch/>
        </p:blipFill>
        <p:spPr>
          <a:xfrm>
            <a:off x="0" y="6030926"/>
            <a:ext cx="9144000" cy="827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728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8" r:id="rId2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EDCD0B1C-D405-4F9D-866E-69855E27002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4/11/2018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01669E13-208E-4B1D-B581-417AE31233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" r="-1"/>
          <a:stretch/>
        </p:blipFill>
        <p:spPr>
          <a:xfrm>
            <a:off x="0" y="-115594"/>
            <a:ext cx="9144000" cy="6973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986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249B6D9B-62DD-4F04-A5F9-A83C77361E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4/11/2018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308A8635-ED32-474E-9644-264E51683D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"/>
          <a:stretch/>
        </p:blipFill>
        <p:spPr>
          <a:xfrm>
            <a:off x="0" y="-76200"/>
            <a:ext cx="9144000" cy="69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138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90" r:id="rId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249B6D9B-62DD-4F04-A5F9-A83C77361E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4/11/2018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308A8635-ED32-474E-9644-264E51683D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"/>
          <a:stretch/>
        </p:blipFill>
        <p:spPr>
          <a:xfrm>
            <a:off x="0" y="-76200"/>
            <a:ext cx="9144000" cy="69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996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  <p:sldLayoutId id="2147483687" r:id="rId17"/>
    <p:sldLayoutId id="2147483688" r:id="rId18"/>
    <p:sldLayoutId id="2147483689" r:id="rId19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249B6D9B-62DD-4F04-A5F9-A83C77361E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4/11/2018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308A8635-ED32-474E-9644-264E51683D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"/>
          <a:stretch/>
        </p:blipFill>
        <p:spPr>
          <a:xfrm>
            <a:off x="0" y="-76200"/>
            <a:ext cx="9144000" cy="69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074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2.jp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4.jpe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40833" y="1676400"/>
            <a:ext cx="7098967" cy="906462"/>
          </a:xfrm>
        </p:spPr>
        <p:txBody>
          <a:bodyPr>
            <a:noAutofit/>
          </a:bodyPr>
          <a:lstStyle/>
          <a:p>
            <a:pPr algn="l">
              <a:lnSpc>
                <a:spcPct val="80000"/>
              </a:lnSpc>
            </a:pPr>
            <a:r>
              <a:rPr lang="en-US" sz="3600" dirty="0" smtClean="0"/>
              <a:t>A TRADITION OF</a:t>
            </a:r>
            <a:br>
              <a:rPr lang="en-US" sz="3600" dirty="0" smtClean="0"/>
            </a:br>
            <a:r>
              <a:rPr lang="en-US" sz="3600" b="1" dirty="0" smtClean="0"/>
              <a:t>REAL INNOVATION</a:t>
            </a:r>
            <a:endParaRPr lang="en-US" sz="28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1940833" y="2911231"/>
            <a:ext cx="6864514" cy="57312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chemeClr val="bg1"/>
                </a:solidFill>
              </a:rPr>
              <a:t>OUR HISTORY INFORMS OUR FUTURE. </a:t>
            </a:r>
          </a:p>
        </p:txBody>
      </p:sp>
      <p:sp>
        <p:nvSpPr>
          <p:cNvPr id="7" name="Rounded Rectangle 6"/>
          <p:cNvSpPr/>
          <p:nvPr/>
        </p:nvSpPr>
        <p:spPr>
          <a:xfrm rot="1800000">
            <a:off x="931508" y="1657309"/>
            <a:ext cx="853181" cy="853181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Light-Bulb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479" y="1792479"/>
            <a:ext cx="331869" cy="643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092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The Essential Series: </a:t>
            </a:r>
            <a:r>
              <a:rPr lang="en-US" b="1" i="1" dirty="0">
                <a:solidFill>
                  <a:schemeClr val="tx2"/>
                </a:solidFill>
              </a:rPr>
              <a:t>T</a:t>
            </a:r>
            <a:r>
              <a:rPr lang="en-US" b="1" i="1" dirty="0" smtClean="0">
                <a:solidFill>
                  <a:schemeClr val="tx2"/>
                </a:solidFill>
              </a:rPr>
              <a:t>he </a:t>
            </a:r>
            <a:r>
              <a:rPr lang="en-US" b="1" i="1" dirty="0">
                <a:solidFill>
                  <a:schemeClr val="tx2"/>
                </a:solidFill>
              </a:rPr>
              <a:t>B</a:t>
            </a:r>
            <a:r>
              <a:rPr lang="en-US" b="1" i="1" dirty="0" smtClean="0">
                <a:solidFill>
                  <a:schemeClr val="tx2"/>
                </a:solidFill>
              </a:rPr>
              <a:t>est </a:t>
            </a:r>
            <a:r>
              <a:rPr lang="en-US" b="1" i="1" dirty="0">
                <a:solidFill>
                  <a:schemeClr val="tx2"/>
                </a:solidFill>
              </a:rPr>
              <a:t>C</a:t>
            </a:r>
            <a:r>
              <a:rPr lang="en-US" b="1" i="1" dirty="0" smtClean="0">
                <a:solidFill>
                  <a:schemeClr val="tx2"/>
                </a:solidFill>
              </a:rPr>
              <a:t>hoice </a:t>
            </a:r>
            <a:endParaRPr lang="en-US" dirty="0">
              <a:solidFill>
                <a:schemeClr val="tx2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533400" y="1118171"/>
            <a:ext cx="8272013" cy="4767378"/>
            <a:chOff x="516148" y="1118171"/>
            <a:chExt cx="8272013" cy="4767378"/>
          </a:xfrm>
        </p:grpSpPr>
        <p:sp>
          <p:nvSpPr>
            <p:cNvPr id="6" name="Rectangle 5"/>
            <p:cNvSpPr/>
            <p:nvPr/>
          </p:nvSpPr>
          <p:spPr>
            <a:xfrm>
              <a:off x="3073161" y="3150313"/>
              <a:ext cx="2743199" cy="221599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b="1" dirty="0" smtClean="0">
                  <a:solidFill>
                    <a:schemeClr val="tx2"/>
                  </a:solidFill>
                </a:rPr>
                <a:t>UF424 </a:t>
              </a:r>
              <a:r>
                <a:rPr lang="en-US" sz="1600" dirty="0" smtClean="0">
                  <a:solidFill>
                    <a:schemeClr val="tx2"/>
                  </a:solidFill>
                </a:rPr>
                <a:t>(Replaces AFE424)</a:t>
              </a:r>
            </a:p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en-US" sz="1500" dirty="0" smtClean="0">
                  <a:solidFill>
                    <a:schemeClr val="tx2"/>
                  </a:solidFill>
                </a:rPr>
                <a:t>Air and water cooled </a:t>
              </a:r>
            </a:p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en-US" sz="1500" dirty="0" smtClean="0">
                  <a:solidFill>
                    <a:schemeClr val="tx2"/>
                  </a:solidFill>
                </a:rPr>
                <a:t>50 and 60 Hz options</a:t>
              </a:r>
            </a:p>
            <a:p>
              <a:r>
                <a:rPr lang="en-US" sz="1300" i="1" dirty="0" smtClean="0">
                  <a:solidFill>
                    <a:schemeClr val="tx2"/>
                  </a:solidFill>
                </a:rPr>
                <a:t>Optional KUFM24 floor mount kit</a:t>
              </a:r>
            </a:p>
            <a:p>
              <a:r>
                <a:rPr lang="en-US" sz="1600" b="1" dirty="0" smtClean="0">
                  <a:solidFill>
                    <a:schemeClr val="tx2"/>
                  </a:solidFill>
                </a:rPr>
                <a:t>Capacity: </a:t>
              </a:r>
              <a:r>
                <a:rPr lang="en-US" sz="1500" b="1" dirty="0" smtClean="0">
                  <a:solidFill>
                    <a:schemeClr val="tx2"/>
                  </a:solidFill>
                </a:rPr>
                <a:t>310 @ 90</a:t>
              </a:r>
              <a:r>
                <a:rPr lang="en-US" sz="1500" dirty="0">
                  <a:solidFill>
                    <a:schemeClr val="tx2"/>
                  </a:solidFill>
                </a:rPr>
                <a:t>°</a:t>
              </a:r>
              <a:r>
                <a:rPr lang="en-US" sz="1500" b="1" dirty="0" smtClean="0">
                  <a:solidFill>
                    <a:schemeClr val="tx2"/>
                  </a:solidFill>
                </a:rPr>
                <a:t>/70</a:t>
              </a:r>
              <a:r>
                <a:rPr lang="en-US" sz="1500" dirty="0" smtClean="0">
                  <a:solidFill>
                    <a:schemeClr val="tx2"/>
                  </a:solidFill>
                </a:rPr>
                <a:t>°</a:t>
              </a:r>
              <a:endParaRPr lang="en-US" sz="1500" b="1" dirty="0">
                <a:solidFill>
                  <a:schemeClr val="tx2"/>
                </a:solidFill>
              </a:endParaRPr>
            </a:p>
            <a:p>
              <a:pPr>
                <a:tabLst>
                  <a:tab pos="509588" algn="l"/>
                </a:tabLst>
              </a:pPr>
              <a:r>
                <a:rPr lang="en-US" sz="1600" b="1" dirty="0">
                  <a:solidFill>
                    <a:schemeClr val="tx2"/>
                  </a:solidFill>
                </a:rPr>
                <a:t> </a:t>
              </a:r>
              <a:r>
                <a:rPr lang="en-US" sz="1600" b="1" dirty="0" smtClean="0">
                  <a:solidFill>
                    <a:schemeClr val="tx2"/>
                  </a:solidFill>
                </a:rPr>
                <a:t>                </a:t>
              </a:r>
              <a:r>
                <a:rPr lang="en-US" sz="100" b="1" dirty="0" smtClean="0">
                  <a:solidFill>
                    <a:schemeClr val="tx2"/>
                  </a:solidFill>
                </a:rPr>
                <a:t>            </a:t>
              </a:r>
              <a:r>
                <a:rPr lang="en-US" sz="1500" b="1" dirty="0" smtClean="0">
                  <a:solidFill>
                    <a:schemeClr val="tx2"/>
                  </a:solidFill>
                </a:rPr>
                <a:t>440 @ 70</a:t>
              </a:r>
              <a:r>
                <a:rPr lang="en-US" sz="1500" dirty="0">
                  <a:solidFill>
                    <a:schemeClr val="tx2"/>
                  </a:solidFill>
                </a:rPr>
                <a:t>°</a:t>
              </a:r>
              <a:r>
                <a:rPr lang="en-US" sz="1500" b="1" dirty="0" smtClean="0">
                  <a:solidFill>
                    <a:schemeClr val="tx2"/>
                  </a:solidFill>
                </a:rPr>
                <a:t>/50</a:t>
              </a:r>
              <a:r>
                <a:rPr lang="en-US" sz="1500" dirty="0">
                  <a:solidFill>
                    <a:schemeClr val="tx2"/>
                  </a:solidFill>
                </a:rPr>
                <a:t>°</a:t>
              </a:r>
              <a:endParaRPr lang="en-US" sz="1500" b="1" dirty="0">
                <a:solidFill>
                  <a:schemeClr val="tx2"/>
                </a:solidFill>
              </a:endParaRPr>
            </a:p>
            <a:p>
              <a:r>
                <a:rPr lang="en-US" sz="1600" b="1" dirty="0" smtClean="0">
                  <a:solidFill>
                    <a:schemeClr val="tx2"/>
                  </a:solidFill>
                </a:rPr>
                <a:t>Storage: </a:t>
              </a:r>
              <a:r>
                <a:rPr lang="en-US" sz="1500" b="1" dirty="0" smtClean="0">
                  <a:solidFill>
                    <a:schemeClr val="tx2"/>
                  </a:solidFill>
                </a:rPr>
                <a:t>80 lb.</a:t>
              </a:r>
            </a:p>
            <a:p>
              <a:r>
                <a:rPr lang="en-US" sz="1600" b="1" dirty="0" smtClean="0">
                  <a:solidFill>
                    <a:schemeClr val="tx2"/>
                  </a:solidFill>
                </a:rPr>
                <a:t>Dimensions: </a:t>
              </a:r>
              <a:r>
                <a:rPr lang="en-US" sz="1500" dirty="0" smtClean="0">
                  <a:solidFill>
                    <a:schemeClr val="tx2"/>
                  </a:solidFill>
                </a:rPr>
                <a:t>24”</a:t>
              </a:r>
              <a:r>
                <a:rPr lang="en-US" sz="1000" dirty="0" smtClean="0">
                  <a:solidFill>
                    <a:schemeClr val="tx2"/>
                  </a:solidFill>
                </a:rPr>
                <a:t> </a:t>
              </a:r>
              <a:r>
                <a:rPr lang="en-US" sz="1500" dirty="0" smtClean="0">
                  <a:solidFill>
                    <a:schemeClr val="tx2"/>
                  </a:solidFill>
                </a:rPr>
                <a:t>x</a:t>
              </a:r>
              <a:r>
                <a:rPr lang="en-US" sz="1000" dirty="0" smtClean="0">
                  <a:solidFill>
                    <a:schemeClr val="tx2"/>
                  </a:solidFill>
                </a:rPr>
                <a:t> </a:t>
              </a:r>
              <a:r>
                <a:rPr lang="en-US" sz="1500" dirty="0" smtClean="0">
                  <a:solidFill>
                    <a:schemeClr val="tx2"/>
                  </a:solidFill>
                </a:rPr>
                <a:t>28.5”</a:t>
              </a:r>
              <a:r>
                <a:rPr lang="en-US" sz="1000" dirty="0" smtClean="0">
                  <a:solidFill>
                    <a:schemeClr val="tx2"/>
                  </a:solidFill>
                </a:rPr>
                <a:t> </a:t>
              </a:r>
              <a:r>
                <a:rPr lang="en-US" sz="1500" dirty="0" smtClean="0">
                  <a:solidFill>
                    <a:schemeClr val="tx2"/>
                  </a:solidFill>
                </a:rPr>
                <a:t>x</a:t>
              </a:r>
              <a:r>
                <a:rPr lang="en-US" sz="1000" dirty="0" smtClean="0">
                  <a:solidFill>
                    <a:schemeClr val="tx2"/>
                  </a:solidFill>
                </a:rPr>
                <a:t> </a:t>
              </a:r>
              <a:r>
                <a:rPr lang="en-US" sz="1500" dirty="0" smtClean="0">
                  <a:solidFill>
                    <a:schemeClr val="tx2"/>
                  </a:solidFill>
                </a:rPr>
                <a:t>39”</a:t>
              </a:r>
              <a:endParaRPr lang="en-US" sz="1500" dirty="0">
                <a:solidFill>
                  <a:schemeClr val="tx2"/>
                </a:solidFill>
              </a:endParaRPr>
            </a:p>
            <a:p>
              <a:r>
                <a:rPr lang="en-US" sz="1100" i="1" dirty="0" smtClean="0">
                  <a:solidFill>
                    <a:schemeClr val="tx2"/>
                  </a:solidFill>
                </a:rPr>
                <a:t>Includes legs, scoop, and 5.5’ power cord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6044961" y="3161199"/>
              <a:ext cx="2743200" cy="247760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b="1" dirty="0" smtClean="0">
                  <a:solidFill>
                    <a:schemeClr val="tx2"/>
                  </a:solidFill>
                </a:rPr>
                <a:t>UN324</a:t>
              </a:r>
              <a:endParaRPr lang="en-US" sz="1600" b="1" dirty="0">
                <a:solidFill>
                  <a:schemeClr val="tx2"/>
                </a:solidFill>
              </a:endParaRPr>
            </a:p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en-US" sz="1500" dirty="0">
                  <a:solidFill>
                    <a:schemeClr val="tx2"/>
                  </a:solidFill>
                </a:rPr>
                <a:t>Air </a:t>
              </a:r>
              <a:r>
                <a:rPr lang="en-US" sz="1500" dirty="0" smtClean="0">
                  <a:solidFill>
                    <a:schemeClr val="tx2"/>
                  </a:solidFill>
                </a:rPr>
                <a:t>and water cooled </a:t>
              </a:r>
            </a:p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en-US" sz="1500" dirty="0" smtClean="0">
                  <a:solidFill>
                    <a:schemeClr val="tx2"/>
                  </a:solidFill>
                </a:rPr>
                <a:t>50 </a:t>
              </a:r>
              <a:r>
                <a:rPr lang="en-US" sz="1500" dirty="0">
                  <a:solidFill>
                    <a:schemeClr val="tx2"/>
                  </a:solidFill>
                </a:rPr>
                <a:t>and 60 Hz options</a:t>
              </a:r>
            </a:p>
            <a:p>
              <a:r>
                <a:rPr lang="en-US" sz="1300" i="1" dirty="0">
                  <a:solidFill>
                    <a:schemeClr val="tx2"/>
                  </a:solidFill>
                </a:rPr>
                <a:t>Optional KUFM24 floor mount kit</a:t>
              </a:r>
            </a:p>
            <a:p>
              <a:r>
                <a:rPr lang="en-US" sz="1600" b="1" dirty="0" smtClean="0">
                  <a:solidFill>
                    <a:schemeClr val="tx2"/>
                  </a:solidFill>
                </a:rPr>
                <a:t>Capacity</a:t>
              </a:r>
              <a:r>
                <a:rPr lang="en-US" sz="1600" b="1" dirty="0">
                  <a:solidFill>
                    <a:schemeClr val="tx2"/>
                  </a:solidFill>
                </a:rPr>
                <a:t>: </a:t>
              </a:r>
              <a:r>
                <a:rPr lang="en-US" sz="1500" b="1" dirty="0" smtClean="0">
                  <a:solidFill>
                    <a:schemeClr val="tx2"/>
                  </a:solidFill>
                </a:rPr>
                <a:t>266 </a:t>
              </a:r>
              <a:r>
                <a:rPr lang="en-US" sz="1500" b="1" dirty="0">
                  <a:solidFill>
                    <a:schemeClr val="tx2"/>
                  </a:solidFill>
                </a:rPr>
                <a:t>@ 90</a:t>
              </a:r>
              <a:r>
                <a:rPr lang="en-US" sz="1500" dirty="0">
                  <a:solidFill>
                    <a:schemeClr val="tx2"/>
                  </a:solidFill>
                </a:rPr>
                <a:t>°</a:t>
              </a:r>
              <a:r>
                <a:rPr lang="en-US" sz="1500" b="1" dirty="0">
                  <a:solidFill>
                    <a:schemeClr val="tx2"/>
                  </a:solidFill>
                </a:rPr>
                <a:t>/70</a:t>
              </a:r>
              <a:r>
                <a:rPr lang="en-US" sz="1500" dirty="0">
                  <a:solidFill>
                    <a:schemeClr val="tx2"/>
                  </a:solidFill>
                </a:rPr>
                <a:t>°</a:t>
              </a:r>
              <a:endParaRPr lang="en-US" sz="1500" b="1" dirty="0">
                <a:solidFill>
                  <a:schemeClr val="tx2"/>
                </a:solidFill>
              </a:endParaRPr>
            </a:p>
            <a:p>
              <a:pPr>
                <a:tabLst>
                  <a:tab pos="857250" algn="l"/>
                  <a:tab pos="914400" algn="l"/>
                </a:tabLst>
              </a:pPr>
              <a:r>
                <a:rPr lang="en-US" sz="1600" b="1" dirty="0">
                  <a:solidFill>
                    <a:schemeClr val="tx2"/>
                  </a:solidFill>
                </a:rPr>
                <a:t> </a:t>
              </a:r>
              <a:r>
                <a:rPr lang="en-US" sz="1600" b="1" dirty="0" smtClean="0">
                  <a:solidFill>
                    <a:schemeClr val="tx2"/>
                  </a:solidFill>
                </a:rPr>
                <a:t>                </a:t>
              </a:r>
              <a:r>
                <a:rPr lang="en-US" sz="100" b="1" dirty="0" smtClean="0">
                  <a:solidFill>
                    <a:schemeClr val="tx2"/>
                  </a:solidFill>
                </a:rPr>
                <a:t>              </a:t>
              </a:r>
              <a:r>
                <a:rPr lang="en-US" sz="1500" b="1" dirty="0" smtClean="0">
                  <a:solidFill>
                    <a:schemeClr val="tx2"/>
                  </a:solidFill>
                </a:rPr>
                <a:t>340 </a:t>
              </a:r>
              <a:r>
                <a:rPr lang="en-US" sz="1500" b="1" dirty="0">
                  <a:solidFill>
                    <a:schemeClr val="tx2"/>
                  </a:solidFill>
                </a:rPr>
                <a:t>@ 70</a:t>
              </a:r>
              <a:r>
                <a:rPr lang="en-US" sz="1500" dirty="0">
                  <a:solidFill>
                    <a:schemeClr val="tx2"/>
                  </a:solidFill>
                </a:rPr>
                <a:t>°</a:t>
              </a:r>
              <a:r>
                <a:rPr lang="en-US" sz="1500" b="1" dirty="0">
                  <a:solidFill>
                    <a:schemeClr val="tx2"/>
                  </a:solidFill>
                </a:rPr>
                <a:t>/50</a:t>
              </a:r>
              <a:r>
                <a:rPr lang="en-US" sz="1500" dirty="0">
                  <a:solidFill>
                    <a:schemeClr val="tx2"/>
                  </a:solidFill>
                </a:rPr>
                <a:t>°</a:t>
              </a:r>
              <a:endParaRPr lang="en-US" sz="1500" b="1" dirty="0">
                <a:solidFill>
                  <a:schemeClr val="tx2"/>
                </a:solidFill>
              </a:endParaRPr>
            </a:p>
            <a:p>
              <a:r>
                <a:rPr lang="en-US" sz="1600" b="1" dirty="0" smtClean="0">
                  <a:solidFill>
                    <a:schemeClr val="tx2"/>
                  </a:solidFill>
                </a:rPr>
                <a:t>Storage: </a:t>
              </a:r>
              <a:r>
                <a:rPr lang="en-US" sz="1500" b="1" dirty="0" smtClean="0">
                  <a:solidFill>
                    <a:schemeClr val="tx2"/>
                  </a:solidFill>
                </a:rPr>
                <a:t>80 lb.</a:t>
              </a:r>
              <a:endParaRPr lang="en-US" sz="1500" b="1" dirty="0">
                <a:solidFill>
                  <a:schemeClr val="tx2"/>
                </a:solidFill>
              </a:endParaRPr>
            </a:p>
            <a:p>
              <a:r>
                <a:rPr lang="en-US" sz="1600" b="1" dirty="0">
                  <a:solidFill>
                    <a:schemeClr val="tx2"/>
                  </a:solidFill>
                </a:rPr>
                <a:t>Dimensions: </a:t>
              </a:r>
              <a:r>
                <a:rPr lang="en-US" sz="1500" dirty="0" smtClean="0">
                  <a:solidFill>
                    <a:schemeClr val="tx2"/>
                  </a:solidFill>
                </a:rPr>
                <a:t>24</a:t>
              </a:r>
              <a:r>
                <a:rPr lang="en-US" sz="1500" dirty="0">
                  <a:solidFill>
                    <a:schemeClr val="tx2"/>
                  </a:solidFill>
                </a:rPr>
                <a:t>”</a:t>
              </a:r>
              <a:r>
                <a:rPr lang="en-US" sz="1000" dirty="0">
                  <a:solidFill>
                    <a:schemeClr val="tx2"/>
                  </a:solidFill>
                </a:rPr>
                <a:t> </a:t>
              </a:r>
              <a:r>
                <a:rPr lang="en-US" sz="1500" dirty="0">
                  <a:solidFill>
                    <a:schemeClr val="tx2"/>
                  </a:solidFill>
                </a:rPr>
                <a:t>x</a:t>
              </a:r>
              <a:r>
                <a:rPr lang="en-US" sz="1000" dirty="0">
                  <a:solidFill>
                    <a:schemeClr val="tx2"/>
                  </a:solidFill>
                </a:rPr>
                <a:t> </a:t>
              </a:r>
              <a:r>
                <a:rPr lang="en-US" sz="1500" dirty="0">
                  <a:solidFill>
                    <a:schemeClr val="tx2"/>
                  </a:solidFill>
                </a:rPr>
                <a:t>28.5”</a:t>
              </a:r>
              <a:r>
                <a:rPr lang="en-US" sz="1000" dirty="0">
                  <a:solidFill>
                    <a:schemeClr val="tx2"/>
                  </a:solidFill>
                </a:rPr>
                <a:t> </a:t>
              </a:r>
              <a:r>
                <a:rPr lang="en-US" sz="1500" dirty="0">
                  <a:solidFill>
                    <a:schemeClr val="tx2"/>
                  </a:solidFill>
                </a:rPr>
                <a:t>x</a:t>
              </a:r>
              <a:r>
                <a:rPr lang="en-US" sz="1000" dirty="0">
                  <a:solidFill>
                    <a:schemeClr val="tx2"/>
                  </a:solidFill>
                </a:rPr>
                <a:t> </a:t>
              </a:r>
              <a:r>
                <a:rPr lang="en-US" sz="1500" dirty="0">
                  <a:solidFill>
                    <a:schemeClr val="tx2"/>
                  </a:solidFill>
                </a:rPr>
                <a:t>39”</a:t>
              </a:r>
            </a:p>
            <a:p>
              <a:r>
                <a:rPr lang="en-US" sz="1100" i="1" dirty="0" smtClean="0">
                  <a:solidFill>
                    <a:schemeClr val="tx2"/>
                  </a:solidFill>
                </a:rPr>
                <a:t>Includes </a:t>
              </a:r>
              <a:r>
                <a:rPr lang="en-US" sz="1100" i="1" dirty="0">
                  <a:solidFill>
                    <a:schemeClr val="tx2"/>
                  </a:solidFill>
                </a:rPr>
                <a:t>legs, scoop and 5.5’ power cord</a:t>
              </a:r>
            </a:p>
            <a:p>
              <a:endParaRPr lang="en-US" dirty="0">
                <a:solidFill>
                  <a:schemeClr val="tx2"/>
                </a:solidFill>
              </a:endParaRPr>
            </a:p>
          </p:txBody>
        </p:sp>
        <p:pic>
          <p:nvPicPr>
            <p:cNvPr id="1026" name="Picture 2" descr="T:\Share\Marketing\Marketing Communications\Photos\New Essential Undercounter Images\Essential 24 open.jpg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0074" y="1370342"/>
              <a:ext cx="1374574" cy="17307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2" descr="T:\Share\Marketing\Marketing Communications\Photos\New Essential Undercounter Images\Essential 24 open.jpg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99187" y="1420173"/>
              <a:ext cx="1374574" cy="17307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4" name="Straight Connector 3"/>
            <p:cNvCxnSpPr/>
            <p:nvPr/>
          </p:nvCxnSpPr>
          <p:spPr>
            <a:xfrm>
              <a:off x="5816360" y="1500355"/>
              <a:ext cx="0" cy="3701212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Group 2"/>
            <p:cNvGrpSpPr/>
            <p:nvPr/>
          </p:nvGrpSpPr>
          <p:grpSpPr>
            <a:xfrm>
              <a:off x="516148" y="1118171"/>
              <a:ext cx="2074652" cy="4767378"/>
              <a:chOff x="304800" y="965771"/>
              <a:chExt cx="2074652" cy="4767378"/>
            </a:xfrm>
          </p:grpSpPr>
          <p:pic>
            <p:nvPicPr>
              <p:cNvPr id="11" name="Picture 3"/>
              <p:cNvPicPr>
                <a:picLocks noChangeAspect="1" noChangeArrowheads="1"/>
              </p:cNvPicPr>
              <p:nvPr/>
            </p:nvPicPr>
            <p:blipFill rotWithShape="1">
              <a:blip r:embed="rId4" cstate="print">
                <a:clrChange>
                  <a:clrFrom>
                    <a:srgbClr val="F8F8F9"/>
                  </a:clrFrom>
                  <a:clrTo>
                    <a:srgbClr val="F8F8F9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8600" t="10918" r="1475" b="803"/>
              <a:stretch/>
            </p:blipFill>
            <p:spPr bwMode="auto">
              <a:xfrm>
                <a:off x="304800" y="965771"/>
                <a:ext cx="2074652" cy="244617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2" name="Picture 3"/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clrChange>
                  <a:clrFrom>
                    <a:srgbClr val="F8F8F9"/>
                  </a:clrFrom>
                  <a:clrTo>
                    <a:srgbClr val="F8F8F9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76" t="13511" r="48925" b="804"/>
              <a:stretch/>
            </p:blipFill>
            <p:spPr bwMode="auto">
              <a:xfrm>
                <a:off x="304800" y="3352800"/>
                <a:ext cx="2074652" cy="238034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2081825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675585" y="2220917"/>
            <a:ext cx="7765535" cy="2046283"/>
            <a:chOff x="545910" y="2220917"/>
            <a:chExt cx="7765535" cy="2046283"/>
          </a:xfrm>
        </p:grpSpPr>
        <p:pic>
          <p:nvPicPr>
            <p:cNvPr id="6" name="Picture 5" descr="aligroup_logo.jp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23735" y="2220917"/>
              <a:ext cx="2387710" cy="1951745"/>
            </a:xfrm>
            <a:prstGeom prst="rect">
              <a:avLst/>
            </a:prstGeom>
          </p:spPr>
        </p:pic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32"/>
            <a:stretch/>
          </p:blipFill>
          <p:spPr bwMode="auto">
            <a:xfrm>
              <a:off x="545910" y="2587625"/>
              <a:ext cx="5306447" cy="16795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" name="Rectangle 1"/>
          <p:cNvSpPr/>
          <p:nvPr/>
        </p:nvSpPr>
        <p:spPr>
          <a:xfrm>
            <a:off x="0" y="0"/>
            <a:ext cx="9144000" cy="152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629400" y="5334001"/>
            <a:ext cx="2347157" cy="6074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054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1009488" y="1178879"/>
            <a:ext cx="5405640" cy="149591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A </a:t>
            </a:r>
            <a:r>
              <a:rPr lang="en-US" dirty="0">
                <a:solidFill>
                  <a:schemeClr val="tx2"/>
                </a:solidFill>
              </a:rPr>
              <a:t>T</a:t>
            </a:r>
            <a:r>
              <a:rPr lang="en-US" dirty="0" smtClean="0">
                <a:solidFill>
                  <a:schemeClr val="tx2"/>
                </a:solidFill>
              </a:rPr>
              <a:t>radition of </a:t>
            </a:r>
            <a:r>
              <a:rPr lang="en-US" b="1" dirty="0">
                <a:solidFill>
                  <a:schemeClr val="tx2"/>
                </a:solidFill>
              </a:rPr>
              <a:t>R</a:t>
            </a:r>
            <a:r>
              <a:rPr lang="en-US" b="1" dirty="0" smtClean="0">
                <a:solidFill>
                  <a:schemeClr val="tx2"/>
                </a:solidFill>
              </a:rPr>
              <a:t>eal </a:t>
            </a:r>
            <a:r>
              <a:rPr lang="en-US" b="1" dirty="0">
                <a:solidFill>
                  <a:schemeClr val="tx2"/>
                </a:solidFill>
              </a:rPr>
              <a:t>I</a:t>
            </a:r>
            <a:r>
              <a:rPr lang="en-US" b="1" dirty="0" smtClean="0">
                <a:solidFill>
                  <a:schemeClr val="tx2"/>
                </a:solidFill>
              </a:rPr>
              <a:t>nnovation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1022513" y="1348035"/>
            <a:ext cx="5347025" cy="4858728"/>
          </a:xfrm>
        </p:spPr>
        <p:txBody>
          <a:bodyPr/>
          <a:lstStyle/>
          <a:p>
            <a:pPr marL="0" indent="0">
              <a:buNone/>
            </a:pPr>
            <a:r>
              <a:rPr lang="en-US" sz="2200" dirty="0">
                <a:solidFill>
                  <a:srgbClr val="003F80"/>
                </a:solidFill>
              </a:rPr>
              <a:t>NUGGET ICE: THE ORIGINAL CHEWABLE </a:t>
            </a:r>
            <a:r>
              <a:rPr lang="en-US" sz="2200" dirty="0" smtClean="0">
                <a:solidFill>
                  <a:srgbClr val="003F80"/>
                </a:solidFill>
              </a:rPr>
              <a:t>ICE® </a:t>
            </a:r>
            <a:endParaRPr lang="en-US" sz="2200" dirty="0">
              <a:solidFill>
                <a:srgbClr val="003F80"/>
              </a:solidFill>
            </a:endParaRPr>
          </a:p>
          <a:p>
            <a:pPr marL="457200" lvl="1" indent="0">
              <a:buNone/>
            </a:pPr>
            <a:r>
              <a:rPr lang="en-US" sz="1800" dirty="0">
                <a:solidFill>
                  <a:srgbClr val="003F80"/>
                </a:solidFill>
              </a:rPr>
              <a:t>a customer favorite, popular worldwide for its soft, unique texture</a:t>
            </a:r>
          </a:p>
          <a:p>
            <a:pPr marL="0" indent="0">
              <a:buNone/>
            </a:pPr>
            <a:endParaRPr lang="en-US" sz="1800" dirty="0">
              <a:solidFill>
                <a:srgbClr val="003F80"/>
              </a:solidFill>
            </a:endParaRPr>
          </a:p>
          <a:p>
            <a:pPr marL="0" indent="0">
              <a:buNone/>
            </a:pPr>
            <a:r>
              <a:rPr lang="en-US" sz="2200" dirty="0">
                <a:solidFill>
                  <a:srgbClr val="003F80"/>
                </a:solidFill>
              </a:rPr>
              <a:t>SMART-BOARD® TECHNOLOGY </a:t>
            </a:r>
          </a:p>
          <a:p>
            <a:pPr marL="457200" lvl="1" indent="0">
              <a:buNone/>
            </a:pPr>
            <a:r>
              <a:rPr lang="en-US" sz="1800" dirty="0">
                <a:solidFill>
                  <a:srgbClr val="003F80"/>
                </a:solidFill>
              </a:rPr>
              <a:t>a powerful tool that uses advanced diagnostics and remote troubleshooting to minimize downtime</a:t>
            </a:r>
          </a:p>
          <a:p>
            <a:pPr marL="0" indent="0">
              <a:buNone/>
            </a:pPr>
            <a:endParaRPr lang="en-US" sz="1800" dirty="0">
              <a:solidFill>
                <a:srgbClr val="003F80"/>
              </a:solidFill>
            </a:endParaRPr>
          </a:p>
          <a:p>
            <a:pPr marL="0" indent="0">
              <a:buNone/>
            </a:pPr>
            <a:r>
              <a:rPr lang="en-US" sz="2200" dirty="0" smtClean="0">
                <a:solidFill>
                  <a:srgbClr val="003F80"/>
                </a:solidFill>
              </a:rPr>
              <a:t>Meridian Series Ice and Water Dispensers</a:t>
            </a:r>
            <a:endParaRPr lang="en-US" sz="2200" dirty="0">
              <a:solidFill>
                <a:srgbClr val="003F80"/>
              </a:solidFill>
            </a:endParaRPr>
          </a:p>
          <a:p>
            <a:pPr marL="457200" lvl="1" indent="0">
              <a:buNone/>
            </a:pPr>
            <a:r>
              <a:rPr lang="en-US" sz="1800" dirty="0" smtClean="0">
                <a:solidFill>
                  <a:srgbClr val="003F80"/>
                </a:solidFill>
              </a:rPr>
              <a:t>Highly reliable ice and water dispenser utilizing sealed bearing technology for maximum uptime </a:t>
            </a:r>
            <a:endParaRPr lang="en-US" sz="1800" dirty="0">
              <a:solidFill>
                <a:srgbClr val="003F80"/>
              </a:solidFill>
            </a:endParaRPr>
          </a:p>
        </p:txBody>
      </p:sp>
      <p:pic>
        <p:nvPicPr>
          <p:cNvPr id="9" name="Picture 8" descr="Brain-Icon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540000">
            <a:off x="311497" y="2723380"/>
            <a:ext cx="658913" cy="393598"/>
          </a:xfrm>
          <a:prstGeom prst="rect">
            <a:avLst/>
          </a:prstGeom>
        </p:spPr>
      </p:pic>
      <p:pic>
        <p:nvPicPr>
          <p:cNvPr id="10" name="Picture 9" descr="Nuggets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499" y="1335008"/>
            <a:ext cx="658912" cy="526621"/>
          </a:xfrm>
          <a:prstGeom prst="rect">
            <a:avLst/>
          </a:prstGeom>
        </p:spPr>
      </p:pic>
      <p:pic>
        <p:nvPicPr>
          <p:cNvPr id="12" name="Picture 11" descr="Wrench-and-Screwdriver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465" y="4280997"/>
            <a:ext cx="500233" cy="498149"/>
          </a:xfrm>
          <a:prstGeom prst="rect">
            <a:avLst/>
          </a:prstGeom>
        </p:spPr>
      </p:pic>
      <p:pic>
        <p:nvPicPr>
          <p:cNvPr id="13" name="Picture 12" descr="cherryCoke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224" y="1065064"/>
            <a:ext cx="2142408" cy="3287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535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Resources\Dealer Kit_2018\Product Images\Prodigy Plus Nugget\On Beverage Dispenser\N0622 AC on ID150\N0622 AC on ID150 Large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90" r="25806"/>
          <a:stretch/>
        </p:blipFill>
        <p:spPr bwMode="auto">
          <a:xfrm>
            <a:off x="6757436" y="952168"/>
            <a:ext cx="2062837" cy="4543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tx2"/>
                </a:solidFill>
              </a:rPr>
              <a:t>Nugget is Now Easier to </a:t>
            </a:r>
            <a:r>
              <a:rPr lang="en-US" sz="3600" b="1" i="1" dirty="0" smtClean="0">
                <a:solidFill>
                  <a:schemeClr val="tx2"/>
                </a:solidFill>
              </a:rPr>
              <a:t>Clean &amp; Operate</a:t>
            </a:r>
            <a:endParaRPr lang="en-US" sz="3600" b="1" i="1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197" y="1061426"/>
            <a:ext cx="5775571" cy="50801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 smtClean="0">
                <a:solidFill>
                  <a:srgbClr val="00B0F0"/>
                </a:solidFill>
              </a:rPr>
              <a:t>Smaller operational footprint</a:t>
            </a:r>
          </a:p>
          <a:p>
            <a:r>
              <a:rPr lang="en-US" sz="1800" dirty="0" smtClean="0">
                <a:solidFill>
                  <a:srgbClr val="003F80"/>
                </a:solidFill>
              </a:rPr>
              <a:t>Thanks </a:t>
            </a:r>
            <a:r>
              <a:rPr lang="en-US" sz="1800" dirty="0">
                <a:solidFill>
                  <a:srgbClr val="003F80"/>
                </a:solidFill>
              </a:rPr>
              <a:t>to the newly relocated air </a:t>
            </a:r>
            <a:r>
              <a:rPr lang="en-US" sz="1800" dirty="0" smtClean="0">
                <a:solidFill>
                  <a:srgbClr val="003F80"/>
                </a:solidFill>
              </a:rPr>
              <a:t>filter, all Prodigy </a:t>
            </a:r>
            <a:r>
              <a:rPr lang="en-US" sz="1800" dirty="0">
                <a:solidFill>
                  <a:srgbClr val="003F80"/>
                </a:solidFill>
              </a:rPr>
              <a:t>Plus 22” and 30” units </a:t>
            </a:r>
            <a:r>
              <a:rPr lang="en-US" sz="1800" dirty="0" smtClean="0">
                <a:solidFill>
                  <a:srgbClr val="003F80"/>
                </a:solidFill>
              </a:rPr>
              <a:t>now require </a:t>
            </a:r>
            <a:r>
              <a:rPr lang="en-US" sz="1800" b="1" dirty="0">
                <a:solidFill>
                  <a:srgbClr val="003F80"/>
                </a:solidFill>
              </a:rPr>
              <a:t>minimal side clearance </a:t>
            </a:r>
            <a:endParaRPr lang="en-US" sz="1800" b="1" dirty="0" smtClean="0">
              <a:solidFill>
                <a:srgbClr val="003F80"/>
              </a:solidFill>
            </a:endParaRPr>
          </a:p>
          <a:p>
            <a:endParaRPr lang="en-US" sz="400" b="1" dirty="0" smtClean="0">
              <a:solidFill>
                <a:srgbClr val="003F80"/>
              </a:solidFill>
            </a:endParaRPr>
          </a:p>
          <a:p>
            <a:r>
              <a:rPr lang="en-US" sz="1800" dirty="0" smtClean="0">
                <a:solidFill>
                  <a:srgbClr val="003F80"/>
                </a:solidFill>
              </a:rPr>
              <a:t>Allows </a:t>
            </a:r>
            <a:r>
              <a:rPr lang="en-US" sz="1800" dirty="0">
                <a:solidFill>
                  <a:srgbClr val="003F80"/>
                </a:solidFill>
              </a:rPr>
              <a:t>machine to be placed directly beside walls and other equipment, </a:t>
            </a:r>
            <a:r>
              <a:rPr lang="en-US" sz="1800" b="1" dirty="0">
                <a:solidFill>
                  <a:srgbClr val="003F80"/>
                </a:solidFill>
              </a:rPr>
              <a:t>maximizing</a:t>
            </a:r>
            <a:r>
              <a:rPr lang="en-US" sz="1800" dirty="0">
                <a:solidFill>
                  <a:srgbClr val="003F80"/>
                </a:solidFill>
              </a:rPr>
              <a:t> valuable </a:t>
            </a:r>
            <a:r>
              <a:rPr lang="en-US" sz="1800" b="1" dirty="0">
                <a:solidFill>
                  <a:srgbClr val="003F80"/>
                </a:solidFill>
              </a:rPr>
              <a:t>kitchen </a:t>
            </a:r>
            <a:r>
              <a:rPr lang="en-US" sz="1800" b="1" dirty="0" smtClean="0">
                <a:solidFill>
                  <a:srgbClr val="003F80"/>
                </a:solidFill>
              </a:rPr>
              <a:t>space</a:t>
            </a:r>
          </a:p>
          <a:p>
            <a:endParaRPr lang="en-US" sz="400" b="1" dirty="0">
              <a:solidFill>
                <a:srgbClr val="003F8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sz="1800" i="1" dirty="0" smtClean="0">
                <a:solidFill>
                  <a:srgbClr val="003F80"/>
                </a:solidFill>
              </a:rPr>
              <a:t>Many </a:t>
            </a:r>
            <a:r>
              <a:rPr lang="en-US" sz="1800" i="1" dirty="0">
                <a:solidFill>
                  <a:srgbClr val="003F80"/>
                </a:solidFill>
              </a:rPr>
              <a:t>Prodigy Plus models feature the smallest operational footprints in the </a:t>
            </a:r>
            <a:r>
              <a:rPr lang="en-US" sz="1800" i="1" dirty="0" smtClean="0">
                <a:solidFill>
                  <a:srgbClr val="003F80"/>
                </a:solidFill>
              </a:rPr>
              <a:t>industry</a:t>
            </a:r>
          </a:p>
          <a:p>
            <a:endParaRPr lang="en-US" sz="800" dirty="0">
              <a:solidFill>
                <a:srgbClr val="003F80"/>
              </a:solidFill>
            </a:endParaRPr>
          </a:p>
          <a:p>
            <a:pPr marL="0" indent="0">
              <a:buNone/>
            </a:pPr>
            <a:r>
              <a:rPr lang="en-US" b="1" i="1" dirty="0">
                <a:solidFill>
                  <a:srgbClr val="00B0F0"/>
                </a:solidFill>
              </a:rPr>
              <a:t>Front-located air filter</a:t>
            </a:r>
          </a:p>
          <a:p>
            <a:r>
              <a:rPr lang="en-US" sz="1800" dirty="0">
                <a:solidFill>
                  <a:srgbClr val="003F80"/>
                </a:solidFill>
              </a:rPr>
              <a:t>Ensures proper clearance and breathability for </a:t>
            </a:r>
            <a:r>
              <a:rPr lang="en-US" sz="1800" b="1" dirty="0">
                <a:solidFill>
                  <a:srgbClr val="003F80"/>
                </a:solidFill>
              </a:rPr>
              <a:t>maximum energy </a:t>
            </a:r>
            <a:r>
              <a:rPr lang="en-US" sz="1800" b="1" dirty="0" smtClean="0">
                <a:solidFill>
                  <a:srgbClr val="003F80"/>
                </a:solidFill>
              </a:rPr>
              <a:t>efficiency</a:t>
            </a:r>
          </a:p>
          <a:p>
            <a:endParaRPr lang="en-US" sz="400" b="1" dirty="0">
              <a:solidFill>
                <a:srgbClr val="003F80"/>
              </a:solidFill>
            </a:endParaRPr>
          </a:p>
          <a:p>
            <a:r>
              <a:rPr lang="en-US" sz="1800" dirty="0">
                <a:solidFill>
                  <a:srgbClr val="003F80"/>
                </a:solidFill>
              </a:rPr>
              <a:t>Easily rinsed and reused, and also dishwasher </a:t>
            </a:r>
            <a:r>
              <a:rPr lang="en-US" sz="1800" dirty="0" smtClean="0">
                <a:solidFill>
                  <a:srgbClr val="003F80"/>
                </a:solidFill>
              </a:rPr>
              <a:t>safe</a:t>
            </a:r>
          </a:p>
          <a:p>
            <a:endParaRPr lang="en-US" sz="400" dirty="0">
              <a:solidFill>
                <a:srgbClr val="003F80"/>
              </a:solidFill>
            </a:endParaRPr>
          </a:p>
          <a:p>
            <a:r>
              <a:rPr lang="en-US" sz="1800" b="1" dirty="0">
                <a:solidFill>
                  <a:srgbClr val="003F80"/>
                </a:solidFill>
              </a:rPr>
              <a:t>Better visibility </a:t>
            </a:r>
            <a:r>
              <a:rPr lang="en-US" sz="1800" dirty="0">
                <a:solidFill>
                  <a:srgbClr val="003F80"/>
                </a:solidFill>
              </a:rPr>
              <a:t>keeps regular cleaning top-of-mind </a:t>
            </a:r>
            <a:r>
              <a:rPr lang="en-US" sz="1800" dirty="0" smtClean="0">
                <a:solidFill>
                  <a:srgbClr val="003F80"/>
                </a:solidFill>
              </a:rPr>
              <a:t>for operators</a:t>
            </a:r>
            <a:endParaRPr lang="en-US" sz="1800" dirty="0">
              <a:solidFill>
                <a:srgbClr val="003F80"/>
              </a:solidFill>
            </a:endParaRPr>
          </a:p>
          <a:p>
            <a:endParaRPr lang="en-US" sz="1800" dirty="0">
              <a:solidFill>
                <a:srgbClr val="003F80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878470" y="1020481"/>
            <a:ext cx="1726442" cy="1343107"/>
          </a:xfrm>
          <a:prstGeom prst="roundRect">
            <a:avLst>
              <a:gd name="adj" fmla="val 9284"/>
            </a:avLst>
          </a:prstGeom>
          <a:noFill/>
          <a:ln w="57150" cmpd="sng">
            <a:solidFill>
              <a:srgbClr val="00B0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580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1009488" y="2611919"/>
            <a:ext cx="5405640" cy="149591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A </a:t>
            </a:r>
            <a:r>
              <a:rPr lang="en-US" dirty="0">
                <a:solidFill>
                  <a:schemeClr val="tx2"/>
                </a:solidFill>
              </a:rPr>
              <a:t>T</a:t>
            </a:r>
            <a:r>
              <a:rPr lang="en-US" dirty="0" smtClean="0">
                <a:solidFill>
                  <a:schemeClr val="tx2"/>
                </a:solidFill>
              </a:rPr>
              <a:t>radition of </a:t>
            </a:r>
            <a:r>
              <a:rPr lang="en-US" b="1" dirty="0">
                <a:solidFill>
                  <a:schemeClr val="tx2"/>
                </a:solidFill>
              </a:rPr>
              <a:t>R</a:t>
            </a:r>
            <a:r>
              <a:rPr lang="en-US" b="1" dirty="0" smtClean="0">
                <a:solidFill>
                  <a:schemeClr val="tx2"/>
                </a:solidFill>
              </a:rPr>
              <a:t>eal </a:t>
            </a:r>
            <a:r>
              <a:rPr lang="en-US" b="1" dirty="0">
                <a:solidFill>
                  <a:schemeClr val="tx2"/>
                </a:solidFill>
              </a:rPr>
              <a:t>I</a:t>
            </a:r>
            <a:r>
              <a:rPr lang="en-US" b="1" dirty="0" smtClean="0">
                <a:solidFill>
                  <a:schemeClr val="tx2"/>
                </a:solidFill>
              </a:rPr>
              <a:t>nnovation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1022513" y="1348035"/>
            <a:ext cx="5347025" cy="4858728"/>
          </a:xfrm>
        </p:spPr>
        <p:txBody>
          <a:bodyPr/>
          <a:lstStyle/>
          <a:p>
            <a:pPr marL="0" indent="0">
              <a:buNone/>
            </a:pPr>
            <a:r>
              <a:rPr lang="en-US" sz="2200" dirty="0">
                <a:solidFill>
                  <a:srgbClr val="003F80"/>
                </a:solidFill>
              </a:rPr>
              <a:t>NUGGET ICE: THE ORIGINAL CHEWABLE </a:t>
            </a:r>
            <a:r>
              <a:rPr lang="en-US" sz="2200" dirty="0" smtClean="0">
                <a:solidFill>
                  <a:srgbClr val="003F80"/>
                </a:solidFill>
              </a:rPr>
              <a:t>ICE® </a:t>
            </a:r>
            <a:endParaRPr lang="en-US" sz="2200" dirty="0">
              <a:solidFill>
                <a:srgbClr val="003F80"/>
              </a:solidFill>
            </a:endParaRPr>
          </a:p>
          <a:p>
            <a:pPr marL="457200" lvl="1" indent="0">
              <a:buNone/>
            </a:pPr>
            <a:r>
              <a:rPr lang="en-US" sz="1800" dirty="0">
                <a:solidFill>
                  <a:srgbClr val="003F80"/>
                </a:solidFill>
              </a:rPr>
              <a:t>a customer favorite, popular worldwide for its soft, unique texture</a:t>
            </a:r>
          </a:p>
          <a:p>
            <a:pPr marL="0" indent="0">
              <a:buNone/>
            </a:pPr>
            <a:endParaRPr lang="en-US" sz="1800" dirty="0">
              <a:solidFill>
                <a:srgbClr val="003F80"/>
              </a:solidFill>
            </a:endParaRPr>
          </a:p>
          <a:p>
            <a:pPr marL="0" indent="0">
              <a:buNone/>
            </a:pPr>
            <a:r>
              <a:rPr lang="en-US" sz="2200" dirty="0">
                <a:solidFill>
                  <a:srgbClr val="003F80"/>
                </a:solidFill>
              </a:rPr>
              <a:t>SMART-BOARD® TECHNOLOGY </a:t>
            </a:r>
          </a:p>
          <a:p>
            <a:pPr marL="457200" lvl="1" indent="0">
              <a:buNone/>
            </a:pPr>
            <a:r>
              <a:rPr lang="en-US" sz="1800" dirty="0">
                <a:solidFill>
                  <a:srgbClr val="003F80"/>
                </a:solidFill>
              </a:rPr>
              <a:t>a powerful tool that uses advanced diagnostics and remote troubleshooting to minimize downtime</a:t>
            </a:r>
          </a:p>
          <a:p>
            <a:pPr marL="0" indent="0">
              <a:buNone/>
            </a:pPr>
            <a:endParaRPr lang="en-US" sz="1800" dirty="0">
              <a:solidFill>
                <a:srgbClr val="003F80"/>
              </a:solidFill>
            </a:endParaRPr>
          </a:p>
          <a:p>
            <a:pPr marL="0" indent="0">
              <a:buNone/>
            </a:pPr>
            <a:r>
              <a:rPr lang="en-US" sz="2200" dirty="0" smtClean="0">
                <a:solidFill>
                  <a:srgbClr val="003F80"/>
                </a:solidFill>
              </a:rPr>
              <a:t>Meridian Series Ice and Water Dispensers</a:t>
            </a:r>
            <a:endParaRPr lang="en-US" sz="2200" dirty="0">
              <a:solidFill>
                <a:srgbClr val="003F80"/>
              </a:solidFill>
            </a:endParaRPr>
          </a:p>
          <a:p>
            <a:pPr marL="457200" lvl="1" indent="0">
              <a:buNone/>
            </a:pPr>
            <a:r>
              <a:rPr lang="en-US" sz="1800" dirty="0" smtClean="0">
                <a:solidFill>
                  <a:srgbClr val="003F80"/>
                </a:solidFill>
              </a:rPr>
              <a:t>Highly reliable ice and water dispenser utilizing sealed bearing technology for maximum uptime</a:t>
            </a:r>
            <a:endParaRPr lang="en-US" sz="1800" dirty="0">
              <a:solidFill>
                <a:srgbClr val="003F80"/>
              </a:solidFill>
            </a:endParaRPr>
          </a:p>
        </p:txBody>
      </p:sp>
      <p:pic>
        <p:nvPicPr>
          <p:cNvPr id="9" name="Picture 8" descr="Brain-Icon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540000">
            <a:off x="311497" y="2723380"/>
            <a:ext cx="658913" cy="393598"/>
          </a:xfrm>
          <a:prstGeom prst="rect">
            <a:avLst/>
          </a:prstGeom>
        </p:spPr>
      </p:pic>
      <p:pic>
        <p:nvPicPr>
          <p:cNvPr id="10" name="Picture 9" descr="Nuggets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499" y="1335008"/>
            <a:ext cx="658912" cy="526621"/>
          </a:xfrm>
          <a:prstGeom prst="rect">
            <a:avLst/>
          </a:prstGeom>
        </p:spPr>
      </p:pic>
      <p:pic>
        <p:nvPicPr>
          <p:cNvPr id="12" name="Picture 11" descr="Wrench-and-Screwdriver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465" y="4280997"/>
            <a:ext cx="500233" cy="498149"/>
          </a:xfrm>
          <a:prstGeom prst="rect">
            <a:avLst/>
          </a:prstGeom>
        </p:spPr>
      </p:pic>
      <p:pic>
        <p:nvPicPr>
          <p:cNvPr id="13" name="Picture 12" descr="control_board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8125" y="1840010"/>
            <a:ext cx="2103057" cy="2673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045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It’s Easier to </a:t>
            </a:r>
            <a:r>
              <a:rPr lang="en-US" b="1" i="1" dirty="0">
                <a:solidFill>
                  <a:schemeClr val="tx2"/>
                </a:solidFill>
              </a:rPr>
              <a:t>S</a:t>
            </a:r>
            <a:r>
              <a:rPr lang="en-US" b="1" i="1" dirty="0" smtClean="0">
                <a:solidFill>
                  <a:schemeClr val="tx2"/>
                </a:solidFill>
              </a:rPr>
              <a:t>ervice</a:t>
            </a:r>
            <a:endParaRPr lang="en-US" b="1" i="1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5534949" cy="4754523"/>
          </a:xfrm>
        </p:spPr>
        <p:txBody>
          <a:bodyPr/>
          <a:lstStyle/>
          <a:p>
            <a:pPr marL="0" indent="0">
              <a:buNone/>
            </a:pPr>
            <a:r>
              <a:rPr lang="en-US" b="1" i="1" dirty="0" smtClean="0">
                <a:solidFill>
                  <a:srgbClr val="00B0F0"/>
                </a:solidFill>
              </a:rPr>
              <a:t>Auto-Alert™ Control Board</a:t>
            </a:r>
          </a:p>
          <a:p>
            <a:pPr marL="0" indent="0">
              <a:buNone/>
            </a:pPr>
            <a:endParaRPr lang="en-US" sz="600" b="1" i="1" dirty="0" smtClean="0">
              <a:solidFill>
                <a:srgbClr val="00B0F0"/>
              </a:solidFill>
            </a:endParaRPr>
          </a:p>
          <a:p>
            <a:r>
              <a:rPr lang="en-US" sz="2400" dirty="0" smtClean="0">
                <a:solidFill>
                  <a:schemeClr val="tx2"/>
                </a:solidFill>
              </a:rPr>
              <a:t>Instant and Intuitive Notifications</a:t>
            </a:r>
          </a:p>
          <a:p>
            <a:pPr lvl="1"/>
            <a:r>
              <a:rPr lang="en-US" sz="2000" dirty="0" smtClean="0">
                <a:solidFill>
                  <a:schemeClr val="tx2"/>
                </a:solidFill>
              </a:rPr>
              <a:t>Power, Status, No Water, Time to Clean</a:t>
            </a:r>
          </a:p>
          <a:p>
            <a:pPr lvl="1"/>
            <a:r>
              <a:rPr lang="en-US" sz="2000" dirty="0" smtClean="0">
                <a:solidFill>
                  <a:schemeClr val="tx2"/>
                </a:solidFill>
              </a:rPr>
              <a:t>Easy to see across the room</a:t>
            </a:r>
          </a:p>
          <a:p>
            <a:pPr lvl="1"/>
            <a:r>
              <a:rPr lang="en-US" sz="2000" dirty="0" smtClean="0">
                <a:solidFill>
                  <a:schemeClr val="tx2"/>
                </a:solidFill>
              </a:rPr>
              <a:t>Minimize downtime, reduce service calls</a:t>
            </a:r>
            <a:endParaRPr lang="en-US" sz="2000" dirty="0">
              <a:solidFill>
                <a:schemeClr val="tx2"/>
              </a:solidFill>
            </a:endParaRPr>
          </a:p>
          <a:p>
            <a:r>
              <a:rPr lang="en-US" sz="2400" dirty="0" smtClean="0">
                <a:solidFill>
                  <a:schemeClr val="tx2"/>
                </a:solidFill>
              </a:rPr>
              <a:t>LED code for easy diagnosis</a:t>
            </a:r>
          </a:p>
          <a:p>
            <a:r>
              <a:rPr lang="en-US" sz="2400" dirty="0" smtClean="0">
                <a:solidFill>
                  <a:schemeClr val="tx2"/>
                </a:solidFill>
              </a:rPr>
              <a:t>Self Test mode for easy diagnosis</a:t>
            </a:r>
            <a:endParaRPr lang="en-US" sz="2400" dirty="0">
              <a:solidFill>
                <a:schemeClr val="tx2"/>
              </a:solidFill>
            </a:endParaRPr>
          </a:p>
        </p:txBody>
      </p:sp>
      <p:pic>
        <p:nvPicPr>
          <p:cNvPr id="6" name="Picture 5" descr="control_board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9069" y="1074451"/>
            <a:ext cx="2726059" cy="3465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426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It’s Easier to </a:t>
            </a:r>
            <a:r>
              <a:rPr lang="en-US" b="1" i="1" dirty="0">
                <a:solidFill>
                  <a:schemeClr val="tx2"/>
                </a:solidFill>
              </a:rPr>
              <a:t>S</a:t>
            </a:r>
            <a:r>
              <a:rPr lang="en-US" b="1" i="1" dirty="0" smtClean="0">
                <a:solidFill>
                  <a:schemeClr val="tx2"/>
                </a:solidFill>
              </a:rPr>
              <a:t>ervice</a:t>
            </a:r>
            <a:endParaRPr lang="en-US" b="1" i="1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5534949" cy="47545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i="1" dirty="0">
                <a:solidFill>
                  <a:srgbClr val="00B0F0"/>
                </a:solidFill>
              </a:rPr>
              <a:t>Smart-Board™ A</a:t>
            </a:r>
            <a:r>
              <a:rPr lang="en-US" sz="2400" b="1" i="1" dirty="0" smtClean="0">
                <a:solidFill>
                  <a:srgbClr val="00B0F0"/>
                </a:solidFill>
              </a:rPr>
              <a:t>dvanced </a:t>
            </a:r>
            <a:r>
              <a:rPr lang="en-US" sz="2400" b="1" i="1" dirty="0">
                <a:solidFill>
                  <a:srgbClr val="00B0F0"/>
                </a:solidFill>
              </a:rPr>
              <a:t>F</a:t>
            </a:r>
            <a:r>
              <a:rPr lang="en-US" sz="2400" b="1" i="1" dirty="0" smtClean="0">
                <a:solidFill>
                  <a:srgbClr val="00B0F0"/>
                </a:solidFill>
              </a:rPr>
              <a:t>eature Module</a:t>
            </a:r>
          </a:p>
          <a:p>
            <a:pPr marL="0" indent="0">
              <a:buNone/>
            </a:pPr>
            <a:endParaRPr lang="en-US" sz="800" b="1" i="1" dirty="0" smtClean="0">
              <a:solidFill>
                <a:srgbClr val="00B0F0"/>
              </a:solidFill>
            </a:endParaRPr>
          </a:p>
          <a:p>
            <a:r>
              <a:rPr lang="en-US" sz="2000" dirty="0" smtClean="0">
                <a:solidFill>
                  <a:schemeClr val="tx2"/>
                </a:solidFill>
              </a:rPr>
              <a:t>Optional </a:t>
            </a:r>
            <a:r>
              <a:rPr lang="en-US" sz="2000" dirty="0">
                <a:solidFill>
                  <a:schemeClr val="tx2"/>
                </a:solidFill>
              </a:rPr>
              <a:t>advanced feature provides NAFEM data protocol on screen for early alert and fast diagnosis of operating </a:t>
            </a:r>
            <a:r>
              <a:rPr lang="en-US" sz="2000" dirty="0" smtClean="0">
                <a:solidFill>
                  <a:schemeClr val="tx2"/>
                </a:solidFill>
              </a:rPr>
              <a:t>issues</a:t>
            </a:r>
          </a:p>
          <a:p>
            <a:endParaRPr lang="en-US" sz="800" dirty="0">
              <a:solidFill>
                <a:schemeClr val="tx2"/>
              </a:solidFill>
            </a:endParaRPr>
          </a:p>
          <a:p>
            <a:r>
              <a:rPr lang="en-US" sz="2000" dirty="0" smtClean="0">
                <a:solidFill>
                  <a:schemeClr val="tx2"/>
                </a:solidFill>
              </a:rPr>
              <a:t>Allows </a:t>
            </a:r>
            <a:r>
              <a:rPr lang="en-US" sz="2000" dirty="0">
                <a:solidFill>
                  <a:schemeClr val="tx2"/>
                </a:solidFill>
              </a:rPr>
              <a:t>for programming bin levels, checking cleaning history and </a:t>
            </a:r>
            <a:r>
              <a:rPr lang="en-US" sz="2000" dirty="0" smtClean="0">
                <a:solidFill>
                  <a:schemeClr val="tx2"/>
                </a:solidFill>
              </a:rPr>
              <a:t>runtime, </a:t>
            </a:r>
            <a:r>
              <a:rPr lang="en-US" sz="2000" dirty="0">
                <a:solidFill>
                  <a:schemeClr val="tx2"/>
                </a:solidFill>
              </a:rPr>
              <a:t>and </a:t>
            </a:r>
            <a:r>
              <a:rPr lang="en-US" sz="2000" dirty="0" smtClean="0">
                <a:solidFill>
                  <a:schemeClr val="tx2"/>
                </a:solidFill>
              </a:rPr>
              <a:t>more</a:t>
            </a:r>
          </a:p>
          <a:p>
            <a:endParaRPr lang="en-US" sz="800" dirty="0">
              <a:solidFill>
                <a:schemeClr val="tx2"/>
              </a:solidFill>
            </a:endParaRPr>
          </a:p>
          <a:p>
            <a:r>
              <a:rPr lang="en-US" sz="2000" dirty="0" smtClean="0">
                <a:solidFill>
                  <a:schemeClr val="tx2"/>
                </a:solidFill>
              </a:rPr>
              <a:t>Technicians </a:t>
            </a:r>
            <a:r>
              <a:rPr lang="en-US" sz="2000" dirty="0">
                <a:solidFill>
                  <a:schemeClr val="tx2"/>
                </a:solidFill>
              </a:rPr>
              <a:t>can download data directly </a:t>
            </a:r>
            <a:r>
              <a:rPr lang="en-US" sz="2000" dirty="0" smtClean="0">
                <a:solidFill>
                  <a:schemeClr val="tx2"/>
                </a:solidFill>
              </a:rPr>
              <a:t>through </a:t>
            </a:r>
            <a:r>
              <a:rPr lang="en-US" sz="2000" dirty="0">
                <a:solidFill>
                  <a:schemeClr val="tx2"/>
                </a:solidFill>
              </a:rPr>
              <a:t>the USB port, or use the serial number to check performance via a dedicated </a:t>
            </a:r>
            <a:r>
              <a:rPr lang="en-US" sz="2000" dirty="0" smtClean="0">
                <a:solidFill>
                  <a:schemeClr val="tx2"/>
                </a:solidFill>
              </a:rPr>
              <a:t>website</a:t>
            </a:r>
          </a:p>
          <a:p>
            <a:endParaRPr lang="en-US" sz="800" dirty="0">
              <a:solidFill>
                <a:schemeClr val="tx2"/>
              </a:solidFill>
            </a:endParaRPr>
          </a:p>
          <a:p>
            <a:r>
              <a:rPr lang="en-US" sz="2000" dirty="0" smtClean="0">
                <a:solidFill>
                  <a:schemeClr val="tx2"/>
                </a:solidFill>
              </a:rPr>
              <a:t>Scotsman </a:t>
            </a:r>
            <a:r>
              <a:rPr lang="en-US" sz="2000" dirty="0">
                <a:solidFill>
                  <a:schemeClr val="tx2"/>
                </a:solidFill>
              </a:rPr>
              <a:t>can retrofit existing field units with this exclusive technology</a:t>
            </a:r>
          </a:p>
        </p:txBody>
      </p:sp>
      <p:pic>
        <p:nvPicPr>
          <p:cNvPr id="6" name="Picture 5" descr="control_board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9069" y="1074451"/>
            <a:ext cx="2726059" cy="3465329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6150916" y="3634154"/>
            <a:ext cx="2726060" cy="905626"/>
          </a:xfrm>
          <a:prstGeom prst="roundRect">
            <a:avLst>
              <a:gd name="adj" fmla="val 12617"/>
            </a:avLst>
          </a:prstGeom>
          <a:noFill/>
          <a:ln w="57150" cmpd="sng">
            <a:solidFill>
              <a:srgbClr val="00B0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918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1009488" y="4181439"/>
            <a:ext cx="5405640" cy="149591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A </a:t>
            </a:r>
            <a:r>
              <a:rPr lang="en-US" dirty="0">
                <a:solidFill>
                  <a:schemeClr val="tx2"/>
                </a:solidFill>
              </a:rPr>
              <a:t>T</a:t>
            </a:r>
            <a:r>
              <a:rPr lang="en-US" dirty="0" smtClean="0">
                <a:solidFill>
                  <a:schemeClr val="tx2"/>
                </a:solidFill>
              </a:rPr>
              <a:t>radition of </a:t>
            </a:r>
            <a:r>
              <a:rPr lang="en-US" b="1" dirty="0">
                <a:solidFill>
                  <a:schemeClr val="tx2"/>
                </a:solidFill>
              </a:rPr>
              <a:t>R</a:t>
            </a:r>
            <a:r>
              <a:rPr lang="en-US" b="1" dirty="0" smtClean="0">
                <a:solidFill>
                  <a:schemeClr val="tx2"/>
                </a:solidFill>
              </a:rPr>
              <a:t>eal </a:t>
            </a:r>
            <a:r>
              <a:rPr lang="en-US" b="1" dirty="0">
                <a:solidFill>
                  <a:schemeClr val="tx2"/>
                </a:solidFill>
              </a:rPr>
              <a:t>I</a:t>
            </a:r>
            <a:r>
              <a:rPr lang="en-US" b="1" dirty="0" smtClean="0">
                <a:solidFill>
                  <a:schemeClr val="tx2"/>
                </a:solidFill>
              </a:rPr>
              <a:t>nnovation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1022513" y="1348035"/>
            <a:ext cx="5347025" cy="4858728"/>
          </a:xfrm>
        </p:spPr>
        <p:txBody>
          <a:bodyPr/>
          <a:lstStyle/>
          <a:p>
            <a:pPr marL="0" indent="0">
              <a:buNone/>
            </a:pPr>
            <a:r>
              <a:rPr lang="en-US" sz="2200" dirty="0">
                <a:solidFill>
                  <a:srgbClr val="003F80"/>
                </a:solidFill>
              </a:rPr>
              <a:t>NUGGET ICE: THE ORIGINAL CHEWABLE </a:t>
            </a:r>
            <a:r>
              <a:rPr lang="en-US" sz="2200" dirty="0" smtClean="0">
                <a:solidFill>
                  <a:srgbClr val="003F80"/>
                </a:solidFill>
              </a:rPr>
              <a:t>ICE® </a:t>
            </a:r>
            <a:endParaRPr lang="en-US" sz="2200" dirty="0">
              <a:solidFill>
                <a:srgbClr val="003F80"/>
              </a:solidFill>
            </a:endParaRPr>
          </a:p>
          <a:p>
            <a:pPr marL="457200" lvl="1" indent="0">
              <a:buNone/>
            </a:pPr>
            <a:r>
              <a:rPr lang="en-US" sz="1800" dirty="0">
                <a:solidFill>
                  <a:srgbClr val="003F80"/>
                </a:solidFill>
              </a:rPr>
              <a:t>a customer favorite, popular worldwide for its soft, unique texture</a:t>
            </a:r>
          </a:p>
          <a:p>
            <a:pPr marL="0" indent="0">
              <a:buNone/>
            </a:pPr>
            <a:endParaRPr lang="en-US" sz="1800" dirty="0">
              <a:solidFill>
                <a:srgbClr val="003F80"/>
              </a:solidFill>
            </a:endParaRPr>
          </a:p>
          <a:p>
            <a:pPr marL="0" indent="0">
              <a:buNone/>
            </a:pPr>
            <a:r>
              <a:rPr lang="en-US" sz="2200" dirty="0">
                <a:solidFill>
                  <a:srgbClr val="003F80"/>
                </a:solidFill>
              </a:rPr>
              <a:t>SMART-BOARD® TECHNOLOGY </a:t>
            </a:r>
          </a:p>
          <a:p>
            <a:pPr marL="457200" lvl="1" indent="0">
              <a:buNone/>
            </a:pPr>
            <a:r>
              <a:rPr lang="en-US" sz="1800" dirty="0">
                <a:solidFill>
                  <a:srgbClr val="003F80"/>
                </a:solidFill>
              </a:rPr>
              <a:t>a powerful tool that uses advanced diagnostics and remote troubleshooting to minimize downtime</a:t>
            </a:r>
          </a:p>
          <a:p>
            <a:pPr marL="0" indent="0">
              <a:buNone/>
            </a:pPr>
            <a:endParaRPr lang="en-US" sz="1800" dirty="0">
              <a:solidFill>
                <a:srgbClr val="003F80"/>
              </a:solidFill>
            </a:endParaRPr>
          </a:p>
          <a:p>
            <a:pPr marL="0" indent="0">
              <a:buNone/>
            </a:pPr>
            <a:r>
              <a:rPr lang="en-US" sz="2200" dirty="0" smtClean="0">
                <a:solidFill>
                  <a:srgbClr val="003F80"/>
                </a:solidFill>
              </a:rPr>
              <a:t>Meridian Series Ice and Water Dispensers</a:t>
            </a:r>
            <a:endParaRPr lang="en-US" sz="2200" dirty="0">
              <a:solidFill>
                <a:srgbClr val="003F80"/>
              </a:solidFill>
            </a:endParaRPr>
          </a:p>
          <a:p>
            <a:pPr marL="457200" lvl="1" indent="0">
              <a:buNone/>
            </a:pPr>
            <a:r>
              <a:rPr lang="en-US" sz="1800" dirty="0" smtClean="0">
                <a:solidFill>
                  <a:srgbClr val="003F80"/>
                </a:solidFill>
              </a:rPr>
              <a:t>Highly reliable ice and water dispenser utilizing sealed bearing technology for maximum uptime</a:t>
            </a:r>
            <a:endParaRPr lang="en-US" sz="1800" dirty="0">
              <a:solidFill>
                <a:srgbClr val="003F80"/>
              </a:solidFill>
            </a:endParaRPr>
          </a:p>
        </p:txBody>
      </p:sp>
      <p:pic>
        <p:nvPicPr>
          <p:cNvPr id="9" name="Picture 8" descr="Brain-Icon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540000">
            <a:off x="311497" y="2723380"/>
            <a:ext cx="658913" cy="393598"/>
          </a:xfrm>
          <a:prstGeom prst="rect">
            <a:avLst/>
          </a:prstGeom>
        </p:spPr>
      </p:pic>
      <p:pic>
        <p:nvPicPr>
          <p:cNvPr id="10" name="Picture 9" descr="Nuggets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499" y="1335008"/>
            <a:ext cx="658912" cy="526621"/>
          </a:xfrm>
          <a:prstGeom prst="rect">
            <a:avLst/>
          </a:prstGeom>
        </p:spPr>
      </p:pic>
      <p:pic>
        <p:nvPicPr>
          <p:cNvPr id="12" name="Picture 11" descr="Wrench-and-Screwdriver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465" y="4280997"/>
            <a:ext cx="500233" cy="498149"/>
          </a:xfrm>
          <a:prstGeom prst="rect">
            <a:avLst/>
          </a:prstGeom>
        </p:spPr>
      </p:pic>
      <p:pic>
        <p:nvPicPr>
          <p:cNvPr id="2050" name="Picture 2" descr="T:\Share\Marketing\Marketing Communications\Photos\Meridian ReleasePkg_0515\Meridian Images\HID312\HID312 w_legs Low Qua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5064" y="2590424"/>
            <a:ext cx="1913048" cy="2745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1765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420447" y="1035542"/>
            <a:ext cx="8434102" cy="4461280"/>
          </a:xfrm>
          <a:prstGeom prst="roundRect">
            <a:avLst>
              <a:gd name="adj" fmla="val 5298"/>
            </a:avLst>
          </a:prstGeom>
          <a:solidFill>
            <a:schemeClr val="bg1"/>
          </a:solidFill>
          <a:ln w="127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74320" rIns="274320" rtlCol="0" anchor="ctr"/>
          <a:lstStyle/>
          <a:p>
            <a:pPr lvl="7">
              <a:lnSpc>
                <a:spcPct val="90000"/>
              </a:lnSpc>
            </a:pPr>
            <a:endParaRPr lang="en-US" sz="2800" b="1" i="1" dirty="0" smtClean="0">
              <a:solidFill>
                <a:schemeClr val="accent3"/>
              </a:solidFill>
            </a:endParaRPr>
          </a:p>
          <a:p>
            <a:pPr lvl="7">
              <a:lnSpc>
                <a:spcPct val="90000"/>
              </a:lnSpc>
            </a:pPr>
            <a:endParaRPr lang="en-US" sz="2800" b="1" i="1" dirty="0">
              <a:solidFill>
                <a:schemeClr val="accent3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862101" y="2151115"/>
            <a:ext cx="499244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>
                <a:solidFill>
                  <a:schemeClr val="accent1"/>
                </a:solidFill>
              </a:rPr>
              <a:t>Born out of extensive market research, </a:t>
            </a:r>
            <a:r>
              <a:rPr lang="en-US" sz="2400" b="1" i="1" dirty="0" smtClean="0">
                <a:solidFill>
                  <a:schemeClr val="accent1"/>
                </a:solidFill>
              </a:rPr>
              <a:t>Meridian™ was </a:t>
            </a:r>
            <a:r>
              <a:rPr lang="en-US" sz="2400" b="1" i="1" dirty="0">
                <a:solidFill>
                  <a:schemeClr val="accent1"/>
                </a:solidFill>
              </a:rPr>
              <a:t>developed with space, production and installation in mind — combining Scotsman’s trusted reliability and time-saving serviceability with new innovations to deliver the softest, most satisfying ice on the market.</a:t>
            </a:r>
            <a:endParaRPr lang="en-US" sz="2400" i="1" dirty="0">
              <a:solidFill>
                <a:schemeClr val="accent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447" y="0"/>
            <a:ext cx="8229600" cy="741362"/>
          </a:xfrm>
        </p:spPr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Introducing </a:t>
            </a:r>
            <a:r>
              <a:rPr lang="en-US" dirty="0">
                <a:solidFill>
                  <a:schemeClr val="tx2"/>
                </a:solidFill>
              </a:rPr>
              <a:t>the </a:t>
            </a:r>
            <a:r>
              <a:rPr lang="en-US" b="1" i="1" dirty="0" smtClean="0">
                <a:solidFill>
                  <a:schemeClr val="tx2"/>
                </a:solidFill>
              </a:rPr>
              <a:t>Meridia</a:t>
            </a:r>
            <a:r>
              <a:rPr lang="en-US" b="1" i="1" spc="-300" dirty="0" smtClean="0">
                <a:solidFill>
                  <a:schemeClr val="tx2"/>
                </a:solidFill>
              </a:rPr>
              <a:t>n</a:t>
            </a:r>
            <a:r>
              <a:rPr lang="en-US" sz="3600" b="1" i="1" dirty="0" smtClean="0">
                <a:solidFill>
                  <a:schemeClr val="tx2"/>
                </a:solidFill>
              </a:rPr>
              <a:t>™</a:t>
            </a:r>
            <a:r>
              <a:rPr lang="en-US" b="1" i="1" dirty="0" smtClean="0">
                <a:solidFill>
                  <a:schemeClr val="tx2"/>
                </a:solidFill>
              </a:rPr>
              <a:t> Series</a:t>
            </a:r>
            <a:endParaRPr lang="en-US" b="1" i="1" dirty="0">
              <a:solidFill>
                <a:schemeClr val="tx2"/>
              </a:solidFill>
            </a:endParaRPr>
          </a:p>
        </p:txBody>
      </p:sp>
      <p:pic>
        <p:nvPicPr>
          <p:cNvPr id="5" name="Picture 4" descr="HID540-w_Legs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745" t="3031" r="4845" b="2567"/>
          <a:stretch/>
        </p:blipFill>
        <p:spPr>
          <a:xfrm>
            <a:off x="673100" y="1168400"/>
            <a:ext cx="2679700" cy="4222949"/>
          </a:xfrm>
          <a:prstGeom prst="rect">
            <a:avLst/>
          </a:prstGeom>
        </p:spPr>
      </p:pic>
      <p:pic>
        <p:nvPicPr>
          <p:cNvPr id="7" name="Picture 6" descr="Meridian-logo-RGB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0866" y="1347891"/>
            <a:ext cx="3708401" cy="564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109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89648"/>
            <a:ext cx="5793475" cy="480618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800" b="1" dirty="0" smtClean="0">
                <a:solidFill>
                  <a:srgbClr val="00B0F0"/>
                </a:solidFill>
              </a:rPr>
              <a:t>Maintenance Free </a:t>
            </a:r>
            <a:r>
              <a:rPr lang="en-US" sz="3800" b="1" dirty="0" smtClean="0">
                <a:solidFill>
                  <a:srgbClr val="00B0F0"/>
                </a:solidFill>
              </a:rPr>
              <a:t>Bearing</a:t>
            </a:r>
          </a:p>
          <a:p>
            <a:pPr marL="0" indent="0">
              <a:buNone/>
            </a:pPr>
            <a:endParaRPr lang="en-US" sz="900" b="1" dirty="0" smtClean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en-US" sz="900" b="1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sz="2200" b="1" dirty="0" smtClean="0">
                <a:solidFill>
                  <a:schemeClr val="tx2"/>
                </a:solidFill>
              </a:rPr>
              <a:t>The Problem: </a:t>
            </a:r>
            <a:r>
              <a:rPr lang="en-US" sz="1800" i="1" dirty="0" smtClean="0">
                <a:solidFill>
                  <a:schemeClr val="tx2"/>
                </a:solidFill>
              </a:rPr>
              <a:t>Components </a:t>
            </a:r>
            <a:r>
              <a:rPr lang="en-US" sz="1800" i="1" dirty="0">
                <a:solidFill>
                  <a:schemeClr val="tx2"/>
                </a:solidFill>
              </a:rPr>
              <a:t>used to create compressed ice require maintenance for routine checks, specifically with wearable parts like </a:t>
            </a:r>
            <a:r>
              <a:rPr lang="en-US" sz="1800" i="1" dirty="0" smtClean="0">
                <a:solidFill>
                  <a:schemeClr val="tx2"/>
                </a:solidFill>
              </a:rPr>
              <a:t>bearings</a:t>
            </a:r>
          </a:p>
          <a:p>
            <a:pPr marL="0" indent="0">
              <a:buNone/>
            </a:pPr>
            <a:endParaRPr lang="en-US" sz="8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200" b="1" dirty="0" smtClean="0">
                <a:solidFill>
                  <a:schemeClr val="tx2"/>
                </a:solidFill>
              </a:rPr>
              <a:t>Innovation: </a:t>
            </a:r>
            <a:r>
              <a:rPr lang="en-US" sz="1900" dirty="0" smtClean="0">
                <a:solidFill>
                  <a:schemeClr val="tx2"/>
                </a:solidFill>
              </a:rPr>
              <a:t>Meridian</a:t>
            </a:r>
            <a:r>
              <a:rPr lang="en-US" sz="1900" dirty="0">
                <a:solidFill>
                  <a:schemeClr val="tx2"/>
                </a:solidFill>
              </a:rPr>
              <a:t>™ models feature an all-new proprietary </a:t>
            </a:r>
            <a:r>
              <a:rPr lang="en-US" sz="1900" dirty="0" smtClean="0">
                <a:solidFill>
                  <a:schemeClr val="tx2"/>
                </a:solidFill>
              </a:rPr>
              <a:t>maintenance free bearing</a:t>
            </a:r>
            <a:r>
              <a:rPr lang="en-US" sz="1900" dirty="0">
                <a:solidFill>
                  <a:schemeClr val="tx2"/>
                </a:solidFill>
              </a:rPr>
              <a:t>, fully sealed with a high-tech polymer that lubricates and eliminates the need for </a:t>
            </a:r>
            <a:r>
              <a:rPr lang="en-US" sz="1900" dirty="0" smtClean="0">
                <a:solidFill>
                  <a:schemeClr val="tx2"/>
                </a:solidFill>
              </a:rPr>
              <a:t>greasing </a:t>
            </a:r>
            <a:r>
              <a:rPr lang="en-US" sz="1600" i="1" dirty="0" smtClean="0">
                <a:solidFill>
                  <a:schemeClr val="tx2"/>
                </a:solidFill>
              </a:rPr>
              <a:t>(launched in 2015)</a:t>
            </a:r>
          </a:p>
          <a:p>
            <a:r>
              <a:rPr lang="en-US" sz="1700" dirty="0" smtClean="0">
                <a:solidFill>
                  <a:schemeClr val="tx2"/>
                </a:solidFill>
              </a:rPr>
              <a:t>Exclusive </a:t>
            </a:r>
            <a:r>
              <a:rPr lang="en-US" sz="1700" dirty="0">
                <a:solidFill>
                  <a:schemeClr val="tx2"/>
                </a:solidFill>
              </a:rPr>
              <a:t>technology </a:t>
            </a:r>
            <a:r>
              <a:rPr lang="en-US" sz="1700" dirty="0" smtClean="0">
                <a:solidFill>
                  <a:schemeClr val="tx2"/>
                </a:solidFill>
              </a:rPr>
              <a:t>uses </a:t>
            </a:r>
            <a:r>
              <a:rPr lang="en-US" sz="1700" b="1" dirty="0" smtClean="0">
                <a:solidFill>
                  <a:schemeClr val="tx2"/>
                </a:solidFill>
              </a:rPr>
              <a:t>no </a:t>
            </a:r>
            <a:r>
              <a:rPr lang="en-US" sz="1700" b="1" dirty="0">
                <a:solidFill>
                  <a:schemeClr val="tx2"/>
                </a:solidFill>
              </a:rPr>
              <a:t>wearable parts</a:t>
            </a:r>
            <a:r>
              <a:rPr lang="en-US" sz="1700" dirty="0">
                <a:solidFill>
                  <a:schemeClr val="tx2"/>
                </a:solidFill>
              </a:rPr>
              <a:t> and </a:t>
            </a:r>
            <a:r>
              <a:rPr lang="en-US" sz="1700" b="1" dirty="0">
                <a:solidFill>
                  <a:schemeClr val="tx2"/>
                </a:solidFill>
              </a:rPr>
              <a:t>no grease</a:t>
            </a:r>
            <a:r>
              <a:rPr lang="en-US" sz="1700" dirty="0">
                <a:solidFill>
                  <a:schemeClr val="tx2"/>
                </a:solidFill>
              </a:rPr>
              <a:t>, which </a:t>
            </a:r>
            <a:r>
              <a:rPr lang="en-US" sz="1700" u="sng" dirty="0">
                <a:solidFill>
                  <a:schemeClr val="tx2"/>
                </a:solidFill>
              </a:rPr>
              <a:t>decreases potential service and maintenance </a:t>
            </a:r>
            <a:r>
              <a:rPr lang="en-US" sz="1700" u="sng" dirty="0" smtClean="0">
                <a:solidFill>
                  <a:schemeClr val="tx2"/>
                </a:solidFill>
              </a:rPr>
              <a:t>issues</a:t>
            </a:r>
          </a:p>
          <a:p>
            <a:endParaRPr lang="en-US" sz="800" u="sng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200" b="1" dirty="0" smtClean="0">
                <a:solidFill>
                  <a:schemeClr val="tx2"/>
                </a:solidFill>
              </a:rPr>
              <a:t>Continued Innovation: </a:t>
            </a:r>
            <a:r>
              <a:rPr lang="en-US" sz="1900" dirty="0" smtClean="0">
                <a:solidFill>
                  <a:schemeClr val="tx2"/>
                </a:solidFill>
              </a:rPr>
              <a:t>As a result of </a:t>
            </a:r>
            <a:r>
              <a:rPr lang="en-US" sz="1900" dirty="0">
                <a:solidFill>
                  <a:schemeClr val="tx2"/>
                </a:solidFill>
              </a:rPr>
              <a:t>the </a:t>
            </a:r>
            <a:r>
              <a:rPr lang="en-US" sz="1900" dirty="0" smtClean="0">
                <a:solidFill>
                  <a:schemeClr val="tx2"/>
                </a:solidFill>
              </a:rPr>
              <a:t>successful Meridian™ launch, this proprietary </a:t>
            </a:r>
            <a:r>
              <a:rPr lang="en-US" sz="1900" dirty="0" smtClean="0">
                <a:solidFill>
                  <a:schemeClr val="tx2"/>
                </a:solidFill>
              </a:rPr>
              <a:t>maintenance free </a:t>
            </a:r>
            <a:r>
              <a:rPr lang="en-US" sz="1900" dirty="0" smtClean="0">
                <a:solidFill>
                  <a:schemeClr val="tx2"/>
                </a:solidFill>
              </a:rPr>
              <a:t>bearing is now being expanded into the new Essential Series Undercounter Nugget &amp; Flake Models</a:t>
            </a:r>
            <a:endParaRPr lang="en-US" sz="1900" dirty="0">
              <a:solidFill>
                <a:schemeClr val="tx2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chemeClr val="tx2"/>
                </a:solidFill>
              </a:rPr>
              <a:t>Superior </a:t>
            </a:r>
            <a:r>
              <a:rPr lang="en-US" b="1" dirty="0" smtClean="0">
                <a:solidFill>
                  <a:schemeClr val="tx2"/>
                </a:solidFill>
              </a:rPr>
              <a:t>Reliability</a:t>
            </a:r>
            <a:endParaRPr lang="en-US" b="1" dirty="0">
              <a:solidFill>
                <a:schemeClr val="tx2"/>
              </a:solidFill>
            </a:endParaRPr>
          </a:p>
        </p:txBody>
      </p:sp>
      <p:pic>
        <p:nvPicPr>
          <p:cNvPr id="7" name="Picture 6" descr="greaseless-bearing-34014_3798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9" t="6007" r="10270" b="10526"/>
          <a:stretch/>
        </p:blipFill>
        <p:spPr>
          <a:xfrm>
            <a:off x="6370345" y="1212480"/>
            <a:ext cx="2391496" cy="331301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16770969"/>
      </p:ext>
    </p:extLst>
  </p:cSld>
  <p:clrMapOvr>
    <a:masterClrMapping/>
  </p:clrMapOvr>
</p:sld>
</file>

<file path=ppt/theme/theme1.xml><?xml version="1.0" encoding="utf-8"?>
<a:theme xmlns:a="http://schemas.openxmlformats.org/drawingml/2006/main" name="Title Page 1">
  <a:themeElements>
    <a:clrScheme name="Scotsman Color Theme">
      <a:dk1>
        <a:sysClr val="windowText" lastClr="000000"/>
      </a:dk1>
      <a:lt1>
        <a:sysClr val="window" lastClr="FFFFFF"/>
      </a:lt1>
      <a:dk2>
        <a:srgbClr val="0A2856"/>
      </a:dk2>
      <a:lt2>
        <a:srgbClr val="003F80"/>
      </a:lt2>
      <a:accent1>
        <a:srgbClr val="0093FF"/>
      </a:accent1>
      <a:accent2>
        <a:srgbClr val="004A87"/>
      </a:accent2>
      <a:accent3>
        <a:srgbClr val="5FBCE0"/>
      </a:accent3>
      <a:accent4>
        <a:srgbClr val="ADDBE9"/>
      </a:accent4>
      <a:accent5>
        <a:srgbClr val="0F578C"/>
      </a:accent5>
      <a:accent6>
        <a:srgbClr val="49A75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itle Page 2">
  <a:themeElements>
    <a:clrScheme name="Scotsman Color Theme">
      <a:dk1>
        <a:sysClr val="windowText" lastClr="000000"/>
      </a:dk1>
      <a:lt1>
        <a:sysClr val="window" lastClr="FFFFFF"/>
      </a:lt1>
      <a:dk2>
        <a:srgbClr val="0A2856"/>
      </a:dk2>
      <a:lt2>
        <a:srgbClr val="003F80"/>
      </a:lt2>
      <a:accent1>
        <a:srgbClr val="0093FF"/>
      </a:accent1>
      <a:accent2>
        <a:srgbClr val="004A87"/>
      </a:accent2>
      <a:accent3>
        <a:srgbClr val="5FBCE0"/>
      </a:accent3>
      <a:accent4>
        <a:srgbClr val="ADDBE9"/>
      </a:accent4>
      <a:accent5>
        <a:srgbClr val="0F578C"/>
      </a:accent5>
      <a:accent6>
        <a:srgbClr val="49A75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Inside pages">
  <a:themeElements>
    <a:clrScheme name="Custom 3">
      <a:dk1>
        <a:sysClr val="windowText" lastClr="000000"/>
      </a:dk1>
      <a:lt1>
        <a:sysClr val="window" lastClr="FFFFFF"/>
      </a:lt1>
      <a:dk2>
        <a:srgbClr val="0A2856"/>
      </a:dk2>
      <a:lt2>
        <a:srgbClr val="003F80"/>
      </a:lt2>
      <a:accent1>
        <a:srgbClr val="1E9EE9"/>
      </a:accent1>
      <a:accent2>
        <a:srgbClr val="004A87"/>
      </a:accent2>
      <a:accent3>
        <a:srgbClr val="5FBCE0"/>
      </a:accent3>
      <a:accent4>
        <a:srgbClr val="ADDBE9"/>
      </a:accent4>
      <a:accent5>
        <a:srgbClr val="0F578C"/>
      </a:accent5>
      <a:accent6>
        <a:srgbClr val="49A75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2592</TotalTime>
  <Words>714</Words>
  <Application>Microsoft Office PowerPoint</Application>
  <PresentationFormat>On-screen Show (4:3)</PresentationFormat>
  <Paragraphs>107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7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Title Page 1</vt:lpstr>
      <vt:lpstr>Title Page 2</vt:lpstr>
      <vt:lpstr>Inside pages</vt:lpstr>
      <vt:lpstr>Office Theme</vt:lpstr>
      <vt:lpstr>Custom Design</vt:lpstr>
      <vt:lpstr>1_Custom Design</vt:lpstr>
      <vt:lpstr>2_Custom Design</vt:lpstr>
      <vt:lpstr>A TRADITION OF REAL INNOVATION</vt:lpstr>
      <vt:lpstr>A Tradition of Real Innovation</vt:lpstr>
      <vt:lpstr>Nugget is Now Easier to Clean &amp; Operate</vt:lpstr>
      <vt:lpstr>A Tradition of Real Innovation</vt:lpstr>
      <vt:lpstr>It’s Easier to Service</vt:lpstr>
      <vt:lpstr>It’s Easier to Service</vt:lpstr>
      <vt:lpstr>A Tradition of Real Innovation</vt:lpstr>
      <vt:lpstr>Introducing the Meridian™ Series</vt:lpstr>
      <vt:lpstr>Superior Reliability</vt:lpstr>
      <vt:lpstr>The Essential Series: The Best Choice </vt:lpstr>
      <vt:lpstr>PowerPoint Presentation</vt:lpstr>
    </vt:vector>
  </TitlesOfParts>
  <Company>VantagePoint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Donna Malone</dc:creator>
  <cp:lastModifiedBy>Brandon Levinson</cp:lastModifiedBy>
  <cp:revision>76</cp:revision>
  <dcterms:created xsi:type="dcterms:W3CDTF">2014-09-30T13:49:33Z</dcterms:created>
  <dcterms:modified xsi:type="dcterms:W3CDTF">2018-04-11T21:16:36Z</dcterms:modified>
</cp:coreProperties>
</file>