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5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6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7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8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9" r:id="rId1"/>
    <p:sldMasterId id="2147483661" r:id="rId2"/>
    <p:sldMasterId id="2147483651" r:id="rId3"/>
    <p:sldMasterId id="2147483663" r:id="rId4"/>
    <p:sldMasterId id="2147483665" r:id="rId5"/>
    <p:sldMasterId id="2147483685" r:id="rId6"/>
    <p:sldMasterId id="2147483705" r:id="rId7"/>
    <p:sldMasterId id="2147483725" r:id="rId8"/>
    <p:sldMasterId id="2147483745" r:id="rId9"/>
  </p:sldMasterIdLst>
  <p:notesMasterIdLst>
    <p:notesMasterId r:id="rId20"/>
  </p:notesMasterIdLst>
  <p:sldIdLst>
    <p:sldId id="277" r:id="rId10"/>
    <p:sldId id="279" r:id="rId11"/>
    <p:sldId id="281" r:id="rId12"/>
    <p:sldId id="283" r:id="rId13"/>
    <p:sldId id="278" r:id="rId14"/>
    <p:sldId id="284" r:id="rId15"/>
    <p:sldId id="280" r:id="rId16"/>
    <p:sldId id="282" r:id="rId17"/>
    <p:sldId id="285" r:id="rId18"/>
    <p:sldId id="286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eghan Daro" initials="M. D.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94" autoAdjust="0"/>
    <p:restoredTop sz="94660"/>
  </p:normalViewPr>
  <p:slideViewPr>
    <p:cSldViewPr snapToGrid="0" snapToObjects="1">
      <p:cViewPr>
        <p:scale>
          <a:sx n="90" d="100"/>
          <a:sy n="90" d="100"/>
        </p:scale>
        <p:origin x="-2328" y="-4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8472B3-F672-4FC3-BF80-5EC9CA314252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0D45D7-FFFF-4B76-BEF2-F0DB3AC90F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117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1697038"/>
            <a:ext cx="8229600" cy="90646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7200" y="2736850"/>
            <a:ext cx="8229600" cy="5969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</a:defRPr>
            </a:lvl3pPr>
            <a:lvl4pPr>
              <a:defRPr sz="2200">
                <a:solidFill>
                  <a:schemeClr val="bg1"/>
                </a:solidFill>
              </a:defRPr>
            </a:lvl4pPr>
            <a:lvl5pPr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291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669062"/>
      </p:ext>
    </p:extLst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56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7FEDF510-891E-4829-BA19-7D456407AB2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685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5613" y="1598613"/>
            <a:ext cx="4037012" cy="4497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5025" y="1598613"/>
            <a:ext cx="4037013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B211954-39E6-4BE0-AF47-9578A1AAF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67385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79771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87084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24332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488202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4733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5613" y="1598613"/>
            <a:ext cx="8226425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8EBEE32-2D27-440E-9BBF-2447757878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578239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861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1697038"/>
            <a:ext cx="8229600" cy="90646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7200" y="2736850"/>
            <a:ext cx="8229600" cy="5969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</a:defRPr>
            </a:lvl3pPr>
            <a:lvl4pPr>
              <a:defRPr sz="2200">
                <a:solidFill>
                  <a:schemeClr val="bg1"/>
                </a:solidFill>
              </a:defRPr>
            </a:lvl4pPr>
            <a:lvl5pPr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142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408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922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 Helvetica or Arial font size 32</a:t>
            </a:r>
          </a:p>
          <a:p>
            <a:pPr lvl="1"/>
            <a:r>
              <a:rPr lang="en-US" dirty="0" smtClean="0"/>
              <a:t>Text Helvetica or Arial font size 28</a:t>
            </a:r>
          </a:p>
          <a:p>
            <a:pPr lvl="2"/>
            <a:r>
              <a:rPr lang="en-US" dirty="0" smtClean="0"/>
              <a:t>Text Helvetica or Arial font size 24</a:t>
            </a:r>
          </a:p>
          <a:p>
            <a:pPr lvl="3"/>
            <a:r>
              <a:rPr lang="en-US" dirty="0" smtClean="0"/>
              <a:t>Text Helvetica or Arial font size 20</a:t>
            </a:r>
          </a:p>
          <a:p>
            <a:pPr lvl="4"/>
            <a:r>
              <a:rPr lang="en-US" dirty="0" smtClean="0"/>
              <a:t>Text Helvetica or Arial font size 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62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 Helvetica or Arial font size 32</a:t>
            </a:r>
          </a:p>
          <a:p>
            <a:pPr lvl="1"/>
            <a:r>
              <a:rPr lang="en-US" dirty="0" smtClean="0"/>
              <a:t>Text Helvetica or Arial font size 28</a:t>
            </a:r>
          </a:p>
          <a:p>
            <a:pPr lvl="2"/>
            <a:r>
              <a:rPr lang="en-US" dirty="0" smtClean="0"/>
              <a:t>Text Helvetica or Arial font size 24</a:t>
            </a:r>
          </a:p>
          <a:p>
            <a:pPr lvl="3"/>
            <a:r>
              <a:rPr lang="en-US" dirty="0" smtClean="0"/>
              <a:t>Text Helvetica or Arial font size 20</a:t>
            </a:r>
          </a:p>
          <a:p>
            <a:pPr lvl="4"/>
            <a:r>
              <a:rPr lang="en-US" dirty="0" smtClean="0"/>
              <a:t>Text Helvetica or Arial font size 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911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5442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8167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6894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3591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500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55023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25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7FEDF510-891E-4829-BA19-7D456407AB2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4415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5613" y="1598613"/>
            <a:ext cx="4037012" cy="4497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5025" y="1598613"/>
            <a:ext cx="4037013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B211954-39E6-4BE0-AF47-9578A1AAF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58187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666575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899231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910056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811065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141387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5613" y="1598613"/>
            <a:ext cx="8226425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8EBEE32-2D27-440E-9BBF-2447757878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410822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1516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10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4766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776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 Helvetica or Arial font size 32</a:t>
            </a:r>
          </a:p>
          <a:p>
            <a:pPr lvl="1"/>
            <a:r>
              <a:rPr lang="en-US" dirty="0" smtClean="0"/>
              <a:t>Text Helvetica or Arial font size 28</a:t>
            </a:r>
          </a:p>
          <a:p>
            <a:pPr lvl="2"/>
            <a:r>
              <a:rPr lang="en-US" dirty="0" smtClean="0"/>
              <a:t>Text Helvetica or Arial font size 24</a:t>
            </a:r>
          </a:p>
          <a:p>
            <a:pPr lvl="3"/>
            <a:r>
              <a:rPr lang="en-US" dirty="0" smtClean="0"/>
              <a:t>Text Helvetica or Arial font size 20</a:t>
            </a:r>
          </a:p>
          <a:p>
            <a:pPr lvl="4"/>
            <a:r>
              <a:rPr lang="en-US" dirty="0" smtClean="0"/>
              <a:t>Text Helvetica or Arial font size 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15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 Helvetica or Arial font size 32</a:t>
            </a:r>
          </a:p>
          <a:p>
            <a:pPr lvl="1"/>
            <a:r>
              <a:rPr lang="en-US" dirty="0" smtClean="0"/>
              <a:t>Text Helvetica or Arial font size 28</a:t>
            </a:r>
          </a:p>
          <a:p>
            <a:pPr lvl="2"/>
            <a:r>
              <a:rPr lang="en-US" dirty="0" smtClean="0"/>
              <a:t>Text Helvetica or Arial font size 24</a:t>
            </a:r>
          </a:p>
          <a:p>
            <a:pPr lvl="3"/>
            <a:r>
              <a:rPr lang="en-US" dirty="0" smtClean="0"/>
              <a:t>Text Helvetica or Arial font size 20</a:t>
            </a:r>
          </a:p>
          <a:p>
            <a:pPr lvl="4"/>
            <a:r>
              <a:rPr lang="en-US" dirty="0" smtClean="0"/>
              <a:t>Text Helvetica or Arial font size 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8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610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5637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2753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23017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423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773159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7FEDF510-891E-4829-BA19-7D456407AB2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061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2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02432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5613" y="1598613"/>
            <a:ext cx="4037012" cy="4497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5025" y="1598613"/>
            <a:ext cx="4037013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B211954-39E6-4BE0-AF47-9578A1AAF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190795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870172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97429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263886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047911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113651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5613" y="1598613"/>
            <a:ext cx="8226425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8EBEE32-2D27-440E-9BBF-2447757878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021762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0869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548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030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12028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 Helvetica or Arial font size 32</a:t>
            </a:r>
          </a:p>
          <a:p>
            <a:pPr lvl="1"/>
            <a:r>
              <a:rPr lang="en-US" dirty="0" smtClean="0"/>
              <a:t>Text Helvetica or Arial font size 28</a:t>
            </a:r>
          </a:p>
          <a:p>
            <a:pPr lvl="2"/>
            <a:r>
              <a:rPr lang="en-US" dirty="0" smtClean="0"/>
              <a:t>Text Helvetica or Arial font size 24</a:t>
            </a:r>
          </a:p>
          <a:p>
            <a:pPr lvl="3"/>
            <a:r>
              <a:rPr lang="en-US" dirty="0" smtClean="0"/>
              <a:t>Text Helvetica or Arial font size 20</a:t>
            </a:r>
          </a:p>
          <a:p>
            <a:pPr lvl="4"/>
            <a:r>
              <a:rPr lang="en-US" dirty="0" smtClean="0"/>
              <a:t>Text Helvetica or Arial font size 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30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 Helvetica or Arial font size 32</a:t>
            </a:r>
          </a:p>
          <a:p>
            <a:pPr lvl="1"/>
            <a:r>
              <a:rPr lang="en-US" dirty="0" smtClean="0"/>
              <a:t>Text Helvetica or Arial font size 28</a:t>
            </a:r>
          </a:p>
          <a:p>
            <a:pPr lvl="2"/>
            <a:r>
              <a:rPr lang="en-US" dirty="0" smtClean="0"/>
              <a:t>Text Helvetica or Arial font size 24</a:t>
            </a:r>
          </a:p>
          <a:p>
            <a:pPr lvl="3"/>
            <a:r>
              <a:rPr lang="en-US" dirty="0" smtClean="0"/>
              <a:t>Text Helvetica or Arial font size 20</a:t>
            </a:r>
          </a:p>
          <a:p>
            <a:pPr lvl="4"/>
            <a:r>
              <a:rPr lang="en-US" dirty="0" smtClean="0"/>
              <a:t>Text Helvetica or Arial font size 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125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4978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7366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63987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14969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3806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328124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7FEDF510-891E-4829-BA19-7D456407AB2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76305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5613" y="1598613"/>
            <a:ext cx="4037012" cy="4497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5025" y="1598613"/>
            <a:ext cx="4037013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B211954-39E6-4BE0-AF47-9578A1AAF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91053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24621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610592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187984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984750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80735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659841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5613" y="1598613"/>
            <a:ext cx="8226425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8EBEE32-2D27-440E-9BBF-2447757878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794131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00988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606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96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 Helvetica or Arial font size 32</a:t>
            </a:r>
          </a:p>
          <a:p>
            <a:pPr lvl="1"/>
            <a:r>
              <a:rPr lang="en-US" dirty="0" smtClean="0"/>
              <a:t>Text Helvetica or Arial font size 28</a:t>
            </a:r>
          </a:p>
          <a:p>
            <a:pPr lvl="2"/>
            <a:r>
              <a:rPr lang="en-US" dirty="0" smtClean="0"/>
              <a:t>Text Helvetica or Arial font size 24</a:t>
            </a:r>
          </a:p>
          <a:p>
            <a:pPr lvl="3"/>
            <a:r>
              <a:rPr lang="en-US" dirty="0" smtClean="0"/>
              <a:t>Text Helvetica or Arial font size 20</a:t>
            </a:r>
          </a:p>
          <a:p>
            <a:pPr lvl="4"/>
            <a:r>
              <a:rPr lang="en-US" dirty="0" smtClean="0"/>
              <a:t>Text Helvetica or Arial font size 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320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3939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 Helvetica or Arial font size 32</a:t>
            </a:r>
          </a:p>
          <a:p>
            <a:pPr lvl="1"/>
            <a:r>
              <a:rPr lang="en-US" dirty="0" smtClean="0"/>
              <a:t>Text Helvetica or Arial font size 28</a:t>
            </a:r>
          </a:p>
          <a:p>
            <a:pPr lvl="2"/>
            <a:r>
              <a:rPr lang="en-US" dirty="0" smtClean="0"/>
              <a:t>Text Helvetica or Arial font size 24</a:t>
            </a:r>
          </a:p>
          <a:p>
            <a:pPr lvl="3"/>
            <a:r>
              <a:rPr lang="en-US" dirty="0" smtClean="0"/>
              <a:t>Text Helvetica or Arial font size 20</a:t>
            </a:r>
          </a:p>
          <a:p>
            <a:pPr lvl="4"/>
            <a:r>
              <a:rPr lang="en-US" dirty="0" smtClean="0"/>
              <a:t>Text Helvetica or Arial font size 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138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47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8123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36476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8896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116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85038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7FEDF510-891E-4829-BA19-7D456407AB2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24130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5613" y="1598613"/>
            <a:ext cx="4037012" cy="4497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5025" y="1598613"/>
            <a:ext cx="4037013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B211954-39E6-4BE0-AF47-9578A1AAF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909804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9645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751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210327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560095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512981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151751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5613" y="1598613"/>
            <a:ext cx="8226425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8EBEE32-2D27-440E-9BBF-2447757878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241462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16917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703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6504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 Helvetica or Arial font size 32</a:t>
            </a:r>
          </a:p>
          <a:p>
            <a:pPr lvl="1"/>
            <a:r>
              <a:rPr lang="en-US" dirty="0" smtClean="0"/>
              <a:t>Text Helvetica or Arial font size 28</a:t>
            </a:r>
          </a:p>
          <a:p>
            <a:pPr lvl="2"/>
            <a:r>
              <a:rPr lang="en-US" dirty="0" smtClean="0"/>
              <a:t>Text Helvetica or Arial font size 24</a:t>
            </a:r>
          </a:p>
          <a:p>
            <a:pPr lvl="3"/>
            <a:r>
              <a:rPr lang="en-US" dirty="0" smtClean="0"/>
              <a:t>Text Helvetica or Arial font size 20</a:t>
            </a:r>
          </a:p>
          <a:p>
            <a:pPr lvl="4"/>
            <a:r>
              <a:rPr lang="en-US" dirty="0" smtClean="0"/>
              <a:t>Text Helvetica or Arial font size 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94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 Helvetica or Arial font size 32</a:t>
            </a:r>
          </a:p>
          <a:p>
            <a:pPr lvl="1"/>
            <a:r>
              <a:rPr lang="en-US" dirty="0" smtClean="0"/>
              <a:t>Text Helvetica or Arial font size 28</a:t>
            </a:r>
          </a:p>
          <a:p>
            <a:pPr lvl="2"/>
            <a:r>
              <a:rPr lang="en-US" dirty="0" smtClean="0"/>
              <a:t>Text Helvetica or Arial font size 24</a:t>
            </a:r>
          </a:p>
          <a:p>
            <a:pPr lvl="3"/>
            <a:r>
              <a:rPr lang="en-US" dirty="0" smtClean="0"/>
              <a:t>Text Helvetica or Arial font size 20</a:t>
            </a:r>
          </a:p>
          <a:p>
            <a:pPr lvl="4"/>
            <a:r>
              <a:rPr lang="en-US" dirty="0" smtClean="0"/>
              <a:t>Text Helvetica or Arial font size 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264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8.xml"/><Relationship Id="rId21" Type="http://schemas.openxmlformats.org/officeDocument/2006/relationships/image" Target="../media/image5.jpg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27.xml"/><Relationship Id="rId21" Type="http://schemas.openxmlformats.org/officeDocument/2006/relationships/image" Target="../media/image5.jpg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theme" Target="../theme/theme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21" Type="http://schemas.openxmlformats.org/officeDocument/2006/relationships/image" Target="../media/image5.jpg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theme" Target="../theme/theme7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21" Type="http://schemas.openxmlformats.org/officeDocument/2006/relationships/image" Target="../media/image5.jpg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theme" Target="../theme/theme8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slideLayout" Target="../slideLayouts/slideLayout94.xml"/><Relationship Id="rId18" Type="http://schemas.openxmlformats.org/officeDocument/2006/relationships/slideLayout" Target="../slideLayouts/slideLayout99.xml"/><Relationship Id="rId3" Type="http://schemas.openxmlformats.org/officeDocument/2006/relationships/slideLayout" Target="../slideLayouts/slideLayout84.xml"/><Relationship Id="rId21" Type="http://schemas.openxmlformats.org/officeDocument/2006/relationships/image" Target="../media/image5.jpg"/><Relationship Id="rId7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93.xml"/><Relationship Id="rId17" Type="http://schemas.openxmlformats.org/officeDocument/2006/relationships/slideLayout" Target="../slideLayouts/slideLayout98.xml"/><Relationship Id="rId2" Type="http://schemas.openxmlformats.org/officeDocument/2006/relationships/slideLayout" Target="../slideLayouts/slideLayout83.xml"/><Relationship Id="rId16" Type="http://schemas.openxmlformats.org/officeDocument/2006/relationships/slideLayout" Target="../slideLayouts/slideLayout97.xml"/><Relationship Id="rId20" Type="http://schemas.openxmlformats.org/officeDocument/2006/relationships/theme" Target="../theme/theme9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91.xml"/><Relationship Id="rId19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14" Type="http://schemas.openxmlformats.org/officeDocument/2006/relationships/slideLayout" Target="../slideLayouts/slideLayout9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 descr="row of mixed ice-PPT 2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" r="3149" b="18468"/>
          <a:stretch/>
        </p:blipFill>
        <p:spPr>
          <a:xfrm>
            <a:off x="0" y="5211572"/>
            <a:ext cx="9144000" cy="1646428"/>
          </a:xfrm>
          <a:prstGeom prst="rect">
            <a:avLst/>
          </a:prstGeom>
        </p:spPr>
      </p:pic>
      <p:sp>
        <p:nvSpPr>
          <p:cNvPr id="2" name="Chord 1"/>
          <p:cNvSpPr/>
          <p:nvPr userDrawn="1"/>
        </p:nvSpPr>
        <p:spPr>
          <a:xfrm>
            <a:off x="2712412" y="5851525"/>
            <a:ext cx="3727387" cy="3727387"/>
          </a:xfrm>
          <a:prstGeom prst="chord">
            <a:avLst>
              <a:gd name="adj1" fmla="val 12425776"/>
              <a:gd name="adj2" fmla="val 19963670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hord 9"/>
          <p:cNvSpPr/>
          <p:nvPr userDrawn="1"/>
        </p:nvSpPr>
        <p:spPr>
          <a:xfrm>
            <a:off x="2881744" y="6003925"/>
            <a:ext cx="3397444" cy="3361008"/>
          </a:xfrm>
          <a:prstGeom prst="chord">
            <a:avLst>
              <a:gd name="adj1" fmla="val 12511720"/>
              <a:gd name="adj2" fmla="val 19891423"/>
            </a:avLst>
          </a:prstGeom>
          <a:noFill/>
          <a:ln w="127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 userDrawn="1"/>
        </p:nvSpPr>
        <p:spPr>
          <a:xfrm>
            <a:off x="1" y="1242662"/>
            <a:ext cx="9144000" cy="245582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cxnSp>
        <p:nvCxnSpPr>
          <p:cNvPr id="57" name="Straight Connector 56"/>
          <p:cNvCxnSpPr/>
          <p:nvPr userDrawn="1"/>
        </p:nvCxnSpPr>
        <p:spPr>
          <a:xfrm>
            <a:off x="1" y="1365814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 userDrawn="1"/>
        </p:nvCxnSpPr>
        <p:spPr>
          <a:xfrm>
            <a:off x="0" y="3565777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1" name="Picture 60" descr="ScotsmanLogoWithTag - white.pn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5179"/>
          <a:stretch/>
        </p:blipFill>
        <p:spPr>
          <a:xfrm>
            <a:off x="3703039" y="6305702"/>
            <a:ext cx="1781822" cy="46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669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 descr="row of mixed ice-PPT 2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" r="3149" b="18468"/>
          <a:stretch/>
        </p:blipFill>
        <p:spPr>
          <a:xfrm>
            <a:off x="0" y="5211572"/>
            <a:ext cx="9144000" cy="1646428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1" y="3696540"/>
            <a:ext cx="9144000" cy="315951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 userDrawn="1"/>
        </p:nvSpPr>
        <p:spPr>
          <a:xfrm>
            <a:off x="1" y="1242662"/>
            <a:ext cx="9144000" cy="245582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cxnSp>
        <p:nvCxnSpPr>
          <p:cNvPr id="57" name="Straight Connector 56"/>
          <p:cNvCxnSpPr/>
          <p:nvPr userDrawn="1"/>
        </p:nvCxnSpPr>
        <p:spPr>
          <a:xfrm>
            <a:off x="1" y="1365814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 userDrawn="1"/>
        </p:nvCxnSpPr>
        <p:spPr>
          <a:xfrm>
            <a:off x="0" y="3565777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hord 9"/>
          <p:cNvSpPr/>
          <p:nvPr userDrawn="1"/>
        </p:nvSpPr>
        <p:spPr>
          <a:xfrm>
            <a:off x="2712412" y="5851525"/>
            <a:ext cx="3727387" cy="3727387"/>
          </a:xfrm>
          <a:prstGeom prst="chord">
            <a:avLst>
              <a:gd name="adj1" fmla="val 12425776"/>
              <a:gd name="adj2" fmla="val 19963670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hord 10"/>
          <p:cNvSpPr/>
          <p:nvPr userDrawn="1"/>
        </p:nvSpPr>
        <p:spPr>
          <a:xfrm>
            <a:off x="2881744" y="6003925"/>
            <a:ext cx="3397444" cy="3361008"/>
          </a:xfrm>
          <a:prstGeom prst="chord">
            <a:avLst>
              <a:gd name="adj1" fmla="val 12511720"/>
              <a:gd name="adj2" fmla="val 19891423"/>
            </a:avLst>
          </a:prstGeom>
          <a:noFill/>
          <a:ln w="127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ScotsmanLogoWithTag - white.pn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5179"/>
          <a:stretch/>
        </p:blipFill>
        <p:spPr>
          <a:xfrm>
            <a:off x="3703039" y="6305702"/>
            <a:ext cx="1781822" cy="46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898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0" y="822574"/>
            <a:ext cx="9144000" cy="0"/>
          </a:xfrm>
          <a:prstGeom prst="line">
            <a:avLst/>
          </a:prstGeom>
          <a:ln w="12700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cotsmanLogoWithTag-cyan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812" y="5686632"/>
            <a:ext cx="1803556" cy="407028"/>
          </a:xfrm>
          <a:prstGeom prst="rect">
            <a:avLst/>
          </a:prstGeom>
        </p:spPr>
      </p:pic>
      <p:pic>
        <p:nvPicPr>
          <p:cNvPr id="11" name="Picture 10" descr="row of mixed ice-PPT 2.png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" t="-1" r="3149" b="59043"/>
          <a:stretch/>
        </p:blipFill>
        <p:spPr>
          <a:xfrm>
            <a:off x="0" y="6030926"/>
            <a:ext cx="9144000" cy="82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728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8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DCD0B1C-D405-4F9D-866E-69855E2700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01669E13-208E-4B1D-B581-417AE31233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" r="-1"/>
          <a:stretch/>
        </p:blipFill>
        <p:spPr>
          <a:xfrm>
            <a:off x="0" y="-115594"/>
            <a:ext cx="9144000" cy="697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931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992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900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3" r:id="rId18"/>
    <p:sldLayoutId id="2147483704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111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  <p:sldLayoutId id="2147483723" r:id="rId18"/>
    <p:sldLayoutId id="2147483724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321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  <p:sldLayoutId id="2147483744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23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  <p:sldLayoutId id="2147483762" r:id="rId17"/>
    <p:sldLayoutId id="2147483763" r:id="rId18"/>
    <p:sldLayoutId id="2147483764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7.xml"/><Relationship Id="rId6" Type="http://schemas.microsoft.com/office/2007/relationships/hdphoto" Target="../media/hdphoto2.wdp"/><Relationship Id="rId5" Type="http://schemas.openxmlformats.org/officeDocument/2006/relationships/image" Target="../media/image18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40833" y="1676400"/>
            <a:ext cx="7098967" cy="906462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</a:pPr>
            <a:r>
              <a:rPr lang="en-US" sz="3600" dirty="0" smtClean="0"/>
              <a:t>AN INTUITIVE SENSE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b="1" dirty="0" smtClean="0"/>
              <a:t>OF CONTROL</a:t>
            </a: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1940833" y="2911231"/>
            <a:ext cx="6864514" cy="5731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WE GIVE YOU THE POWER TO DO MORE.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 rot="1800000">
            <a:off x="931508" y="1657309"/>
            <a:ext cx="853181" cy="853181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61" y="1870363"/>
            <a:ext cx="575564" cy="487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53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75585" y="2220917"/>
            <a:ext cx="7765535" cy="2046283"/>
            <a:chOff x="545910" y="2220917"/>
            <a:chExt cx="7765535" cy="2046283"/>
          </a:xfrm>
        </p:grpSpPr>
        <p:pic>
          <p:nvPicPr>
            <p:cNvPr id="6" name="Picture 5" descr="aligroup_logo.jp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3735" y="2220917"/>
              <a:ext cx="2387710" cy="1951745"/>
            </a:xfrm>
            <a:prstGeom prst="rect">
              <a:avLst/>
            </a:prstGeom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2"/>
            <a:stretch/>
          </p:blipFill>
          <p:spPr bwMode="auto">
            <a:xfrm>
              <a:off x="545910" y="2587625"/>
              <a:ext cx="5306447" cy="1679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0" y="0"/>
            <a:ext cx="9144000" cy="152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29400" y="5334001"/>
            <a:ext cx="2347157" cy="607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5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1009488" y="1120370"/>
            <a:ext cx="5323071" cy="14163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16"/>
          <a:stretch/>
        </p:blipFill>
        <p:spPr>
          <a:xfrm>
            <a:off x="6332560" y="1065778"/>
            <a:ext cx="2714466" cy="25786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An </a:t>
            </a:r>
            <a:r>
              <a:rPr lang="en-US" dirty="0" smtClean="0">
                <a:solidFill>
                  <a:schemeClr val="tx2"/>
                </a:solidFill>
              </a:rPr>
              <a:t>Intuitive Sense </a:t>
            </a:r>
            <a:r>
              <a:rPr lang="en-US" dirty="0" smtClean="0">
                <a:solidFill>
                  <a:schemeClr val="tx2"/>
                </a:solidFill>
              </a:rPr>
              <a:t>of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i="1" dirty="0" smtClean="0">
                <a:solidFill>
                  <a:schemeClr val="tx2"/>
                </a:solidFill>
              </a:rPr>
              <a:t>Control</a:t>
            </a:r>
            <a:endParaRPr lang="en-US" b="1" i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1022511" y="1184259"/>
            <a:ext cx="5310049" cy="4858728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>
                <a:solidFill>
                  <a:srgbClr val="003F80"/>
                </a:solidFill>
              </a:rPr>
              <a:t>SELF-MONITORING PRODIGY </a:t>
            </a:r>
            <a:r>
              <a:rPr lang="en-US" sz="2200" dirty="0" smtClean="0">
                <a:solidFill>
                  <a:srgbClr val="003F80"/>
                </a:solidFill>
              </a:rPr>
              <a:t>PLUS® </a:t>
            </a:r>
            <a:r>
              <a:rPr lang="en-US" sz="2200" dirty="0">
                <a:solidFill>
                  <a:srgbClr val="003F80"/>
                </a:solidFill>
              </a:rPr>
              <a:t>SYSTEM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3F80"/>
                </a:solidFill>
              </a:rPr>
              <a:t>a powerful solution that gives operators total peace of mind that they will always get the ice they need — when they need it</a:t>
            </a:r>
          </a:p>
          <a:p>
            <a:pPr marL="457200" lvl="1" indent="0">
              <a:buNone/>
            </a:pPr>
            <a:endParaRPr lang="en-US" sz="1800" dirty="0">
              <a:solidFill>
                <a:srgbClr val="003F80"/>
              </a:solidFill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rgbClr val="003F80"/>
                </a:solidFill>
              </a:rPr>
              <a:t>WATERSENSE </a:t>
            </a:r>
            <a:r>
              <a:rPr lang="en-US" sz="2200" dirty="0">
                <a:solidFill>
                  <a:srgbClr val="003F80"/>
                </a:solidFill>
              </a:rPr>
              <a:t>ADAPTIVE PURGE CONTROL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3F80"/>
                </a:solidFill>
              </a:rPr>
              <a:t>a smarter way to optimize water consumption and keep your machine running efficiently and reliably</a:t>
            </a:r>
          </a:p>
          <a:p>
            <a:pPr marL="457200" lvl="1" indent="0">
              <a:buNone/>
            </a:pPr>
            <a:endParaRPr lang="en-US" sz="1800" dirty="0">
              <a:solidFill>
                <a:srgbClr val="003F80"/>
              </a:solidFill>
            </a:endParaRPr>
          </a:p>
          <a:p>
            <a:pPr marL="0" indent="0">
              <a:buNone/>
            </a:pPr>
            <a:r>
              <a:rPr lang="en-US" sz="2200" dirty="0">
                <a:solidFill>
                  <a:srgbClr val="003F80"/>
                </a:solidFill>
              </a:rPr>
              <a:t>INSTANT ACCESS AT YOUR FINGERTIPS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3F80"/>
                </a:solidFill>
              </a:rPr>
              <a:t>our QR code technology offers one-step </a:t>
            </a:r>
            <a:br>
              <a:rPr lang="en-US" sz="1800" dirty="0">
                <a:solidFill>
                  <a:srgbClr val="003F80"/>
                </a:solidFill>
              </a:rPr>
            </a:br>
            <a:r>
              <a:rPr lang="en-US" sz="1800" dirty="0">
                <a:solidFill>
                  <a:srgbClr val="003F80"/>
                </a:solidFill>
              </a:rPr>
              <a:t>access to service manuals, warranty </a:t>
            </a:r>
            <a:r>
              <a:rPr lang="en-US" sz="1800" dirty="0" smtClean="0">
                <a:solidFill>
                  <a:srgbClr val="003F80"/>
                </a:solidFill>
              </a:rPr>
              <a:t>history information </a:t>
            </a:r>
            <a:r>
              <a:rPr lang="en-US" sz="1800" dirty="0">
                <a:solidFill>
                  <a:srgbClr val="003F80"/>
                </a:solidFill>
              </a:rPr>
              <a:t>and more</a:t>
            </a:r>
          </a:p>
        </p:txBody>
      </p:sp>
      <p:pic>
        <p:nvPicPr>
          <p:cNvPr id="9" name="Picture 8" descr="Ey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56" y="1243025"/>
            <a:ext cx="629865" cy="358217"/>
          </a:xfrm>
          <a:prstGeom prst="rect">
            <a:avLst/>
          </a:prstGeom>
        </p:spPr>
      </p:pic>
      <p:pic>
        <p:nvPicPr>
          <p:cNvPr id="10" name="Picture 9" descr="Water-Drop-Ico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11" y="2742797"/>
            <a:ext cx="446269" cy="687254"/>
          </a:xfrm>
          <a:prstGeom prst="rect">
            <a:avLst/>
          </a:prstGeom>
        </p:spPr>
      </p:pic>
      <p:pic>
        <p:nvPicPr>
          <p:cNvPr id="12" name="Picture 11" descr="iPhoneIcon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59" y="4361459"/>
            <a:ext cx="514187" cy="87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62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5471656" y="3391886"/>
            <a:ext cx="3332373" cy="1139744"/>
          </a:xfrm>
          <a:prstGeom prst="roundRect">
            <a:avLst>
              <a:gd name="adj" fmla="val 9620"/>
            </a:avLst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200" b="1" dirty="0" smtClean="0">
              <a:solidFill>
                <a:srgbClr val="FFFFFF"/>
              </a:solidFill>
            </a:endParaRPr>
          </a:p>
          <a:p>
            <a:pPr algn="ctr" defTabSz="914400"/>
            <a:r>
              <a:rPr lang="en-US" b="1" dirty="0" smtClean="0">
                <a:solidFill>
                  <a:srgbClr val="FFFFFF"/>
                </a:solidFill>
              </a:rPr>
              <a:t>Instantly </a:t>
            </a:r>
            <a:r>
              <a:rPr lang="en-US" b="1" dirty="0" smtClean="0">
                <a:solidFill>
                  <a:srgbClr val="FFFFFF"/>
                </a:solidFill>
              </a:rPr>
              <a:t>diagnose issues when warning lights </a:t>
            </a:r>
            <a:r>
              <a:rPr lang="en-US" b="1" dirty="0" smtClean="0">
                <a:solidFill>
                  <a:srgbClr val="FFFFFF"/>
                </a:solidFill>
              </a:rPr>
              <a:t>appear</a:t>
            </a:r>
            <a:endParaRPr lang="en-US" b="1" dirty="0">
              <a:solidFill>
                <a:srgbClr val="FFFFFF"/>
              </a:solidFill>
            </a:endParaRPr>
          </a:p>
        </p:txBody>
      </p:sp>
      <p:pic>
        <p:nvPicPr>
          <p:cNvPr id="5" name="Picture 4" descr="Power-On-colored-lights-RGB-small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67" t="29299" r="22625" b="19192"/>
          <a:stretch/>
        </p:blipFill>
        <p:spPr>
          <a:xfrm>
            <a:off x="5471656" y="1217736"/>
            <a:ext cx="3332374" cy="237734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It’s </a:t>
            </a:r>
            <a:r>
              <a:rPr lang="en-US" dirty="0" smtClean="0">
                <a:solidFill>
                  <a:schemeClr val="tx2"/>
                </a:solidFill>
              </a:rPr>
              <a:t>Easy to </a:t>
            </a:r>
            <a:r>
              <a:rPr lang="en-US" b="1" i="1" dirty="0">
                <a:solidFill>
                  <a:schemeClr val="tx2"/>
                </a:solidFill>
              </a:rPr>
              <a:t>S</a:t>
            </a:r>
            <a:r>
              <a:rPr lang="en-US" b="1" i="1" dirty="0" smtClean="0">
                <a:solidFill>
                  <a:schemeClr val="tx2"/>
                </a:solidFill>
              </a:rPr>
              <a:t>ervice</a:t>
            </a:r>
            <a:endParaRPr lang="en-US" b="1" i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1" y="1061426"/>
            <a:ext cx="4512082" cy="44614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 err="1" smtClean="0">
                <a:solidFill>
                  <a:srgbClr val="00B0F0"/>
                </a:solidFill>
              </a:rPr>
              <a:t>AutoAlert</a:t>
            </a:r>
            <a:r>
              <a:rPr lang="en-US" b="1" i="1" dirty="0" smtClean="0">
                <a:solidFill>
                  <a:srgbClr val="00B0F0"/>
                </a:solidFill>
              </a:rPr>
              <a:t>™</a:t>
            </a:r>
          </a:p>
          <a:p>
            <a:pPr marL="0" indent="0">
              <a:buNone/>
            </a:pPr>
            <a:endParaRPr lang="en-US" sz="800" b="1" i="1" dirty="0" smtClean="0">
              <a:solidFill>
                <a:srgbClr val="00B0F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Innovative </a:t>
            </a:r>
            <a:r>
              <a:rPr lang="en-US" sz="2200" dirty="0">
                <a:solidFill>
                  <a:srgbClr val="003F80"/>
                </a:solidFill>
              </a:rPr>
              <a:t>LED indicator lights keep operators informed of unit’s </a:t>
            </a:r>
            <a:r>
              <a:rPr lang="en-US" sz="2200" dirty="0" smtClean="0">
                <a:solidFill>
                  <a:srgbClr val="003F80"/>
                </a:solidFill>
              </a:rPr>
              <a:t>status</a:t>
            </a:r>
          </a:p>
          <a:p>
            <a:endParaRPr lang="en-US" sz="600" dirty="0">
              <a:solidFill>
                <a:srgbClr val="003F8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Signals </a:t>
            </a:r>
            <a:r>
              <a:rPr lang="en-US" sz="2200" dirty="0">
                <a:solidFill>
                  <a:srgbClr val="003F80"/>
                </a:solidFill>
              </a:rPr>
              <a:t>staff when it’s time to descale, sanitize and </a:t>
            </a:r>
            <a:r>
              <a:rPr lang="en-US" sz="2200" dirty="0" smtClean="0">
                <a:solidFill>
                  <a:srgbClr val="003F80"/>
                </a:solidFill>
              </a:rPr>
              <a:t>more</a:t>
            </a:r>
          </a:p>
          <a:p>
            <a:endParaRPr lang="en-US" sz="600" dirty="0">
              <a:solidFill>
                <a:srgbClr val="003F8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Relocated </a:t>
            </a:r>
            <a:r>
              <a:rPr lang="en-US" sz="2200" dirty="0">
                <a:solidFill>
                  <a:srgbClr val="003F80"/>
                </a:solidFill>
              </a:rPr>
              <a:t>to the lower left corner of the panel for </a:t>
            </a:r>
            <a:r>
              <a:rPr lang="en-US" sz="2200" b="1" dirty="0">
                <a:solidFill>
                  <a:srgbClr val="003F80"/>
                </a:solidFill>
              </a:rPr>
              <a:t>better </a:t>
            </a:r>
            <a:r>
              <a:rPr lang="en-US" sz="2200" b="1" dirty="0" smtClean="0">
                <a:solidFill>
                  <a:srgbClr val="003F80"/>
                </a:solidFill>
              </a:rPr>
              <a:t>visibility</a:t>
            </a:r>
          </a:p>
          <a:p>
            <a:endParaRPr lang="en-US" sz="600" dirty="0" smtClean="0">
              <a:solidFill>
                <a:srgbClr val="003F8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Each </a:t>
            </a:r>
            <a:r>
              <a:rPr lang="en-US" sz="2200" dirty="0">
                <a:solidFill>
                  <a:srgbClr val="003F80"/>
                </a:solidFill>
              </a:rPr>
              <a:t>of the 4 lights labeled with an </a:t>
            </a:r>
            <a:r>
              <a:rPr lang="en-US" sz="2200" b="1" dirty="0">
                <a:solidFill>
                  <a:srgbClr val="003F80"/>
                </a:solidFill>
              </a:rPr>
              <a:t>easy-to-identify</a:t>
            </a:r>
            <a:r>
              <a:rPr lang="en-US" sz="2200" dirty="0">
                <a:solidFill>
                  <a:srgbClr val="003F80"/>
                </a:solidFill>
              </a:rPr>
              <a:t> </a:t>
            </a:r>
            <a:r>
              <a:rPr lang="en-US" sz="2200" dirty="0" smtClean="0">
                <a:solidFill>
                  <a:srgbClr val="003F80"/>
                </a:solidFill>
              </a:rPr>
              <a:t>icon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89374" y="1920637"/>
            <a:ext cx="1146256" cy="989949"/>
          </a:xfrm>
          <a:prstGeom prst="roundRect">
            <a:avLst>
              <a:gd name="adj" fmla="val 9284"/>
            </a:avLst>
          </a:prstGeom>
          <a:noFill/>
          <a:ln w="57150" cmpd="sng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51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ean-Button-RGB-small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252" r="14953"/>
          <a:stretch/>
        </p:blipFill>
        <p:spPr>
          <a:xfrm>
            <a:off x="5307949" y="1166774"/>
            <a:ext cx="3497383" cy="3176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It’s </a:t>
            </a:r>
            <a:r>
              <a:rPr lang="en-US" dirty="0" smtClean="0">
                <a:solidFill>
                  <a:schemeClr val="tx2"/>
                </a:solidFill>
              </a:rPr>
              <a:t>Easy </a:t>
            </a:r>
            <a:r>
              <a:rPr lang="en-US" dirty="0" smtClean="0">
                <a:solidFill>
                  <a:schemeClr val="tx2"/>
                </a:solidFill>
              </a:rPr>
              <a:t>to </a:t>
            </a:r>
            <a:r>
              <a:rPr lang="en-US" b="1" i="1" dirty="0">
                <a:solidFill>
                  <a:schemeClr val="tx2"/>
                </a:solidFill>
              </a:rPr>
              <a:t>C</a:t>
            </a:r>
            <a:r>
              <a:rPr lang="en-US" b="1" i="1" dirty="0" smtClean="0">
                <a:solidFill>
                  <a:schemeClr val="tx2"/>
                </a:solidFill>
              </a:rPr>
              <a:t>lean</a:t>
            </a:r>
            <a:endParaRPr lang="en-US" b="1" i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4512082" cy="4754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 smtClean="0">
                <a:solidFill>
                  <a:srgbClr val="00B0F0"/>
                </a:solidFill>
              </a:rPr>
              <a:t>One-Touch </a:t>
            </a:r>
            <a:r>
              <a:rPr lang="en-US" b="1" i="1" dirty="0">
                <a:solidFill>
                  <a:srgbClr val="00B0F0"/>
                </a:solidFill>
              </a:rPr>
              <a:t>C</a:t>
            </a:r>
            <a:r>
              <a:rPr lang="en-US" b="1" i="1" dirty="0" smtClean="0">
                <a:solidFill>
                  <a:srgbClr val="00B0F0"/>
                </a:solidFill>
              </a:rPr>
              <a:t>leaning</a:t>
            </a:r>
          </a:p>
          <a:p>
            <a:pPr marL="0" indent="0">
              <a:buNone/>
            </a:pPr>
            <a:endParaRPr lang="en-US" sz="600" b="1" i="1" dirty="0" smtClean="0">
              <a:solidFill>
                <a:srgbClr val="00B0F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Scotsman </a:t>
            </a:r>
            <a:r>
              <a:rPr lang="en-US" sz="2200" dirty="0">
                <a:solidFill>
                  <a:srgbClr val="003F80"/>
                </a:solidFill>
              </a:rPr>
              <a:t>makes </a:t>
            </a:r>
            <a:r>
              <a:rPr lang="en-US" sz="2200" dirty="0" smtClean="0">
                <a:solidFill>
                  <a:srgbClr val="003F80"/>
                </a:solidFill>
              </a:rPr>
              <a:t>ice head cleaning </a:t>
            </a:r>
            <a:r>
              <a:rPr lang="en-US" sz="2200" dirty="0">
                <a:solidFill>
                  <a:srgbClr val="003F80"/>
                </a:solidFill>
              </a:rPr>
              <a:t>more efficient than ever with Prodigy Plus one-touch </a:t>
            </a:r>
            <a:r>
              <a:rPr lang="en-US" sz="2200" dirty="0" smtClean="0">
                <a:solidFill>
                  <a:srgbClr val="003F80"/>
                </a:solidFill>
              </a:rPr>
              <a:t>cleaning </a:t>
            </a:r>
            <a:r>
              <a:rPr lang="en-US" sz="2200" dirty="0" smtClean="0">
                <a:solidFill>
                  <a:srgbClr val="003F80"/>
                </a:solidFill>
              </a:rPr>
              <a:t>capability</a:t>
            </a:r>
          </a:p>
          <a:p>
            <a:endParaRPr lang="en-US" sz="600" dirty="0" smtClean="0">
              <a:solidFill>
                <a:srgbClr val="003F8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Employees </a:t>
            </a:r>
            <a:r>
              <a:rPr lang="en-US" sz="2200" dirty="0">
                <a:solidFill>
                  <a:srgbClr val="003F80"/>
                </a:solidFill>
              </a:rPr>
              <a:t>can start the cleaning process with a single push of a button </a:t>
            </a:r>
            <a:endParaRPr lang="en-US" sz="2200" dirty="0" smtClean="0">
              <a:solidFill>
                <a:srgbClr val="003F80"/>
              </a:solidFill>
            </a:endParaRPr>
          </a:p>
          <a:p>
            <a:endParaRPr lang="en-US" sz="600" dirty="0">
              <a:solidFill>
                <a:srgbClr val="003F8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No </a:t>
            </a:r>
            <a:r>
              <a:rPr lang="en-US" sz="2200" dirty="0">
                <a:solidFill>
                  <a:srgbClr val="003F80"/>
                </a:solidFill>
              </a:rPr>
              <a:t>additional selections or time-consuming oversight </a:t>
            </a:r>
            <a:r>
              <a:rPr lang="en-US" sz="2200" dirty="0" smtClean="0">
                <a:solidFill>
                  <a:srgbClr val="003F80"/>
                </a:solidFill>
              </a:rPr>
              <a:t>required; simply power machine back on after cleaning cycle is complete</a:t>
            </a:r>
            <a:endParaRPr lang="en-US" sz="2200" dirty="0">
              <a:solidFill>
                <a:srgbClr val="003F8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04820" y="1745437"/>
            <a:ext cx="892257" cy="696872"/>
          </a:xfrm>
          <a:prstGeom prst="roundRect">
            <a:avLst>
              <a:gd name="adj" fmla="val 9284"/>
            </a:avLst>
          </a:prstGeom>
          <a:noFill/>
          <a:ln w="57150" cmpd="sng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21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1009489" y="2730834"/>
            <a:ext cx="5200242" cy="14163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1022511" y="1184259"/>
            <a:ext cx="5310049" cy="4858728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>
                <a:solidFill>
                  <a:srgbClr val="003F80"/>
                </a:solidFill>
              </a:rPr>
              <a:t>SELF-MONITORING PRODIGY </a:t>
            </a:r>
            <a:r>
              <a:rPr lang="en-US" sz="2200" dirty="0" smtClean="0">
                <a:solidFill>
                  <a:srgbClr val="003F80"/>
                </a:solidFill>
              </a:rPr>
              <a:t>PLUS® </a:t>
            </a:r>
            <a:r>
              <a:rPr lang="en-US" sz="2200" dirty="0">
                <a:solidFill>
                  <a:srgbClr val="003F80"/>
                </a:solidFill>
              </a:rPr>
              <a:t>SYSTEM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3F80"/>
                </a:solidFill>
              </a:rPr>
              <a:t>a powerful solution that gives operators total peace of mind that they will always get the ice they need — when they need it</a:t>
            </a:r>
          </a:p>
          <a:p>
            <a:pPr marL="457200" lvl="1" indent="0">
              <a:buNone/>
            </a:pPr>
            <a:endParaRPr lang="en-US" sz="1800" dirty="0">
              <a:solidFill>
                <a:srgbClr val="003F80"/>
              </a:solidFill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rgbClr val="003F80"/>
                </a:solidFill>
              </a:rPr>
              <a:t>WATERSENSE </a:t>
            </a:r>
            <a:r>
              <a:rPr lang="en-US" sz="2200" dirty="0">
                <a:solidFill>
                  <a:srgbClr val="003F80"/>
                </a:solidFill>
              </a:rPr>
              <a:t>ADAPTIVE PURGE CONTROL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3F80"/>
                </a:solidFill>
              </a:rPr>
              <a:t>a smarter way to optimize water consumption and keep your machine running efficiently and reliably</a:t>
            </a:r>
          </a:p>
          <a:p>
            <a:pPr marL="457200" lvl="1" indent="0">
              <a:buNone/>
            </a:pPr>
            <a:endParaRPr lang="en-US" sz="1800" dirty="0">
              <a:solidFill>
                <a:srgbClr val="003F80"/>
              </a:solidFill>
            </a:endParaRPr>
          </a:p>
          <a:p>
            <a:pPr marL="0" indent="0">
              <a:buNone/>
            </a:pPr>
            <a:r>
              <a:rPr lang="en-US" sz="2200" dirty="0">
                <a:solidFill>
                  <a:srgbClr val="003F80"/>
                </a:solidFill>
              </a:rPr>
              <a:t>INSTANT ACCESS AT YOUR FINGERTIPS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3F80"/>
                </a:solidFill>
              </a:rPr>
              <a:t>our QR code technology offers one-step </a:t>
            </a:r>
            <a:br>
              <a:rPr lang="en-US" sz="1800" dirty="0">
                <a:solidFill>
                  <a:srgbClr val="003F80"/>
                </a:solidFill>
              </a:rPr>
            </a:br>
            <a:r>
              <a:rPr lang="en-US" sz="1800" dirty="0">
                <a:solidFill>
                  <a:srgbClr val="003F80"/>
                </a:solidFill>
              </a:rPr>
              <a:t>access to service manuals, warranty </a:t>
            </a:r>
            <a:r>
              <a:rPr lang="en-US" sz="1800" dirty="0" smtClean="0">
                <a:solidFill>
                  <a:srgbClr val="003F80"/>
                </a:solidFill>
              </a:rPr>
              <a:t>history information </a:t>
            </a:r>
            <a:r>
              <a:rPr lang="en-US" sz="1800" dirty="0">
                <a:solidFill>
                  <a:srgbClr val="003F80"/>
                </a:solidFill>
              </a:rPr>
              <a:t>and more</a:t>
            </a:r>
          </a:p>
        </p:txBody>
      </p:sp>
      <p:pic>
        <p:nvPicPr>
          <p:cNvPr id="9" name="Picture 8" descr="Eye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56" y="1243025"/>
            <a:ext cx="629865" cy="358217"/>
          </a:xfrm>
          <a:prstGeom prst="rect">
            <a:avLst/>
          </a:prstGeom>
        </p:spPr>
      </p:pic>
      <p:pic>
        <p:nvPicPr>
          <p:cNvPr id="10" name="Picture 9" descr="Water-Drop-Ico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11" y="2742797"/>
            <a:ext cx="446269" cy="687254"/>
          </a:xfrm>
          <a:prstGeom prst="rect">
            <a:avLst/>
          </a:prstGeom>
        </p:spPr>
      </p:pic>
      <p:pic>
        <p:nvPicPr>
          <p:cNvPr id="12" name="Picture 11" descr="iPhoneIco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59" y="4361459"/>
            <a:ext cx="514187" cy="870491"/>
          </a:xfrm>
          <a:prstGeom prst="rect">
            <a:avLst/>
          </a:prstGeom>
        </p:spPr>
      </p:pic>
      <p:pic>
        <p:nvPicPr>
          <p:cNvPr id="14" name="Picture 13" descr="Water-Drop-Icon-larg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833" y="2238327"/>
            <a:ext cx="1396877" cy="2153181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An </a:t>
            </a:r>
            <a:r>
              <a:rPr lang="en-US" dirty="0" smtClean="0">
                <a:solidFill>
                  <a:schemeClr val="tx2"/>
                </a:solidFill>
              </a:rPr>
              <a:t>Intuitive Sense </a:t>
            </a:r>
            <a:r>
              <a:rPr lang="en-US" dirty="0" smtClean="0">
                <a:solidFill>
                  <a:schemeClr val="tx2"/>
                </a:solidFill>
              </a:rPr>
              <a:t>of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i="1" dirty="0" smtClean="0">
                <a:solidFill>
                  <a:schemeClr val="tx2"/>
                </a:solidFill>
              </a:rPr>
              <a:t>Control</a:t>
            </a:r>
            <a:endParaRPr lang="en-US" b="1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68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ater-Sense-edited-cropped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6127" y="1115974"/>
            <a:ext cx="3087590" cy="36514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It’s </a:t>
            </a:r>
            <a:r>
              <a:rPr lang="en-US" dirty="0" smtClean="0">
                <a:solidFill>
                  <a:schemeClr val="tx2"/>
                </a:solidFill>
              </a:rPr>
              <a:t>Easy </a:t>
            </a:r>
            <a:r>
              <a:rPr lang="en-US" dirty="0" smtClean="0">
                <a:solidFill>
                  <a:schemeClr val="tx2"/>
                </a:solidFill>
              </a:rPr>
              <a:t>to </a:t>
            </a:r>
            <a:r>
              <a:rPr lang="en-US" b="1" i="1" dirty="0">
                <a:solidFill>
                  <a:schemeClr val="tx2"/>
                </a:solidFill>
              </a:rPr>
              <a:t>O</a:t>
            </a:r>
            <a:r>
              <a:rPr lang="en-US" b="1" i="1" dirty="0" smtClean="0">
                <a:solidFill>
                  <a:schemeClr val="tx2"/>
                </a:solidFill>
              </a:rPr>
              <a:t>perate</a:t>
            </a:r>
            <a:endParaRPr lang="en-US" b="1" i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9" y="1061426"/>
            <a:ext cx="5138383" cy="50801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 smtClean="0">
                <a:solidFill>
                  <a:srgbClr val="00B0F0"/>
                </a:solidFill>
              </a:rPr>
              <a:t>Patented </a:t>
            </a:r>
            <a:r>
              <a:rPr lang="en-US" b="1" i="1" dirty="0" err="1" smtClean="0">
                <a:solidFill>
                  <a:srgbClr val="00B0F0"/>
                </a:solidFill>
              </a:rPr>
              <a:t>WaterSense</a:t>
            </a:r>
            <a:r>
              <a:rPr lang="en-US" b="1" i="1" dirty="0" smtClean="0">
                <a:solidFill>
                  <a:srgbClr val="00B0F0"/>
                </a:solidFill>
              </a:rPr>
              <a:t> </a:t>
            </a:r>
            <a:r>
              <a:rPr lang="en-US" b="1" i="1" dirty="0" smtClean="0">
                <a:solidFill>
                  <a:srgbClr val="00B0F0"/>
                </a:solidFill>
              </a:rPr>
              <a:t>Technology</a:t>
            </a:r>
          </a:p>
          <a:p>
            <a:pPr marL="0" indent="0">
              <a:buNone/>
            </a:pPr>
            <a:endParaRPr lang="en-US" sz="600" b="1" i="1" dirty="0" smtClean="0">
              <a:solidFill>
                <a:srgbClr val="00B0F0"/>
              </a:solidFill>
            </a:endParaRPr>
          </a:p>
          <a:p>
            <a:r>
              <a:rPr lang="en-US" sz="2000" dirty="0">
                <a:solidFill>
                  <a:srgbClr val="003F80"/>
                </a:solidFill>
              </a:rPr>
              <a:t>Automatically adjusts based on water supply </a:t>
            </a:r>
            <a:r>
              <a:rPr lang="en-US" sz="2000" dirty="0" smtClean="0">
                <a:solidFill>
                  <a:srgbClr val="003F80"/>
                </a:solidFill>
              </a:rPr>
              <a:t>quality</a:t>
            </a:r>
          </a:p>
          <a:p>
            <a:endParaRPr lang="en-US" sz="400" dirty="0">
              <a:solidFill>
                <a:srgbClr val="003F80"/>
              </a:solidFill>
            </a:endParaRPr>
          </a:p>
          <a:p>
            <a:r>
              <a:rPr lang="en-US" sz="2000" dirty="0" smtClean="0">
                <a:solidFill>
                  <a:srgbClr val="003F80"/>
                </a:solidFill>
              </a:rPr>
              <a:t>Exclusive </a:t>
            </a:r>
            <a:r>
              <a:rPr lang="en-US" sz="2000" dirty="0">
                <a:solidFill>
                  <a:srgbClr val="003F80"/>
                </a:solidFill>
              </a:rPr>
              <a:t>feature helps </a:t>
            </a:r>
            <a:r>
              <a:rPr lang="en-US" sz="2000" b="1" dirty="0">
                <a:solidFill>
                  <a:srgbClr val="003F80"/>
                </a:solidFill>
              </a:rPr>
              <a:t>reduce scale buildup</a:t>
            </a:r>
            <a:r>
              <a:rPr lang="en-US" sz="2000" dirty="0">
                <a:solidFill>
                  <a:srgbClr val="003F80"/>
                </a:solidFill>
              </a:rPr>
              <a:t> for more sanitary ice </a:t>
            </a:r>
            <a:endParaRPr lang="en-US" sz="2000" dirty="0" smtClean="0">
              <a:solidFill>
                <a:srgbClr val="003F80"/>
              </a:solidFill>
            </a:endParaRPr>
          </a:p>
          <a:p>
            <a:endParaRPr lang="en-US" sz="400" dirty="0" smtClean="0">
              <a:solidFill>
                <a:srgbClr val="003F80"/>
              </a:solidFill>
            </a:endParaRPr>
          </a:p>
          <a:p>
            <a:r>
              <a:rPr lang="en-US" sz="2000" dirty="0" smtClean="0">
                <a:solidFill>
                  <a:srgbClr val="003F80"/>
                </a:solidFill>
              </a:rPr>
              <a:t>Reliable </a:t>
            </a:r>
            <a:r>
              <a:rPr lang="en-US" sz="2000" dirty="0">
                <a:solidFill>
                  <a:srgbClr val="003F80"/>
                </a:solidFill>
              </a:rPr>
              <a:t>sensor adjusts water purge at </a:t>
            </a:r>
            <a:r>
              <a:rPr lang="en-US" sz="2000" dirty="0" smtClean="0">
                <a:solidFill>
                  <a:srgbClr val="003F80"/>
                </a:solidFill>
              </a:rPr>
              <a:t>end </a:t>
            </a:r>
            <a:r>
              <a:rPr lang="en-US" sz="2000" dirty="0">
                <a:solidFill>
                  <a:srgbClr val="003F80"/>
                </a:solidFill>
              </a:rPr>
              <a:t>of each cycle to flush excess </a:t>
            </a:r>
            <a:r>
              <a:rPr lang="en-US" sz="2000" dirty="0" smtClean="0">
                <a:solidFill>
                  <a:srgbClr val="003F80"/>
                </a:solidFill>
              </a:rPr>
              <a:t>minerals</a:t>
            </a:r>
          </a:p>
          <a:p>
            <a:endParaRPr lang="en-US" sz="400" dirty="0">
              <a:solidFill>
                <a:srgbClr val="003F80"/>
              </a:solidFill>
            </a:endParaRPr>
          </a:p>
          <a:p>
            <a:r>
              <a:rPr lang="en-US" sz="2000" dirty="0" smtClean="0">
                <a:solidFill>
                  <a:srgbClr val="003F80"/>
                </a:solidFill>
              </a:rPr>
              <a:t>Automatically flushes the </a:t>
            </a:r>
            <a:r>
              <a:rPr lang="en-US" sz="2000" dirty="0">
                <a:solidFill>
                  <a:srgbClr val="003F80"/>
                </a:solidFill>
              </a:rPr>
              <a:t>system </a:t>
            </a:r>
            <a:r>
              <a:rPr lang="en-US" sz="2000" dirty="0" smtClean="0">
                <a:solidFill>
                  <a:srgbClr val="003F80"/>
                </a:solidFill>
              </a:rPr>
              <a:t>to </a:t>
            </a:r>
            <a:r>
              <a:rPr lang="en-US" sz="2000" b="1" dirty="0">
                <a:solidFill>
                  <a:srgbClr val="003F80"/>
                </a:solidFill>
              </a:rPr>
              <a:t>extend time between cleanings</a:t>
            </a:r>
            <a:r>
              <a:rPr lang="en-US" sz="2000" dirty="0">
                <a:solidFill>
                  <a:srgbClr val="003F80"/>
                </a:solidFill>
              </a:rPr>
              <a:t> </a:t>
            </a:r>
            <a:endParaRPr lang="en-US" sz="2000" dirty="0" smtClean="0">
              <a:solidFill>
                <a:srgbClr val="003F80"/>
              </a:solidFill>
            </a:endParaRPr>
          </a:p>
          <a:p>
            <a:endParaRPr lang="en-US" sz="400" dirty="0">
              <a:solidFill>
                <a:srgbClr val="003F80"/>
              </a:solidFill>
            </a:endParaRPr>
          </a:p>
          <a:p>
            <a:r>
              <a:rPr lang="en-US" sz="2000" dirty="0" smtClean="0">
                <a:solidFill>
                  <a:srgbClr val="003F80"/>
                </a:solidFill>
              </a:rPr>
              <a:t>Operators </a:t>
            </a:r>
            <a:r>
              <a:rPr lang="en-US" sz="2000" dirty="0">
                <a:solidFill>
                  <a:srgbClr val="003F80"/>
                </a:solidFill>
              </a:rPr>
              <a:t>can </a:t>
            </a:r>
            <a:r>
              <a:rPr lang="en-US" sz="2000" b="1" dirty="0" smtClean="0">
                <a:solidFill>
                  <a:srgbClr val="003F80"/>
                </a:solidFill>
              </a:rPr>
              <a:t>save </a:t>
            </a:r>
            <a:r>
              <a:rPr lang="en-US" sz="2000" b="1" dirty="0">
                <a:solidFill>
                  <a:srgbClr val="003F80"/>
                </a:solidFill>
              </a:rPr>
              <a:t>water and energy</a:t>
            </a:r>
            <a:r>
              <a:rPr lang="en-US" sz="2000" dirty="0">
                <a:solidFill>
                  <a:srgbClr val="003F80"/>
                </a:solidFill>
              </a:rPr>
              <a:t> </a:t>
            </a:r>
            <a:r>
              <a:rPr lang="en-US" sz="2000" dirty="0" smtClean="0">
                <a:solidFill>
                  <a:srgbClr val="003F80"/>
                </a:solidFill>
              </a:rPr>
              <a:t>where water conditions are better filtered by </a:t>
            </a:r>
            <a:r>
              <a:rPr lang="en-US" sz="2000" dirty="0">
                <a:solidFill>
                  <a:srgbClr val="003F80"/>
                </a:solidFill>
              </a:rPr>
              <a:t>recirculating clean, </a:t>
            </a:r>
            <a:r>
              <a:rPr lang="en-US" sz="2000" dirty="0" smtClean="0">
                <a:solidFill>
                  <a:srgbClr val="003F80"/>
                </a:solidFill>
              </a:rPr>
              <a:t>pre-chilled water </a:t>
            </a:r>
            <a:r>
              <a:rPr lang="en-US" sz="2000" dirty="0">
                <a:solidFill>
                  <a:srgbClr val="003F80"/>
                </a:solidFill>
              </a:rPr>
              <a:t>back into the ice-making </a:t>
            </a:r>
            <a:r>
              <a:rPr lang="en-US" sz="2000" dirty="0" smtClean="0">
                <a:solidFill>
                  <a:srgbClr val="003F80"/>
                </a:solidFill>
              </a:rPr>
              <a:t>process</a:t>
            </a:r>
            <a:endParaRPr lang="en-US" sz="2000" dirty="0">
              <a:solidFill>
                <a:srgbClr val="003F8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271844" y="1637973"/>
            <a:ext cx="2461847" cy="2523719"/>
          </a:xfrm>
          <a:prstGeom prst="roundRect">
            <a:avLst>
              <a:gd name="adj" fmla="val 7697"/>
            </a:avLst>
          </a:prstGeom>
          <a:noFill/>
          <a:ln w="57150" cmpd="sng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23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1009489" y="4341298"/>
            <a:ext cx="4812974" cy="14163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1022511" y="1184259"/>
            <a:ext cx="5310049" cy="4858728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>
                <a:solidFill>
                  <a:srgbClr val="003F80"/>
                </a:solidFill>
              </a:rPr>
              <a:t>SELF-MONITORING PRODIGY </a:t>
            </a:r>
            <a:r>
              <a:rPr lang="en-US" sz="2200" dirty="0" smtClean="0">
                <a:solidFill>
                  <a:srgbClr val="003F80"/>
                </a:solidFill>
              </a:rPr>
              <a:t>PLUS® </a:t>
            </a:r>
            <a:r>
              <a:rPr lang="en-US" sz="2200" dirty="0">
                <a:solidFill>
                  <a:srgbClr val="003F80"/>
                </a:solidFill>
              </a:rPr>
              <a:t>SYSTEM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3F80"/>
                </a:solidFill>
              </a:rPr>
              <a:t>a powerful solution that gives operators total peace of mind that they will always get the ice they need — when they need it</a:t>
            </a:r>
          </a:p>
          <a:p>
            <a:pPr marL="457200" lvl="1" indent="0">
              <a:buNone/>
            </a:pPr>
            <a:endParaRPr lang="en-US" sz="1800" dirty="0">
              <a:solidFill>
                <a:srgbClr val="003F80"/>
              </a:solidFill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rgbClr val="003F80"/>
                </a:solidFill>
              </a:rPr>
              <a:t>WATERSENSE </a:t>
            </a:r>
            <a:r>
              <a:rPr lang="en-US" sz="2200" dirty="0">
                <a:solidFill>
                  <a:srgbClr val="003F80"/>
                </a:solidFill>
              </a:rPr>
              <a:t>ADAPTIVE PURGE CONTROL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3F80"/>
                </a:solidFill>
              </a:rPr>
              <a:t>a smarter way to optimize water consumption and keep your machine running efficiently and reliably</a:t>
            </a:r>
          </a:p>
          <a:p>
            <a:pPr marL="457200" lvl="1" indent="0">
              <a:buNone/>
            </a:pPr>
            <a:endParaRPr lang="en-US" sz="1800" dirty="0">
              <a:solidFill>
                <a:srgbClr val="003F80"/>
              </a:solidFill>
            </a:endParaRPr>
          </a:p>
          <a:p>
            <a:pPr marL="0" indent="0">
              <a:buNone/>
            </a:pPr>
            <a:r>
              <a:rPr lang="en-US" sz="2200" dirty="0">
                <a:solidFill>
                  <a:srgbClr val="003F80"/>
                </a:solidFill>
              </a:rPr>
              <a:t>INSTANT ACCESS AT YOUR FINGERTIPS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3F80"/>
                </a:solidFill>
              </a:rPr>
              <a:t>our QR code technology offers one-step </a:t>
            </a:r>
            <a:br>
              <a:rPr lang="en-US" sz="1800" dirty="0">
                <a:solidFill>
                  <a:srgbClr val="003F80"/>
                </a:solidFill>
              </a:rPr>
            </a:br>
            <a:r>
              <a:rPr lang="en-US" sz="1800" dirty="0">
                <a:solidFill>
                  <a:srgbClr val="003F80"/>
                </a:solidFill>
              </a:rPr>
              <a:t>access to service manuals, warranty </a:t>
            </a:r>
            <a:r>
              <a:rPr lang="en-US" sz="1800" dirty="0" smtClean="0">
                <a:solidFill>
                  <a:srgbClr val="003F80"/>
                </a:solidFill>
              </a:rPr>
              <a:t>history information </a:t>
            </a:r>
            <a:r>
              <a:rPr lang="en-US" sz="1800" dirty="0">
                <a:solidFill>
                  <a:srgbClr val="003F80"/>
                </a:solidFill>
              </a:rPr>
              <a:t>and more</a:t>
            </a:r>
          </a:p>
        </p:txBody>
      </p:sp>
      <p:pic>
        <p:nvPicPr>
          <p:cNvPr id="13" name="Picture 12" descr="iPhoneAndHan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4886" y="2559205"/>
            <a:ext cx="1697420" cy="2932580"/>
          </a:xfrm>
          <a:prstGeom prst="rect">
            <a:avLst/>
          </a:prstGeom>
        </p:spPr>
      </p:pic>
      <p:pic>
        <p:nvPicPr>
          <p:cNvPr id="9" name="Picture 8" descr="Ey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56" y="1243025"/>
            <a:ext cx="629865" cy="358217"/>
          </a:xfrm>
          <a:prstGeom prst="rect">
            <a:avLst/>
          </a:prstGeom>
        </p:spPr>
      </p:pic>
      <p:pic>
        <p:nvPicPr>
          <p:cNvPr id="10" name="Picture 9" descr="Water-Drop-Ico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11" y="2742797"/>
            <a:ext cx="446269" cy="687254"/>
          </a:xfrm>
          <a:prstGeom prst="rect">
            <a:avLst/>
          </a:prstGeom>
        </p:spPr>
      </p:pic>
      <p:pic>
        <p:nvPicPr>
          <p:cNvPr id="12" name="Picture 11" descr="iPhoneIcon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59" y="4361459"/>
            <a:ext cx="514187" cy="870491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An </a:t>
            </a:r>
            <a:r>
              <a:rPr lang="en-US" dirty="0" smtClean="0">
                <a:solidFill>
                  <a:schemeClr val="tx2"/>
                </a:solidFill>
              </a:rPr>
              <a:t>Intuitive Sense </a:t>
            </a:r>
            <a:r>
              <a:rPr lang="en-US" dirty="0" smtClean="0">
                <a:solidFill>
                  <a:schemeClr val="tx2"/>
                </a:solidFill>
              </a:rPr>
              <a:t>of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i="1" dirty="0" smtClean="0">
                <a:solidFill>
                  <a:schemeClr val="tx2"/>
                </a:solidFill>
              </a:rPr>
              <a:t>Control</a:t>
            </a:r>
            <a:endParaRPr lang="en-US" b="1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75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6100345" y="3536454"/>
            <a:ext cx="2703684" cy="1484923"/>
          </a:xfrm>
          <a:prstGeom prst="roundRect">
            <a:avLst>
              <a:gd name="adj" fmla="val 9620"/>
            </a:avLst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800" b="1" dirty="0" smtClean="0">
              <a:solidFill>
                <a:srgbClr val="FFFFFF"/>
              </a:solidFill>
            </a:endParaRPr>
          </a:p>
          <a:p>
            <a:pPr algn="ctr" defTabSz="914400"/>
            <a:r>
              <a:rPr lang="en-US" sz="1600" b="1" dirty="0" smtClean="0">
                <a:solidFill>
                  <a:srgbClr val="FFFFFF"/>
                </a:solidFill>
              </a:rPr>
              <a:t>Parts </a:t>
            </a:r>
            <a:r>
              <a:rPr lang="en-US" sz="1600" b="1" dirty="0">
                <a:solidFill>
                  <a:srgbClr val="FFFFFF"/>
                </a:solidFill>
              </a:rPr>
              <a:t>lists, cleaning instructions, manuals and warranty history are all available</a:t>
            </a:r>
          </a:p>
        </p:txBody>
      </p:sp>
      <p:pic>
        <p:nvPicPr>
          <p:cNvPr id="4" name="Picture 3" descr="QR-Code-Finger-On-RGB-small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171" t="24057" r="18301" b="8698"/>
          <a:stretch/>
        </p:blipFill>
        <p:spPr>
          <a:xfrm>
            <a:off x="6100346" y="1061426"/>
            <a:ext cx="2703684" cy="26052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It’s </a:t>
            </a:r>
            <a:r>
              <a:rPr lang="en-US" dirty="0" smtClean="0">
                <a:solidFill>
                  <a:schemeClr val="tx2"/>
                </a:solidFill>
              </a:rPr>
              <a:t>Easy </a:t>
            </a:r>
            <a:r>
              <a:rPr lang="en-US" dirty="0" smtClean="0">
                <a:solidFill>
                  <a:schemeClr val="tx2"/>
                </a:solidFill>
              </a:rPr>
              <a:t>to </a:t>
            </a:r>
            <a:r>
              <a:rPr lang="en-US" b="1" i="1" dirty="0">
                <a:solidFill>
                  <a:schemeClr val="tx2"/>
                </a:solidFill>
              </a:rPr>
              <a:t>S</a:t>
            </a:r>
            <a:r>
              <a:rPr lang="en-US" b="1" i="1" dirty="0" smtClean="0">
                <a:solidFill>
                  <a:schemeClr val="tx2"/>
                </a:solidFill>
              </a:rPr>
              <a:t>ervice</a:t>
            </a:r>
            <a:endParaRPr lang="en-US" b="1" i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9" y="1061426"/>
            <a:ext cx="5365263" cy="493688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i="1" dirty="0" smtClean="0">
                <a:solidFill>
                  <a:srgbClr val="00B0F0"/>
                </a:solidFill>
              </a:rPr>
              <a:t>Quick Response (QR) </a:t>
            </a:r>
            <a:r>
              <a:rPr lang="en-US" b="1" i="1" dirty="0" smtClean="0">
                <a:solidFill>
                  <a:srgbClr val="00B0F0"/>
                </a:solidFill>
              </a:rPr>
              <a:t>code</a:t>
            </a:r>
          </a:p>
          <a:p>
            <a:pPr marL="0" indent="0">
              <a:buNone/>
            </a:pPr>
            <a:endParaRPr lang="en-US" sz="600" b="1" i="1" dirty="0" smtClean="0">
              <a:solidFill>
                <a:srgbClr val="00B0F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Every </a:t>
            </a:r>
            <a:r>
              <a:rPr lang="en-US" sz="2200" dirty="0">
                <a:solidFill>
                  <a:srgbClr val="003F80"/>
                </a:solidFill>
              </a:rPr>
              <a:t>Prodigy Plus unit features a QR code that connects customers to vital </a:t>
            </a:r>
            <a:r>
              <a:rPr lang="en-US" sz="2200" b="1" dirty="0" smtClean="0">
                <a:solidFill>
                  <a:srgbClr val="003F80"/>
                </a:solidFill>
              </a:rPr>
              <a:t>unit specific </a:t>
            </a:r>
            <a:r>
              <a:rPr lang="en-US" sz="2200" dirty="0" smtClean="0">
                <a:solidFill>
                  <a:srgbClr val="003F80"/>
                </a:solidFill>
              </a:rPr>
              <a:t>information</a:t>
            </a:r>
            <a:endParaRPr lang="en-US" sz="400" b="1" dirty="0">
              <a:solidFill>
                <a:srgbClr val="003F8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Helps </a:t>
            </a:r>
            <a:r>
              <a:rPr lang="en-US" sz="2200" b="1" dirty="0">
                <a:solidFill>
                  <a:srgbClr val="003F80"/>
                </a:solidFill>
              </a:rPr>
              <a:t>reduce downtime</a:t>
            </a:r>
            <a:r>
              <a:rPr lang="en-US" sz="2200" dirty="0">
                <a:solidFill>
                  <a:srgbClr val="003F80"/>
                </a:solidFill>
              </a:rPr>
              <a:t> and frequency of service </a:t>
            </a:r>
            <a:r>
              <a:rPr lang="en-US" sz="2200" dirty="0" smtClean="0">
                <a:solidFill>
                  <a:srgbClr val="003F80"/>
                </a:solidFill>
              </a:rPr>
              <a:t>calls</a:t>
            </a:r>
          </a:p>
          <a:p>
            <a:endParaRPr lang="en-US" sz="400" dirty="0">
              <a:solidFill>
                <a:srgbClr val="003F80"/>
              </a:solidFill>
            </a:endParaRPr>
          </a:p>
          <a:p>
            <a:r>
              <a:rPr lang="en-US" sz="2200" b="1" dirty="0" smtClean="0">
                <a:solidFill>
                  <a:srgbClr val="003F80"/>
                </a:solidFill>
              </a:rPr>
              <a:t>Convenient</a:t>
            </a:r>
            <a:r>
              <a:rPr lang="en-US" sz="2200" dirty="0" smtClean="0">
                <a:solidFill>
                  <a:srgbClr val="003F80"/>
                </a:solidFill>
              </a:rPr>
              <a:t> </a:t>
            </a:r>
            <a:r>
              <a:rPr lang="en-US" sz="2200" dirty="0">
                <a:solidFill>
                  <a:srgbClr val="003F80"/>
                </a:solidFill>
              </a:rPr>
              <a:t>front panel location eliminates need to remove </a:t>
            </a:r>
            <a:r>
              <a:rPr lang="en-US" sz="2200" dirty="0" smtClean="0">
                <a:solidFill>
                  <a:srgbClr val="003F80"/>
                </a:solidFill>
              </a:rPr>
              <a:t>unit’s front </a:t>
            </a:r>
            <a:r>
              <a:rPr lang="en-US" sz="2200" dirty="0" smtClean="0">
                <a:solidFill>
                  <a:srgbClr val="003F80"/>
                </a:solidFill>
              </a:rPr>
              <a:t>cover</a:t>
            </a:r>
          </a:p>
          <a:p>
            <a:endParaRPr lang="en-US" sz="400" dirty="0">
              <a:solidFill>
                <a:srgbClr val="003F8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Optional </a:t>
            </a:r>
            <a:r>
              <a:rPr lang="en-US" sz="2200" dirty="0">
                <a:solidFill>
                  <a:srgbClr val="003F80"/>
                </a:solidFill>
              </a:rPr>
              <a:t>bezel cover available to prevent tampering or unauthorized </a:t>
            </a:r>
            <a:r>
              <a:rPr lang="en-US" sz="2200" dirty="0" smtClean="0">
                <a:solidFill>
                  <a:srgbClr val="003F80"/>
                </a:solidFill>
              </a:rPr>
              <a:t>access</a:t>
            </a:r>
          </a:p>
          <a:p>
            <a:endParaRPr lang="en-US" sz="400" dirty="0" smtClean="0">
              <a:solidFill>
                <a:srgbClr val="003F8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QR code leads to a warranty registration page, auto-populated with the corresponding serial number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048906" y="1871591"/>
            <a:ext cx="703386" cy="729436"/>
          </a:xfrm>
          <a:prstGeom prst="roundRect">
            <a:avLst>
              <a:gd name="adj" fmla="val 9284"/>
            </a:avLst>
          </a:prstGeom>
          <a:noFill/>
          <a:ln w="57150" cmpd="sng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41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QR-Code-Finger-On-RGB-small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171" t="24057" r="18301" b="8698"/>
          <a:stretch/>
        </p:blipFill>
        <p:spPr>
          <a:xfrm>
            <a:off x="6100346" y="1061426"/>
            <a:ext cx="2703684" cy="26052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It’s </a:t>
            </a:r>
            <a:r>
              <a:rPr lang="en-US" dirty="0" smtClean="0">
                <a:solidFill>
                  <a:schemeClr val="tx2"/>
                </a:solidFill>
              </a:rPr>
              <a:t>Easy </a:t>
            </a:r>
            <a:r>
              <a:rPr lang="en-US" dirty="0" smtClean="0">
                <a:solidFill>
                  <a:schemeClr val="tx2"/>
                </a:solidFill>
              </a:rPr>
              <a:t>to </a:t>
            </a:r>
            <a:r>
              <a:rPr lang="en-US" b="1" i="1" dirty="0">
                <a:solidFill>
                  <a:schemeClr val="tx2"/>
                </a:solidFill>
              </a:rPr>
              <a:t>S</a:t>
            </a:r>
            <a:r>
              <a:rPr lang="en-US" b="1" i="1" dirty="0" smtClean="0">
                <a:solidFill>
                  <a:schemeClr val="tx2"/>
                </a:solidFill>
              </a:rPr>
              <a:t>ervice</a:t>
            </a:r>
            <a:endParaRPr lang="en-US" b="1" i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9" y="1061426"/>
            <a:ext cx="5365263" cy="19302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i="1" dirty="0" smtClean="0">
                <a:solidFill>
                  <a:srgbClr val="00B0F0"/>
                </a:solidFill>
              </a:rPr>
              <a:t>Quick Response (QR) </a:t>
            </a:r>
            <a:r>
              <a:rPr lang="en-US" sz="2600" b="1" i="1" dirty="0" smtClean="0">
                <a:solidFill>
                  <a:srgbClr val="00B0F0"/>
                </a:solidFill>
              </a:rPr>
              <a:t>code</a:t>
            </a:r>
          </a:p>
          <a:p>
            <a:pPr marL="0" indent="0">
              <a:buNone/>
            </a:pPr>
            <a:endParaRPr lang="en-US" sz="600" b="1" i="1" dirty="0" smtClean="0">
              <a:solidFill>
                <a:srgbClr val="00B0F0"/>
              </a:solidFill>
            </a:endParaRPr>
          </a:p>
          <a:p>
            <a:r>
              <a:rPr lang="en-US" sz="1400" i="1" dirty="0" smtClean="0">
                <a:solidFill>
                  <a:schemeClr val="tx2"/>
                </a:solidFill>
              </a:rPr>
              <a:t>Operators and service technicians can use their smart phone to scan the QR code to access instant warranty and technical information specific to that model</a:t>
            </a:r>
          </a:p>
          <a:p>
            <a:r>
              <a:rPr lang="en-US" sz="1400" i="1" dirty="0" smtClean="0">
                <a:solidFill>
                  <a:schemeClr val="tx2"/>
                </a:solidFill>
              </a:rPr>
              <a:t>The product serial number will automatically populate the page</a:t>
            </a:r>
            <a:endParaRPr lang="en-US" sz="1400" i="1" dirty="0" smtClean="0">
              <a:solidFill>
                <a:schemeClr val="tx2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48906" y="1871591"/>
            <a:ext cx="703386" cy="729436"/>
          </a:xfrm>
          <a:prstGeom prst="roundRect">
            <a:avLst>
              <a:gd name="adj" fmla="val 9284"/>
            </a:avLst>
          </a:prstGeom>
          <a:noFill/>
          <a:ln w="57150" cmpd="sng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66" t="34087" r="-1" b="37601"/>
          <a:stretch/>
        </p:blipFill>
        <p:spPr bwMode="auto">
          <a:xfrm>
            <a:off x="6100346" y="3747052"/>
            <a:ext cx="2703684" cy="1560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853684" y="3091853"/>
            <a:ext cx="4185456" cy="2498169"/>
            <a:chOff x="883501" y="3131609"/>
            <a:chExt cx="4185456" cy="2498169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130" t="74702" r="13350" b="12435"/>
            <a:stretch/>
          </p:blipFill>
          <p:spPr bwMode="auto">
            <a:xfrm>
              <a:off x="2232825" y="3666714"/>
              <a:ext cx="1386335" cy="101159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883501" y="3131609"/>
              <a:ext cx="40849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00B0F0"/>
                  </a:solidFill>
                </a:rPr>
                <a:t>SCAN WITH YOUR SMART PHONE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252330" y="4860337"/>
              <a:ext cx="381662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chemeClr val="tx2"/>
                  </a:solidFill>
                </a:rPr>
                <a:t>Scanning Tip:</a:t>
              </a:r>
            </a:p>
            <a:p>
              <a:r>
                <a:rPr lang="en-US" sz="1400" dirty="0" smtClean="0">
                  <a:solidFill>
                    <a:schemeClr val="tx2"/>
                  </a:solidFill>
                </a:rPr>
                <a:t>Some recent phone updates allow you to use your phone’s built-in camera app to scan QR Code</a:t>
              </a:r>
              <a:endParaRPr lang="en-US" sz="1400" dirty="0">
                <a:solidFill>
                  <a:schemeClr val="tx2"/>
                </a:solidFill>
              </a:endParaRPr>
            </a:p>
          </p:txBody>
        </p:sp>
      </p:grp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618" t="74094" r="16474" b="12953"/>
          <a:stretch/>
        </p:blipFill>
        <p:spPr bwMode="auto">
          <a:xfrm>
            <a:off x="2277707" y="3461185"/>
            <a:ext cx="1236936" cy="12106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08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le Page 1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itle Page 2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Inside pages">
  <a:themeElements>
    <a:clrScheme name="Custom 3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1E9EE9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771</TotalTime>
  <Words>534</Words>
  <Application>Microsoft Office PowerPoint</Application>
  <PresentationFormat>On-screen Show (4:3)</PresentationFormat>
  <Paragraphs>82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9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Title Page 1</vt:lpstr>
      <vt:lpstr>Title Page 2</vt:lpstr>
      <vt:lpstr>Inside pages</vt:lpstr>
      <vt:lpstr>Office Theme</vt:lpstr>
      <vt:lpstr>Custom Design</vt:lpstr>
      <vt:lpstr>1_Custom Design</vt:lpstr>
      <vt:lpstr>2_Custom Design</vt:lpstr>
      <vt:lpstr>3_Custom Design</vt:lpstr>
      <vt:lpstr>4_Custom Design</vt:lpstr>
      <vt:lpstr>AN INTUITIVE SENSE OF CONTROL</vt:lpstr>
      <vt:lpstr>An Intuitive Sense of Control</vt:lpstr>
      <vt:lpstr>It’s Easy to Service</vt:lpstr>
      <vt:lpstr>It’s Easy to Clean</vt:lpstr>
      <vt:lpstr>An Intuitive Sense of Control</vt:lpstr>
      <vt:lpstr>It’s Easy to Operate</vt:lpstr>
      <vt:lpstr>An Intuitive Sense of Control</vt:lpstr>
      <vt:lpstr>It’s Easy to Service</vt:lpstr>
      <vt:lpstr>It’s Easy to Service</vt:lpstr>
      <vt:lpstr>PowerPoint Presentation</vt:lpstr>
    </vt:vector>
  </TitlesOfParts>
  <Company>VantagePoint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Donna Malone</dc:creator>
  <cp:lastModifiedBy>Brandon Levinson</cp:lastModifiedBy>
  <cp:revision>76</cp:revision>
  <dcterms:created xsi:type="dcterms:W3CDTF">2014-09-30T13:49:33Z</dcterms:created>
  <dcterms:modified xsi:type="dcterms:W3CDTF">2018-04-10T20:56:37Z</dcterms:modified>
</cp:coreProperties>
</file>