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1" r:id="rId2"/>
    <p:sldMasterId id="2147483651" r:id="rId3"/>
    <p:sldMasterId id="2147483663" r:id="rId4"/>
    <p:sldMasterId id="2147483665" r:id="rId5"/>
    <p:sldMasterId id="2147483685" r:id="rId6"/>
    <p:sldMasterId id="2147483705" r:id="rId7"/>
    <p:sldMasterId id="2147483725" r:id="rId8"/>
    <p:sldMasterId id="2147483745" r:id="rId9"/>
  </p:sldMasterIdLst>
  <p:notesMasterIdLst>
    <p:notesMasterId r:id="rId20"/>
  </p:notesMasterIdLst>
  <p:sldIdLst>
    <p:sldId id="277" r:id="rId10"/>
    <p:sldId id="279" r:id="rId11"/>
    <p:sldId id="281" r:id="rId12"/>
    <p:sldId id="283" r:id="rId13"/>
    <p:sldId id="278" r:id="rId14"/>
    <p:sldId id="284" r:id="rId15"/>
    <p:sldId id="280" r:id="rId16"/>
    <p:sldId id="282" r:id="rId17"/>
    <p:sldId id="28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ghan Daro" initials="M. D.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32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472B3-F672-4FC3-BF80-5EC9CA314252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45D7-FFFF-4B76-BEF2-F0DB3AC90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1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91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6906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8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73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977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7084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433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8820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73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782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6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1697038"/>
            <a:ext cx="8229600" cy="906462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2736850"/>
            <a:ext cx="8229600" cy="5969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4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08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2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4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89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59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0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02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2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41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818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65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9923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100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1106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4138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082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51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76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7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1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3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5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30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731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6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243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907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7017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74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388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791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1365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17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548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3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20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53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9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3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398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9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38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812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763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05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62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1059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8798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84750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073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5984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413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09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0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6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3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3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12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64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5873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9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1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03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41288" y="6248400"/>
            <a:ext cx="381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FEDF510-891E-4829-BA19-7D456407AB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241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211954-39E6-4BE0-AF47-9578A1AA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0980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4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8229600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5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032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6009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298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016750" cy="3886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5175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EBEE32-2D27-440E-9BBF-244775787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1462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691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03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  <a:prstGeom prst="rect">
            <a:avLst/>
          </a:prstGeom>
        </p:spPr>
        <p:txBody>
          <a:bodyPr vert="horz"/>
          <a:lstStyle>
            <a:lvl1pPr algn="l">
              <a:defRPr sz="3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4773897" y="1070380"/>
            <a:ext cx="3912903" cy="446144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1"/>
              </a:buClr>
              <a:defRPr sz="2800"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 sz="2400">
                <a:solidFill>
                  <a:schemeClr val="bg1">
                    <a:lumMod val="65000"/>
                  </a:schemeClr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accent2"/>
                </a:solidFill>
              </a:defRPr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 sz="18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5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1886-D516-4F3C-AB4D-D8509D938C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3B2-65E7-447F-93FF-B1D7ADE1C6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 Helvetica or Arial font size 32</a:t>
            </a:r>
          </a:p>
          <a:p>
            <a:pPr lvl="1"/>
            <a:r>
              <a:rPr lang="en-US" dirty="0" smtClean="0"/>
              <a:t>Text Helvetica or Arial font size 28</a:t>
            </a:r>
          </a:p>
          <a:p>
            <a:pPr lvl="2"/>
            <a:r>
              <a:rPr lang="en-US" dirty="0" smtClean="0"/>
              <a:t>Text Helvetica or Arial font size 24</a:t>
            </a:r>
          </a:p>
          <a:p>
            <a:pPr lvl="3"/>
            <a:r>
              <a:rPr lang="en-US" dirty="0" smtClean="0"/>
              <a:t>Text Helvetica or Arial font size 20</a:t>
            </a:r>
          </a:p>
          <a:p>
            <a:pPr lvl="4"/>
            <a:r>
              <a:rPr lang="en-US" dirty="0" smtClean="0"/>
              <a:t>Text Helvetica or Arial font size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6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image" Target="../media/image5.jpg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2" name="Chord 1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" name="Picture 60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6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row of mixed ice-PPT 2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r="3149" b="18468"/>
          <a:stretch/>
        </p:blipFill>
        <p:spPr>
          <a:xfrm>
            <a:off x="0" y="5211572"/>
            <a:ext cx="9144000" cy="16464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3696540"/>
            <a:ext cx="9144000" cy="31595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>
            <a:off x="1" y="1242662"/>
            <a:ext cx="9144000" cy="245582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57" name="Straight Connector 56"/>
          <p:cNvCxnSpPr/>
          <p:nvPr userDrawn="1"/>
        </p:nvCxnSpPr>
        <p:spPr>
          <a:xfrm>
            <a:off x="1" y="136581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0" y="3565777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hord 9"/>
          <p:cNvSpPr/>
          <p:nvPr userDrawn="1"/>
        </p:nvSpPr>
        <p:spPr>
          <a:xfrm>
            <a:off x="2712412" y="5851525"/>
            <a:ext cx="3727387" cy="3727387"/>
          </a:xfrm>
          <a:prstGeom prst="chord">
            <a:avLst>
              <a:gd name="adj1" fmla="val 12425776"/>
              <a:gd name="adj2" fmla="val 1996367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hord 10"/>
          <p:cNvSpPr/>
          <p:nvPr userDrawn="1"/>
        </p:nvSpPr>
        <p:spPr>
          <a:xfrm>
            <a:off x="2881744" y="6003925"/>
            <a:ext cx="3397444" cy="3361008"/>
          </a:xfrm>
          <a:prstGeom prst="chord">
            <a:avLst>
              <a:gd name="adj1" fmla="val 12511720"/>
              <a:gd name="adj2" fmla="val 19891423"/>
            </a:avLst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otsmanLogoWithTag - whit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179"/>
          <a:stretch/>
        </p:blipFill>
        <p:spPr>
          <a:xfrm>
            <a:off x="3703039" y="6305702"/>
            <a:ext cx="1781822" cy="46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822574"/>
            <a:ext cx="9144000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cotsmanLogoWithTag-cy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12" y="5686632"/>
            <a:ext cx="1803556" cy="407028"/>
          </a:xfrm>
          <a:prstGeom prst="rect">
            <a:avLst/>
          </a:prstGeom>
        </p:spPr>
      </p:pic>
      <p:pic>
        <p:nvPicPr>
          <p:cNvPr id="11" name="Picture 10" descr="row of mixed ice-PPT 2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-1" r="3149" b="59043"/>
          <a:stretch/>
        </p:blipFill>
        <p:spPr>
          <a:xfrm>
            <a:off x="0" y="6030926"/>
            <a:ext cx="9144000" cy="8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2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DCD0B1C-D405-4F9D-866E-69855E2700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669E13-208E-4B1D-B581-417AE31233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r="-1"/>
          <a:stretch/>
        </p:blipFill>
        <p:spPr>
          <a:xfrm>
            <a:off x="0" y="-115594"/>
            <a:ext cx="9144000" cy="69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3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9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1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2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49B6D9B-62DD-4F04-A5F9-A83C77361E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8A8635-ED32-474E-9644-264E51683D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/>
          <a:stretch/>
        </p:blipFill>
        <p:spPr>
          <a:xfrm>
            <a:off x="0" y="-76200"/>
            <a:ext cx="9144000" cy="69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0833" y="1676400"/>
            <a:ext cx="7098967" cy="906462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600" dirty="0" smtClean="0"/>
              <a:t>AN INTUITIVE SENSE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OF CONTROL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940833" y="2911231"/>
            <a:ext cx="6864514" cy="573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WE GIVE YOU THE POWER TO DO MORE.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 rot="1800000">
            <a:off x="931508" y="1657309"/>
            <a:ext cx="853181" cy="85318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1" y="1870363"/>
            <a:ext cx="575564" cy="4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5585" y="2220917"/>
            <a:ext cx="7765535" cy="2046283"/>
            <a:chOff x="545910" y="2220917"/>
            <a:chExt cx="7765535" cy="2046283"/>
          </a:xfrm>
        </p:grpSpPr>
        <p:pic>
          <p:nvPicPr>
            <p:cNvPr id="6" name="Picture 5" descr="aligroup_logo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735" y="2220917"/>
              <a:ext cx="2387710" cy="195174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2"/>
            <a:stretch/>
          </p:blipFill>
          <p:spPr bwMode="auto">
            <a:xfrm>
              <a:off x="545910" y="2587625"/>
              <a:ext cx="5306447" cy="1679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5334001"/>
            <a:ext cx="2347157" cy="607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8" y="1120370"/>
            <a:ext cx="5323071" cy="1416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"/>
          <a:stretch/>
        </p:blipFill>
        <p:spPr>
          <a:xfrm>
            <a:off x="6332560" y="1065778"/>
            <a:ext cx="2714466" cy="2578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 </a:t>
            </a:r>
            <a:r>
              <a:rPr lang="en-US" dirty="0" smtClean="0">
                <a:solidFill>
                  <a:schemeClr val="tx2"/>
                </a:solidFill>
              </a:rPr>
              <a:t>Intuitive Sense </a:t>
            </a:r>
            <a:r>
              <a:rPr lang="en-US" dirty="0" smtClean="0">
                <a:solidFill>
                  <a:schemeClr val="tx2"/>
                </a:solidFill>
              </a:rPr>
              <a:t>of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Control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1" y="1184259"/>
            <a:ext cx="5310049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SELF-MONITORING PRODIGY </a:t>
            </a:r>
            <a:r>
              <a:rPr lang="en-US" sz="2200" dirty="0" smtClean="0">
                <a:solidFill>
                  <a:srgbClr val="003F80"/>
                </a:solidFill>
              </a:rPr>
              <a:t>PLUS® </a:t>
            </a:r>
            <a:r>
              <a:rPr lang="en-US" sz="2200" dirty="0">
                <a:solidFill>
                  <a:srgbClr val="003F80"/>
                </a:solidFill>
              </a:rPr>
              <a:t>SYSTEM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solution that gives operators total peace of mind that they will always get the ice they need — when they need it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WATERSENSE </a:t>
            </a:r>
            <a:r>
              <a:rPr lang="en-US" sz="2200" dirty="0">
                <a:solidFill>
                  <a:srgbClr val="003F80"/>
                </a:solidFill>
              </a:rPr>
              <a:t>ADAPTIVE PURGE CONTROL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smarter way to optimize water consumption and keep your machine running efficiently and reliably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INSTANT ACCESS AT YOUR FINGERTIPS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our QR code technology offers one-step </a:t>
            </a:r>
            <a:br>
              <a:rPr lang="en-US" sz="1800" dirty="0">
                <a:solidFill>
                  <a:srgbClr val="003F80"/>
                </a:solidFill>
              </a:rPr>
            </a:br>
            <a:r>
              <a:rPr lang="en-US" sz="1800" dirty="0">
                <a:solidFill>
                  <a:srgbClr val="003F80"/>
                </a:solidFill>
              </a:rPr>
              <a:t>access to service manuals, warranty </a:t>
            </a:r>
            <a:r>
              <a:rPr lang="en-US" sz="1800" dirty="0" smtClean="0">
                <a:solidFill>
                  <a:srgbClr val="003F80"/>
                </a:solidFill>
              </a:rPr>
              <a:t>history information </a:t>
            </a:r>
            <a:r>
              <a:rPr lang="en-US" sz="1800" dirty="0">
                <a:solidFill>
                  <a:srgbClr val="003F80"/>
                </a:solidFill>
              </a:rPr>
              <a:t>and more</a:t>
            </a:r>
          </a:p>
        </p:txBody>
      </p:sp>
      <p:pic>
        <p:nvPicPr>
          <p:cNvPr id="9" name="Picture 8" descr="Ey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" y="1243025"/>
            <a:ext cx="629865" cy="358217"/>
          </a:xfrm>
          <a:prstGeom prst="rect">
            <a:avLst/>
          </a:prstGeom>
        </p:spPr>
      </p:pic>
      <p:pic>
        <p:nvPicPr>
          <p:cNvPr id="10" name="Picture 9" descr="Water-Drop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1" y="2742797"/>
            <a:ext cx="446269" cy="687254"/>
          </a:xfrm>
          <a:prstGeom prst="rect">
            <a:avLst/>
          </a:prstGeom>
        </p:spPr>
      </p:pic>
      <p:pic>
        <p:nvPicPr>
          <p:cNvPr id="12" name="Picture 11" descr="iPhone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9" y="4361459"/>
            <a:ext cx="514187" cy="8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71656" y="3391886"/>
            <a:ext cx="3332373" cy="1139744"/>
          </a:xfrm>
          <a:prstGeom prst="roundRect">
            <a:avLst>
              <a:gd name="adj" fmla="val 962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200" b="1" dirty="0" smtClean="0">
              <a:solidFill>
                <a:srgbClr val="FFFFFF"/>
              </a:solidFill>
            </a:endParaRPr>
          </a:p>
          <a:p>
            <a:pPr algn="ctr" defTabSz="914400"/>
            <a:r>
              <a:rPr lang="en-US" b="1" dirty="0" smtClean="0">
                <a:solidFill>
                  <a:srgbClr val="FFFFFF"/>
                </a:solidFill>
              </a:rPr>
              <a:t>Instantly </a:t>
            </a:r>
            <a:r>
              <a:rPr lang="en-US" b="1" dirty="0" smtClean="0">
                <a:solidFill>
                  <a:srgbClr val="FFFFFF"/>
                </a:solidFill>
              </a:rPr>
              <a:t>diagnose issues when warning lights </a:t>
            </a:r>
            <a:r>
              <a:rPr lang="en-US" b="1" dirty="0" smtClean="0">
                <a:solidFill>
                  <a:srgbClr val="FFFFFF"/>
                </a:solidFill>
              </a:rPr>
              <a:t>appear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Power-On-colored-lights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7" t="29299" r="22625" b="19192"/>
          <a:stretch/>
        </p:blipFill>
        <p:spPr>
          <a:xfrm>
            <a:off x="5471656" y="1217736"/>
            <a:ext cx="3332374" cy="2377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</a:t>
            </a:r>
            <a:r>
              <a:rPr lang="en-US" dirty="0" smtClean="0">
                <a:solidFill>
                  <a:schemeClr val="tx2"/>
                </a:solidFill>
              </a:rPr>
              <a:t>Easy to </a:t>
            </a:r>
            <a:r>
              <a:rPr lang="en-US" b="1" i="1" dirty="0">
                <a:solidFill>
                  <a:schemeClr val="tx2"/>
                </a:solidFill>
              </a:rPr>
              <a:t>S</a:t>
            </a:r>
            <a:r>
              <a:rPr lang="en-US" b="1" i="1" dirty="0" smtClean="0">
                <a:solidFill>
                  <a:schemeClr val="tx2"/>
                </a:solidFill>
              </a:rPr>
              <a:t>ervice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1" y="1061426"/>
            <a:ext cx="4512082" cy="4461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B0F0"/>
                </a:solidFill>
              </a:rPr>
              <a:t>AutoAlert</a:t>
            </a:r>
            <a:r>
              <a:rPr lang="en-US" b="1" i="1" dirty="0" smtClean="0">
                <a:solidFill>
                  <a:srgbClr val="00B0F0"/>
                </a:solidFill>
              </a:rPr>
              <a:t>™</a:t>
            </a:r>
          </a:p>
          <a:p>
            <a:pPr marL="0" indent="0">
              <a:buNone/>
            </a:pPr>
            <a:endParaRPr lang="en-US" sz="8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Innovative </a:t>
            </a:r>
            <a:r>
              <a:rPr lang="en-US" sz="2200" dirty="0">
                <a:solidFill>
                  <a:srgbClr val="003F80"/>
                </a:solidFill>
              </a:rPr>
              <a:t>LED indicator lights keep operators informed of unit’s </a:t>
            </a:r>
            <a:r>
              <a:rPr lang="en-US" sz="2200" dirty="0" smtClean="0">
                <a:solidFill>
                  <a:srgbClr val="003F80"/>
                </a:solidFill>
              </a:rPr>
              <a:t>status</a:t>
            </a:r>
          </a:p>
          <a:p>
            <a:endParaRPr lang="en-US" sz="6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Signals </a:t>
            </a:r>
            <a:r>
              <a:rPr lang="en-US" sz="2200" dirty="0">
                <a:solidFill>
                  <a:srgbClr val="003F80"/>
                </a:solidFill>
              </a:rPr>
              <a:t>staff when it’s time to descale, sanitize and </a:t>
            </a:r>
            <a:r>
              <a:rPr lang="en-US" sz="2200" dirty="0" smtClean="0">
                <a:solidFill>
                  <a:srgbClr val="003F80"/>
                </a:solidFill>
              </a:rPr>
              <a:t>more</a:t>
            </a:r>
          </a:p>
          <a:p>
            <a:endParaRPr lang="en-US" sz="6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Relocated </a:t>
            </a:r>
            <a:r>
              <a:rPr lang="en-US" sz="2200" dirty="0">
                <a:solidFill>
                  <a:srgbClr val="003F80"/>
                </a:solidFill>
              </a:rPr>
              <a:t>to the lower left corner of the panel for </a:t>
            </a:r>
            <a:r>
              <a:rPr lang="en-US" sz="2200" b="1" dirty="0">
                <a:solidFill>
                  <a:srgbClr val="003F80"/>
                </a:solidFill>
              </a:rPr>
              <a:t>better </a:t>
            </a:r>
            <a:r>
              <a:rPr lang="en-US" sz="2200" b="1" dirty="0" smtClean="0">
                <a:solidFill>
                  <a:srgbClr val="003F80"/>
                </a:solidFill>
              </a:rPr>
              <a:t>visibility</a:t>
            </a:r>
          </a:p>
          <a:p>
            <a:endParaRPr lang="en-US" sz="6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Each </a:t>
            </a:r>
            <a:r>
              <a:rPr lang="en-US" sz="2200" dirty="0">
                <a:solidFill>
                  <a:srgbClr val="003F80"/>
                </a:solidFill>
              </a:rPr>
              <a:t>of the 4 lights labeled with an </a:t>
            </a:r>
            <a:r>
              <a:rPr lang="en-US" sz="2200" b="1" dirty="0">
                <a:solidFill>
                  <a:srgbClr val="003F80"/>
                </a:solidFill>
              </a:rPr>
              <a:t>easy-to-identify</a:t>
            </a:r>
            <a:r>
              <a:rPr lang="en-US" sz="2200" dirty="0">
                <a:solidFill>
                  <a:srgbClr val="003F80"/>
                </a:solidFill>
              </a:rPr>
              <a:t> </a:t>
            </a:r>
            <a:r>
              <a:rPr lang="en-US" sz="2200" dirty="0" smtClean="0">
                <a:solidFill>
                  <a:srgbClr val="003F80"/>
                </a:solidFill>
              </a:rPr>
              <a:t>icon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89374" y="1920637"/>
            <a:ext cx="1146256" cy="989949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-Button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52" r="14953"/>
          <a:stretch/>
        </p:blipFill>
        <p:spPr>
          <a:xfrm>
            <a:off x="5307949" y="1166774"/>
            <a:ext cx="3497383" cy="3176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</a:t>
            </a:r>
            <a:r>
              <a:rPr lang="en-US" dirty="0" smtClean="0">
                <a:solidFill>
                  <a:schemeClr val="tx2"/>
                </a:solidFill>
              </a:rPr>
              <a:t>Easy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b="1" i="1" dirty="0">
                <a:solidFill>
                  <a:schemeClr val="tx2"/>
                </a:solidFill>
              </a:rPr>
              <a:t>C</a:t>
            </a:r>
            <a:r>
              <a:rPr lang="en-US" b="1" i="1" dirty="0" smtClean="0">
                <a:solidFill>
                  <a:schemeClr val="tx2"/>
                </a:solidFill>
              </a:rPr>
              <a:t>lean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061426"/>
            <a:ext cx="4512082" cy="4754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One-Touch </a:t>
            </a:r>
            <a:r>
              <a:rPr lang="en-US" b="1" i="1" dirty="0">
                <a:solidFill>
                  <a:srgbClr val="00B0F0"/>
                </a:solidFill>
              </a:rPr>
              <a:t>C</a:t>
            </a:r>
            <a:r>
              <a:rPr lang="en-US" b="1" i="1" dirty="0" smtClean="0">
                <a:solidFill>
                  <a:srgbClr val="00B0F0"/>
                </a:solidFill>
              </a:rPr>
              <a:t>leaning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Scotsman </a:t>
            </a:r>
            <a:r>
              <a:rPr lang="en-US" sz="2200" dirty="0">
                <a:solidFill>
                  <a:srgbClr val="003F80"/>
                </a:solidFill>
              </a:rPr>
              <a:t>makes </a:t>
            </a:r>
            <a:r>
              <a:rPr lang="en-US" sz="2200" dirty="0" smtClean="0">
                <a:solidFill>
                  <a:srgbClr val="003F80"/>
                </a:solidFill>
              </a:rPr>
              <a:t>ice head cleaning </a:t>
            </a:r>
            <a:r>
              <a:rPr lang="en-US" sz="2200" dirty="0">
                <a:solidFill>
                  <a:srgbClr val="003F80"/>
                </a:solidFill>
              </a:rPr>
              <a:t>more efficient than ever with Prodigy Plus one-touch </a:t>
            </a:r>
            <a:r>
              <a:rPr lang="en-US" sz="2200" dirty="0" smtClean="0">
                <a:solidFill>
                  <a:srgbClr val="003F80"/>
                </a:solidFill>
              </a:rPr>
              <a:t>cleaning </a:t>
            </a:r>
            <a:r>
              <a:rPr lang="en-US" sz="2200" dirty="0" smtClean="0">
                <a:solidFill>
                  <a:srgbClr val="003F80"/>
                </a:solidFill>
              </a:rPr>
              <a:t>capability</a:t>
            </a:r>
          </a:p>
          <a:p>
            <a:endParaRPr lang="en-US" sz="6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Employees </a:t>
            </a:r>
            <a:r>
              <a:rPr lang="en-US" sz="2200" dirty="0">
                <a:solidFill>
                  <a:srgbClr val="003F80"/>
                </a:solidFill>
              </a:rPr>
              <a:t>can start the cleaning process with a single push of a button </a:t>
            </a:r>
            <a:endParaRPr lang="en-US" sz="2200" dirty="0" smtClean="0">
              <a:solidFill>
                <a:srgbClr val="003F80"/>
              </a:solidFill>
            </a:endParaRPr>
          </a:p>
          <a:p>
            <a:endParaRPr lang="en-US" sz="6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No </a:t>
            </a:r>
            <a:r>
              <a:rPr lang="en-US" sz="2200" dirty="0">
                <a:solidFill>
                  <a:srgbClr val="003F80"/>
                </a:solidFill>
              </a:rPr>
              <a:t>additional selections or time-consuming oversight </a:t>
            </a:r>
            <a:r>
              <a:rPr lang="en-US" sz="2200" dirty="0" smtClean="0">
                <a:solidFill>
                  <a:srgbClr val="003F80"/>
                </a:solidFill>
              </a:rPr>
              <a:t>required; simply power machine back on after cleaning cycle is complete</a:t>
            </a:r>
            <a:endParaRPr lang="en-US" sz="2200" dirty="0">
              <a:solidFill>
                <a:srgbClr val="003F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04820" y="1745437"/>
            <a:ext cx="892257" cy="696872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2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9" y="2730834"/>
            <a:ext cx="5200242" cy="1416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1" y="1184259"/>
            <a:ext cx="5310049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SELF-MONITORING PRODIGY </a:t>
            </a:r>
            <a:r>
              <a:rPr lang="en-US" sz="2200" dirty="0" smtClean="0">
                <a:solidFill>
                  <a:srgbClr val="003F80"/>
                </a:solidFill>
              </a:rPr>
              <a:t>PLUS® </a:t>
            </a:r>
            <a:r>
              <a:rPr lang="en-US" sz="2200" dirty="0">
                <a:solidFill>
                  <a:srgbClr val="003F80"/>
                </a:solidFill>
              </a:rPr>
              <a:t>SYSTEM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solution that gives operators total peace of mind that they will always get the ice they need — when they need it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WATERSENSE </a:t>
            </a:r>
            <a:r>
              <a:rPr lang="en-US" sz="2200" dirty="0">
                <a:solidFill>
                  <a:srgbClr val="003F80"/>
                </a:solidFill>
              </a:rPr>
              <a:t>ADAPTIVE PURGE CONTROL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smarter way to optimize water consumption and keep your machine running efficiently and reliably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INSTANT ACCESS AT YOUR FINGERTIPS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our QR code technology offers one-step </a:t>
            </a:r>
            <a:br>
              <a:rPr lang="en-US" sz="1800" dirty="0">
                <a:solidFill>
                  <a:srgbClr val="003F80"/>
                </a:solidFill>
              </a:rPr>
            </a:br>
            <a:r>
              <a:rPr lang="en-US" sz="1800" dirty="0">
                <a:solidFill>
                  <a:srgbClr val="003F80"/>
                </a:solidFill>
              </a:rPr>
              <a:t>access to service manuals, warranty </a:t>
            </a:r>
            <a:r>
              <a:rPr lang="en-US" sz="1800" dirty="0" smtClean="0">
                <a:solidFill>
                  <a:srgbClr val="003F80"/>
                </a:solidFill>
              </a:rPr>
              <a:t>history information </a:t>
            </a:r>
            <a:r>
              <a:rPr lang="en-US" sz="1800" dirty="0">
                <a:solidFill>
                  <a:srgbClr val="003F80"/>
                </a:solidFill>
              </a:rPr>
              <a:t>and more</a:t>
            </a:r>
          </a:p>
        </p:txBody>
      </p:sp>
      <p:pic>
        <p:nvPicPr>
          <p:cNvPr id="9" name="Picture 8" descr="Ey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" y="1243025"/>
            <a:ext cx="629865" cy="358217"/>
          </a:xfrm>
          <a:prstGeom prst="rect">
            <a:avLst/>
          </a:prstGeom>
        </p:spPr>
      </p:pic>
      <p:pic>
        <p:nvPicPr>
          <p:cNvPr id="10" name="Picture 9" descr="Water-Drop-Ic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1" y="2742797"/>
            <a:ext cx="446269" cy="687254"/>
          </a:xfrm>
          <a:prstGeom prst="rect">
            <a:avLst/>
          </a:prstGeom>
        </p:spPr>
      </p:pic>
      <p:pic>
        <p:nvPicPr>
          <p:cNvPr id="12" name="Picture 11" descr="iPhone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9" y="4361459"/>
            <a:ext cx="514187" cy="870491"/>
          </a:xfrm>
          <a:prstGeom prst="rect">
            <a:avLst/>
          </a:prstGeom>
        </p:spPr>
      </p:pic>
      <p:pic>
        <p:nvPicPr>
          <p:cNvPr id="14" name="Picture 13" descr="Water-Drop-Icon-lar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33" y="2238327"/>
            <a:ext cx="1396877" cy="215318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 </a:t>
            </a:r>
            <a:r>
              <a:rPr lang="en-US" dirty="0" smtClean="0">
                <a:solidFill>
                  <a:schemeClr val="tx2"/>
                </a:solidFill>
              </a:rPr>
              <a:t>Intuitive Sense </a:t>
            </a:r>
            <a:r>
              <a:rPr lang="en-US" dirty="0" smtClean="0">
                <a:solidFill>
                  <a:schemeClr val="tx2"/>
                </a:solidFill>
              </a:rPr>
              <a:t>of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Control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er-Sense-edited-cropp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127" y="1115974"/>
            <a:ext cx="3087590" cy="3651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</a:t>
            </a:r>
            <a:r>
              <a:rPr lang="en-US" dirty="0" smtClean="0">
                <a:solidFill>
                  <a:schemeClr val="tx2"/>
                </a:solidFill>
              </a:rPr>
              <a:t>Easy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b="1" i="1" dirty="0">
                <a:solidFill>
                  <a:schemeClr val="tx2"/>
                </a:solidFill>
              </a:rPr>
              <a:t>O</a:t>
            </a:r>
            <a:r>
              <a:rPr lang="en-US" b="1" i="1" dirty="0" smtClean="0">
                <a:solidFill>
                  <a:schemeClr val="tx2"/>
                </a:solidFill>
              </a:rPr>
              <a:t>perate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138383" cy="5080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Patented </a:t>
            </a:r>
            <a:r>
              <a:rPr lang="en-US" b="1" i="1" dirty="0" err="1" smtClean="0">
                <a:solidFill>
                  <a:srgbClr val="00B0F0"/>
                </a:solidFill>
              </a:rPr>
              <a:t>WaterSense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Technology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000" dirty="0">
                <a:solidFill>
                  <a:srgbClr val="003F80"/>
                </a:solidFill>
              </a:rPr>
              <a:t>Automatically adjusts based on water supply </a:t>
            </a:r>
            <a:r>
              <a:rPr lang="en-US" sz="2000" dirty="0" smtClean="0">
                <a:solidFill>
                  <a:srgbClr val="003F80"/>
                </a:solidFill>
              </a:rPr>
              <a:t>quality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Exclusive </a:t>
            </a:r>
            <a:r>
              <a:rPr lang="en-US" sz="2000" dirty="0">
                <a:solidFill>
                  <a:srgbClr val="003F80"/>
                </a:solidFill>
              </a:rPr>
              <a:t>feature helps </a:t>
            </a:r>
            <a:r>
              <a:rPr lang="en-US" sz="2000" b="1" dirty="0">
                <a:solidFill>
                  <a:srgbClr val="003F80"/>
                </a:solidFill>
              </a:rPr>
              <a:t>reduce scale buildup</a:t>
            </a:r>
            <a:r>
              <a:rPr lang="en-US" sz="2000" dirty="0">
                <a:solidFill>
                  <a:srgbClr val="003F80"/>
                </a:solidFill>
              </a:rPr>
              <a:t> for more sanitary ice </a:t>
            </a:r>
            <a:endParaRPr lang="en-US" sz="2000" dirty="0" smtClean="0">
              <a:solidFill>
                <a:srgbClr val="003F80"/>
              </a:solidFill>
            </a:endParaRPr>
          </a:p>
          <a:p>
            <a:endParaRPr lang="en-US" sz="400" dirty="0" smtClean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Reliable </a:t>
            </a:r>
            <a:r>
              <a:rPr lang="en-US" sz="2000" dirty="0">
                <a:solidFill>
                  <a:srgbClr val="003F80"/>
                </a:solidFill>
              </a:rPr>
              <a:t>sensor adjusts water purge at </a:t>
            </a:r>
            <a:r>
              <a:rPr lang="en-US" sz="2000" dirty="0" smtClean="0">
                <a:solidFill>
                  <a:srgbClr val="003F80"/>
                </a:solidFill>
              </a:rPr>
              <a:t>end </a:t>
            </a:r>
            <a:r>
              <a:rPr lang="en-US" sz="2000" dirty="0">
                <a:solidFill>
                  <a:srgbClr val="003F80"/>
                </a:solidFill>
              </a:rPr>
              <a:t>of each cycle to flush excess </a:t>
            </a:r>
            <a:r>
              <a:rPr lang="en-US" sz="2000" dirty="0" smtClean="0">
                <a:solidFill>
                  <a:srgbClr val="003F80"/>
                </a:solidFill>
              </a:rPr>
              <a:t>minerals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Automatically flushes the </a:t>
            </a:r>
            <a:r>
              <a:rPr lang="en-US" sz="2000" dirty="0">
                <a:solidFill>
                  <a:srgbClr val="003F80"/>
                </a:solidFill>
              </a:rPr>
              <a:t>system </a:t>
            </a:r>
            <a:r>
              <a:rPr lang="en-US" sz="2000" dirty="0" smtClean="0">
                <a:solidFill>
                  <a:srgbClr val="003F80"/>
                </a:solidFill>
              </a:rPr>
              <a:t>to </a:t>
            </a:r>
            <a:r>
              <a:rPr lang="en-US" sz="2000" b="1" dirty="0">
                <a:solidFill>
                  <a:srgbClr val="003F80"/>
                </a:solidFill>
              </a:rPr>
              <a:t>extend time between cleanings</a:t>
            </a:r>
            <a:r>
              <a:rPr lang="en-US" sz="2000" dirty="0">
                <a:solidFill>
                  <a:srgbClr val="003F80"/>
                </a:solidFill>
              </a:rPr>
              <a:t> </a:t>
            </a:r>
            <a:endParaRPr lang="en-US" sz="2000" dirty="0" smtClean="0">
              <a:solidFill>
                <a:srgbClr val="003F80"/>
              </a:solidFill>
            </a:endParaRP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000" dirty="0" smtClean="0">
                <a:solidFill>
                  <a:srgbClr val="003F80"/>
                </a:solidFill>
              </a:rPr>
              <a:t>Operators </a:t>
            </a:r>
            <a:r>
              <a:rPr lang="en-US" sz="2000" dirty="0">
                <a:solidFill>
                  <a:srgbClr val="003F80"/>
                </a:solidFill>
              </a:rPr>
              <a:t>can </a:t>
            </a:r>
            <a:r>
              <a:rPr lang="en-US" sz="2000" b="1" dirty="0" smtClean="0">
                <a:solidFill>
                  <a:srgbClr val="003F80"/>
                </a:solidFill>
              </a:rPr>
              <a:t>save </a:t>
            </a:r>
            <a:r>
              <a:rPr lang="en-US" sz="2000" b="1" dirty="0">
                <a:solidFill>
                  <a:srgbClr val="003F80"/>
                </a:solidFill>
              </a:rPr>
              <a:t>water and energy</a:t>
            </a:r>
            <a:r>
              <a:rPr lang="en-US" sz="2000" dirty="0">
                <a:solidFill>
                  <a:srgbClr val="003F80"/>
                </a:solidFill>
              </a:rPr>
              <a:t> </a:t>
            </a:r>
            <a:r>
              <a:rPr lang="en-US" sz="2000" dirty="0" smtClean="0">
                <a:solidFill>
                  <a:srgbClr val="003F80"/>
                </a:solidFill>
              </a:rPr>
              <a:t>where water conditions are better filtered by </a:t>
            </a:r>
            <a:r>
              <a:rPr lang="en-US" sz="2000" dirty="0">
                <a:solidFill>
                  <a:srgbClr val="003F80"/>
                </a:solidFill>
              </a:rPr>
              <a:t>recirculating clean, </a:t>
            </a:r>
            <a:r>
              <a:rPr lang="en-US" sz="2000" dirty="0" smtClean="0">
                <a:solidFill>
                  <a:srgbClr val="003F80"/>
                </a:solidFill>
              </a:rPr>
              <a:t>pre-chilled water </a:t>
            </a:r>
            <a:r>
              <a:rPr lang="en-US" sz="2000" dirty="0">
                <a:solidFill>
                  <a:srgbClr val="003F80"/>
                </a:solidFill>
              </a:rPr>
              <a:t>back into the ice-making </a:t>
            </a:r>
            <a:r>
              <a:rPr lang="en-US" sz="2000" dirty="0" smtClean="0">
                <a:solidFill>
                  <a:srgbClr val="003F80"/>
                </a:solidFill>
              </a:rPr>
              <a:t>process</a:t>
            </a:r>
            <a:endParaRPr lang="en-US" sz="2000" dirty="0">
              <a:solidFill>
                <a:srgbClr val="003F8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1844" y="1637973"/>
            <a:ext cx="2461847" cy="2523719"/>
          </a:xfrm>
          <a:prstGeom prst="roundRect">
            <a:avLst>
              <a:gd name="adj" fmla="val 7697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09489" y="4341298"/>
            <a:ext cx="4812974" cy="14163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22511" y="1184259"/>
            <a:ext cx="5310049" cy="485872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SELF-MONITORING PRODIGY </a:t>
            </a:r>
            <a:r>
              <a:rPr lang="en-US" sz="2200" dirty="0" smtClean="0">
                <a:solidFill>
                  <a:srgbClr val="003F80"/>
                </a:solidFill>
              </a:rPr>
              <a:t>PLUS® </a:t>
            </a:r>
            <a:r>
              <a:rPr lang="en-US" sz="2200" dirty="0">
                <a:solidFill>
                  <a:srgbClr val="003F80"/>
                </a:solidFill>
              </a:rPr>
              <a:t>SYSTEM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powerful solution that gives operators total peace of mind that they will always get the ice they need — when they need it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3F80"/>
                </a:solidFill>
              </a:rPr>
              <a:t>WATERSENSE </a:t>
            </a:r>
            <a:r>
              <a:rPr lang="en-US" sz="2200" dirty="0">
                <a:solidFill>
                  <a:srgbClr val="003F80"/>
                </a:solidFill>
              </a:rPr>
              <a:t>ADAPTIVE PURGE CONTROL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a smarter way to optimize water consumption and keep your machine running efficiently and reliably</a:t>
            </a:r>
          </a:p>
          <a:p>
            <a:pPr marL="457200" lvl="1" indent="0">
              <a:buNone/>
            </a:pPr>
            <a:endParaRPr lang="en-US" sz="1800" dirty="0">
              <a:solidFill>
                <a:srgbClr val="003F8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3F80"/>
                </a:solidFill>
              </a:rPr>
              <a:t>INSTANT ACCESS AT YOUR FINGERTIPS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3F80"/>
                </a:solidFill>
              </a:rPr>
              <a:t>our QR code technology offers one-step </a:t>
            </a:r>
            <a:br>
              <a:rPr lang="en-US" sz="1800" dirty="0">
                <a:solidFill>
                  <a:srgbClr val="003F80"/>
                </a:solidFill>
              </a:rPr>
            </a:br>
            <a:r>
              <a:rPr lang="en-US" sz="1800" dirty="0">
                <a:solidFill>
                  <a:srgbClr val="003F80"/>
                </a:solidFill>
              </a:rPr>
              <a:t>access to service manuals, warranty </a:t>
            </a:r>
            <a:r>
              <a:rPr lang="en-US" sz="1800" dirty="0" smtClean="0">
                <a:solidFill>
                  <a:srgbClr val="003F80"/>
                </a:solidFill>
              </a:rPr>
              <a:t>history information </a:t>
            </a:r>
            <a:r>
              <a:rPr lang="en-US" sz="1800" dirty="0">
                <a:solidFill>
                  <a:srgbClr val="003F80"/>
                </a:solidFill>
              </a:rPr>
              <a:t>and more</a:t>
            </a:r>
          </a:p>
        </p:txBody>
      </p:sp>
      <p:pic>
        <p:nvPicPr>
          <p:cNvPr id="13" name="Picture 12" descr="iPhoneAndHa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86" y="2559205"/>
            <a:ext cx="1697420" cy="2932580"/>
          </a:xfrm>
          <a:prstGeom prst="rect">
            <a:avLst/>
          </a:prstGeom>
        </p:spPr>
      </p:pic>
      <p:pic>
        <p:nvPicPr>
          <p:cNvPr id="9" name="Picture 8" descr="Ey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6" y="1243025"/>
            <a:ext cx="629865" cy="358217"/>
          </a:xfrm>
          <a:prstGeom prst="rect">
            <a:avLst/>
          </a:prstGeom>
        </p:spPr>
      </p:pic>
      <p:pic>
        <p:nvPicPr>
          <p:cNvPr id="10" name="Picture 9" descr="Water-Drop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1" y="2742797"/>
            <a:ext cx="446269" cy="687254"/>
          </a:xfrm>
          <a:prstGeom prst="rect">
            <a:avLst/>
          </a:prstGeom>
        </p:spPr>
      </p:pic>
      <p:pic>
        <p:nvPicPr>
          <p:cNvPr id="12" name="Picture 11" descr="iPhone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59" y="4361459"/>
            <a:ext cx="514187" cy="8704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741362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 </a:t>
            </a:r>
            <a:r>
              <a:rPr lang="en-US" dirty="0" smtClean="0">
                <a:solidFill>
                  <a:schemeClr val="tx2"/>
                </a:solidFill>
              </a:rPr>
              <a:t>Intuitive Sense </a:t>
            </a:r>
            <a:r>
              <a:rPr lang="en-US" dirty="0" smtClean="0">
                <a:solidFill>
                  <a:schemeClr val="tx2"/>
                </a:solidFill>
              </a:rPr>
              <a:t>of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Control</a:t>
            </a:r>
            <a:endParaRPr lang="en-US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100345" y="3536454"/>
            <a:ext cx="2703684" cy="1484923"/>
          </a:xfrm>
          <a:prstGeom prst="roundRect">
            <a:avLst>
              <a:gd name="adj" fmla="val 9620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800" b="1" dirty="0" smtClean="0">
              <a:solidFill>
                <a:srgbClr val="FFFFFF"/>
              </a:solidFill>
            </a:endParaRPr>
          </a:p>
          <a:p>
            <a:pPr algn="ctr" defTabSz="914400"/>
            <a:r>
              <a:rPr lang="en-US" sz="1600" b="1" dirty="0" smtClean="0">
                <a:solidFill>
                  <a:srgbClr val="FFFFFF"/>
                </a:solidFill>
              </a:rPr>
              <a:t>Parts </a:t>
            </a:r>
            <a:r>
              <a:rPr lang="en-US" sz="1600" b="1" dirty="0">
                <a:solidFill>
                  <a:srgbClr val="FFFFFF"/>
                </a:solidFill>
              </a:rPr>
              <a:t>lists, cleaning instructions, manuals and warranty history are all available</a:t>
            </a:r>
          </a:p>
        </p:txBody>
      </p:sp>
      <p:pic>
        <p:nvPicPr>
          <p:cNvPr id="4" name="Picture 3" descr="QR-Code-Finger-On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1" t="24057" r="18301" b="8698"/>
          <a:stretch/>
        </p:blipFill>
        <p:spPr>
          <a:xfrm>
            <a:off x="6100346" y="1061426"/>
            <a:ext cx="2703684" cy="2605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</a:t>
            </a:r>
            <a:r>
              <a:rPr lang="en-US" dirty="0" smtClean="0">
                <a:solidFill>
                  <a:schemeClr val="tx2"/>
                </a:solidFill>
              </a:rPr>
              <a:t>Easy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b="1" i="1" dirty="0">
                <a:solidFill>
                  <a:schemeClr val="tx2"/>
                </a:solidFill>
              </a:rPr>
              <a:t>S</a:t>
            </a:r>
            <a:r>
              <a:rPr lang="en-US" b="1" i="1" dirty="0" smtClean="0">
                <a:solidFill>
                  <a:schemeClr val="tx2"/>
                </a:solidFill>
              </a:rPr>
              <a:t>ervice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365263" cy="49368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B0F0"/>
                </a:solidFill>
              </a:rPr>
              <a:t>Quick Response (QR) </a:t>
            </a:r>
            <a:r>
              <a:rPr lang="en-US" b="1" i="1" dirty="0" smtClean="0">
                <a:solidFill>
                  <a:srgbClr val="00B0F0"/>
                </a:solidFill>
              </a:rPr>
              <a:t>code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Every </a:t>
            </a:r>
            <a:r>
              <a:rPr lang="en-US" sz="2200" dirty="0">
                <a:solidFill>
                  <a:srgbClr val="003F80"/>
                </a:solidFill>
              </a:rPr>
              <a:t>Prodigy Plus unit features a QR code that connects customers to vital </a:t>
            </a:r>
            <a:r>
              <a:rPr lang="en-US" sz="2200" b="1" dirty="0" smtClean="0">
                <a:solidFill>
                  <a:srgbClr val="003F80"/>
                </a:solidFill>
              </a:rPr>
              <a:t>unit specific </a:t>
            </a:r>
            <a:r>
              <a:rPr lang="en-US" sz="2200" dirty="0" smtClean="0">
                <a:solidFill>
                  <a:srgbClr val="003F80"/>
                </a:solidFill>
              </a:rPr>
              <a:t>information</a:t>
            </a:r>
            <a:endParaRPr lang="en-US" sz="400" b="1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Helps </a:t>
            </a:r>
            <a:r>
              <a:rPr lang="en-US" sz="2200" b="1" dirty="0">
                <a:solidFill>
                  <a:srgbClr val="003F80"/>
                </a:solidFill>
              </a:rPr>
              <a:t>reduce downtime</a:t>
            </a:r>
            <a:r>
              <a:rPr lang="en-US" sz="2200" dirty="0">
                <a:solidFill>
                  <a:srgbClr val="003F80"/>
                </a:solidFill>
              </a:rPr>
              <a:t> and frequency of service </a:t>
            </a:r>
            <a:r>
              <a:rPr lang="en-US" sz="2200" dirty="0" smtClean="0">
                <a:solidFill>
                  <a:srgbClr val="003F80"/>
                </a:solidFill>
              </a:rPr>
              <a:t>calls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200" b="1" dirty="0" smtClean="0">
                <a:solidFill>
                  <a:srgbClr val="003F80"/>
                </a:solidFill>
              </a:rPr>
              <a:t>Convenient</a:t>
            </a:r>
            <a:r>
              <a:rPr lang="en-US" sz="2200" dirty="0" smtClean="0">
                <a:solidFill>
                  <a:srgbClr val="003F80"/>
                </a:solidFill>
              </a:rPr>
              <a:t> </a:t>
            </a:r>
            <a:r>
              <a:rPr lang="en-US" sz="2200" dirty="0">
                <a:solidFill>
                  <a:srgbClr val="003F80"/>
                </a:solidFill>
              </a:rPr>
              <a:t>front panel location eliminates need to remove </a:t>
            </a:r>
            <a:r>
              <a:rPr lang="en-US" sz="2200" dirty="0" smtClean="0">
                <a:solidFill>
                  <a:srgbClr val="003F80"/>
                </a:solidFill>
              </a:rPr>
              <a:t>unit’s front </a:t>
            </a:r>
            <a:r>
              <a:rPr lang="en-US" sz="2200" dirty="0" smtClean="0">
                <a:solidFill>
                  <a:srgbClr val="003F80"/>
                </a:solidFill>
              </a:rPr>
              <a:t>cover</a:t>
            </a:r>
          </a:p>
          <a:p>
            <a:endParaRPr lang="en-US" sz="400" dirty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Optional </a:t>
            </a:r>
            <a:r>
              <a:rPr lang="en-US" sz="2200" dirty="0">
                <a:solidFill>
                  <a:srgbClr val="003F80"/>
                </a:solidFill>
              </a:rPr>
              <a:t>bezel cover available to prevent tampering or unauthorized </a:t>
            </a:r>
            <a:r>
              <a:rPr lang="en-US" sz="2200" dirty="0" smtClean="0">
                <a:solidFill>
                  <a:srgbClr val="003F80"/>
                </a:solidFill>
              </a:rPr>
              <a:t>access</a:t>
            </a:r>
          </a:p>
          <a:p>
            <a:endParaRPr lang="en-US" sz="400" dirty="0" smtClean="0">
              <a:solidFill>
                <a:srgbClr val="003F80"/>
              </a:solidFill>
            </a:endParaRPr>
          </a:p>
          <a:p>
            <a:r>
              <a:rPr lang="en-US" sz="2200" dirty="0" smtClean="0">
                <a:solidFill>
                  <a:srgbClr val="003F80"/>
                </a:solidFill>
              </a:rPr>
              <a:t>QR code leads to a warranty registration page, auto-populated with the corresponding serial number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48906" y="1871591"/>
            <a:ext cx="703386" cy="729436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1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-Code-Finger-On-RGB-sma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71" t="24057" r="18301" b="8698"/>
          <a:stretch/>
        </p:blipFill>
        <p:spPr>
          <a:xfrm>
            <a:off x="6100346" y="1061426"/>
            <a:ext cx="2703684" cy="2605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It’s </a:t>
            </a:r>
            <a:r>
              <a:rPr lang="en-US" dirty="0" smtClean="0">
                <a:solidFill>
                  <a:schemeClr val="tx2"/>
                </a:solidFill>
              </a:rPr>
              <a:t>Easy </a:t>
            </a:r>
            <a:r>
              <a:rPr lang="en-US" dirty="0" smtClean="0">
                <a:solidFill>
                  <a:schemeClr val="tx2"/>
                </a:solidFill>
              </a:rPr>
              <a:t>to </a:t>
            </a:r>
            <a:r>
              <a:rPr lang="en-US" b="1" i="1" dirty="0">
                <a:solidFill>
                  <a:schemeClr val="tx2"/>
                </a:solidFill>
              </a:rPr>
              <a:t>S</a:t>
            </a:r>
            <a:r>
              <a:rPr lang="en-US" b="1" i="1" dirty="0" smtClean="0">
                <a:solidFill>
                  <a:schemeClr val="tx2"/>
                </a:solidFill>
              </a:rPr>
              <a:t>ervice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1061426"/>
            <a:ext cx="5365263" cy="1930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i="1" dirty="0" smtClean="0">
                <a:solidFill>
                  <a:srgbClr val="00B0F0"/>
                </a:solidFill>
              </a:rPr>
              <a:t>Quick Response (QR) </a:t>
            </a:r>
            <a:r>
              <a:rPr lang="en-US" sz="2600" b="1" i="1" dirty="0" smtClean="0">
                <a:solidFill>
                  <a:srgbClr val="00B0F0"/>
                </a:solidFill>
              </a:rPr>
              <a:t>code</a:t>
            </a:r>
          </a:p>
          <a:p>
            <a:pPr marL="0" indent="0">
              <a:buNone/>
            </a:pPr>
            <a:endParaRPr lang="en-US" sz="600" b="1" i="1" dirty="0" smtClean="0">
              <a:solidFill>
                <a:srgbClr val="00B0F0"/>
              </a:solidFill>
            </a:endParaRPr>
          </a:p>
          <a:p>
            <a:r>
              <a:rPr lang="en-US" sz="1400" i="1" dirty="0" smtClean="0">
                <a:solidFill>
                  <a:schemeClr val="tx2"/>
                </a:solidFill>
              </a:rPr>
              <a:t>Operators and service technicians can use their smart phone to scan the QR code to access instant warranty and technical information specific to that model</a:t>
            </a:r>
          </a:p>
          <a:p>
            <a:r>
              <a:rPr lang="en-US" sz="1400" i="1" dirty="0" smtClean="0">
                <a:solidFill>
                  <a:schemeClr val="tx2"/>
                </a:solidFill>
              </a:rPr>
              <a:t>The product serial number will automatically populate the page</a:t>
            </a:r>
            <a:endParaRPr lang="en-US" sz="1400" i="1" dirty="0" smtClean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48906" y="1871591"/>
            <a:ext cx="703386" cy="729436"/>
          </a:xfrm>
          <a:prstGeom prst="roundRect">
            <a:avLst>
              <a:gd name="adj" fmla="val 9284"/>
            </a:avLst>
          </a:prstGeom>
          <a:noFill/>
          <a:ln w="57150" cmpd="sng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366" t="34087" r="-1" b="37601"/>
          <a:stretch/>
        </p:blipFill>
        <p:spPr bwMode="auto">
          <a:xfrm>
            <a:off x="6100346" y="3747052"/>
            <a:ext cx="2703684" cy="156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53684" y="3091853"/>
            <a:ext cx="4185456" cy="2498169"/>
            <a:chOff x="883501" y="3131609"/>
            <a:chExt cx="4185456" cy="249816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30" t="74702" r="13350" b="12435"/>
            <a:stretch/>
          </p:blipFill>
          <p:spPr bwMode="auto">
            <a:xfrm>
              <a:off x="2232825" y="3666714"/>
              <a:ext cx="1386335" cy="10115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83501" y="3131609"/>
              <a:ext cx="4084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SCAN WITH YOUR SMART PHONE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52330" y="4860337"/>
              <a:ext cx="3816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Scanning Tip:</a:t>
              </a:r>
            </a:p>
            <a:p>
              <a:r>
                <a:rPr lang="en-US" sz="1400" dirty="0" smtClean="0">
                  <a:solidFill>
                    <a:schemeClr val="tx2"/>
                  </a:solidFill>
                </a:rPr>
                <a:t>Some recent phone updates allow you to use your phone’s built-in camera app to scan QR Code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618" t="74094" r="16474" b="12953"/>
          <a:stretch/>
        </p:blipFill>
        <p:spPr bwMode="auto">
          <a:xfrm>
            <a:off x="2277707" y="3461185"/>
            <a:ext cx="1236936" cy="1210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Page 1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Page 2">
  <a:themeElements>
    <a:clrScheme name="Scotsman Color Theme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0093FF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side pages">
  <a:themeElements>
    <a:clrScheme name="Custom 3">
      <a:dk1>
        <a:sysClr val="windowText" lastClr="000000"/>
      </a:dk1>
      <a:lt1>
        <a:sysClr val="window" lastClr="FFFFFF"/>
      </a:lt1>
      <a:dk2>
        <a:srgbClr val="0A2856"/>
      </a:dk2>
      <a:lt2>
        <a:srgbClr val="003F80"/>
      </a:lt2>
      <a:accent1>
        <a:srgbClr val="1E9EE9"/>
      </a:accent1>
      <a:accent2>
        <a:srgbClr val="004A87"/>
      </a:accent2>
      <a:accent3>
        <a:srgbClr val="5FBCE0"/>
      </a:accent3>
      <a:accent4>
        <a:srgbClr val="ADDBE9"/>
      </a:accent4>
      <a:accent5>
        <a:srgbClr val="0F578C"/>
      </a:accent5>
      <a:accent6>
        <a:srgbClr val="49A7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534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Title Page 1</vt:lpstr>
      <vt:lpstr>Title Page 2</vt:lpstr>
      <vt:lpstr>Inside pages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AN INTUITIVE SENSE OF CONTROL</vt:lpstr>
      <vt:lpstr>An Intuitive Sense of Control</vt:lpstr>
      <vt:lpstr>It’s Easy to Service</vt:lpstr>
      <vt:lpstr>It’s Easy to Clean</vt:lpstr>
      <vt:lpstr>An Intuitive Sense of Control</vt:lpstr>
      <vt:lpstr>It’s Easy to Operate</vt:lpstr>
      <vt:lpstr>An Intuitive Sense of Control</vt:lpstr>
      <vt:lpstr>It’s Easy to Service</vt:lpstr>
      <vt:lpstr>It’s Easy to Service</vt:lpstr>
      <vt:lpstr>PowerPoint Presentation</vt:lpstr>
    </vt:vector>
  </TitlesOfParts>
  <Company>VantagePoint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Malone</dc:creator>
  <cp:lastModifiedBy>Brandon Levinson</cp:lastModifiedBy>
  <cp:revision>76</cp:revision>
  <dcterms:created xsi:type="dcterms:W3CDTF">2014-09-30T13:49:33Z</dcterms:created>
  <dcterms:modified xsi:type="dcterms:W3CDTF">2018-04-10T20:56:37Z</dcterms:modified>
</cp:coreProperties>
</file>