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1" r:id="rId2"/>
    <p:sldMasterId id="2147483651" r:id="rId3"/>
    <p:sldMasterId id="2147483663" r:id="rId4"/>
  </p:sldMasterIdLst>
  <p:notesMasterIdLst>
    <p:notesMasterId r:id="rId30"/>
  </p:notesMasterIdLst>
  <p:sldIdLst>
    <p:sldId id="259" r:id="rId5"/>
    <p:sldId id="318" r:id="rId6"/>
    <p:sldId id="351" r:id="rId7"/>
    <p:sldId id="324" r:id="rId8"/>
    <p:sldId id="326" r:id="rId9"/>
    <p:sldId id="328" r:id="rId10"/>
    <p:sldId id="334" r:id="rId11"/>
    <p:sldId id="335" r:id="rId12"/>
    <p:sldId id="337" r:id="rId13"/>
    <p:sldId id="338" r:id="rId14"/>
    <p:sldId id="345" r:id="rId15"/>
    <p:sldId id="353" r:id="rId16"/>
    <p:sldId id="332" r:id="rId17"/>
    <p:sldId id="339" r:id="rId18"/>
    <p:sldId id="336" r:id="rId19"/>
    <p:sldId id="329" r:id="rId20"/>
    <p:sldId id="331" r:id="rId21"/>
    <p:sldId id="340" r:id="rId22"/>
    <p:sldId id="330" r:id="rId23"/>
    <p:sldId id="333" r:id="rId24"/>
    <p:sldId id="327" r:id="rId25"/>
    <p:sldId id="341" r:id="rId26"/>
    <p:sldId id="344" r:id="rId27"/>
    <p:sldId id="352" r:id="rId28"/>
    <p:sldId id="34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ghan Daro" initials="MD" lastIdx="22" clrIdx="0"/>
  <p:cmAuthor id="1" name="Virginia Vanvick" initials="VV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0"/>
    <a:srgbClr val="00AEEF"/>
    <a:srgbClr val="2DB9F4"/>
    <a:srgbClr val="5FB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4" autoAdjust="0"/>
    <p:restoredTop sz="94633" autoAdjust="0"/>
  </p:normalViewPr>
  <p:slideViewPr>
    <p:cSldViewPr snapToGrid="0" snapToObjects="1">
      <p:cViewPr varScale="1">
        <p:scale>
          <a:sx n="81" d="100"/>
          <a:sy n="81" d="100"/>
        </p:scale>
        <p:origin x="-1661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AFC81-E0C3-1043-A76F-E3A960572120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2991F-FD1D-FF42-9B0E-8EEDB31F4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2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2991F-FD1D-FF42-9B0E-8EEDB31F4D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12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2991F-FD1D-FF42-9B0E-8EEDB31F4D9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89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697038"/>
            <a:ext cx="8229600" cy="90646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2736850"/>
            <a:ext cx="8229600" cy="5969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91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697038"/>
            <a:ext cx="8229600" cy="90646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2736850"/>
            <a:ext cx="8229600" cy="5969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4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25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7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7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0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w-of-uneven-ice-PP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01056"/>
            <a:ext cx="9144000" cy="1456944"/>
          </a:xfrm>
          <a:prstGeom prst="rect">
            <a:avLst/>
          </a:prstGeom>
        </p:spPr>
      </p:pic>
      <p:sp>
        <p:nvSpPr>
          <p:cNvPr id="2" name="Chord 1"/>
          <p:cNvSpPr/>
          <p:nvPr userDrawn="1"/>
        </p:nvSpPr>
        <p:spPr>
          <a:xfrm>
            <a:off x="2712412" y="5851525"/>
            <a:ext cx="3727387" cy="3727387"/>
          </a:xfrm>
          <a:prstGeom prst="chord">
            <a:avLst>
              <a:gd name="adj1" fmla="val 12425776"/>
              <a:gd name="adj2" fmla="val 1996367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hord 9"/>
          <p:cNvSpPr/>
          <p:nvPr userDrawn="1"/>
        </p:nvSpPr>
        <p:spPr>
          <a:xfrm>
            <a:off x="2881744" y="6003925"/>
            <a:ext cx="3397444" cy="3361008"/>
          </a:xfrm>
          <a:prstGeom prst="chord">
            <a:avLst>
              <a:gd name="adj1" fmla="val 12511720"/>
              <a:gd name="adj2" fmla="val 19891423"/>
            </a:avLst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1" y="1242662"/>
            <a:ext cx="9144000" cy="24558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" y="1365814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0" y="3565777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635" y="6404753"/>
            <a:ext cx="1791661" cy="26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6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w-of-uneven-ice-PP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01056"/>
            <a:ext cx="9144000" cy="145694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696540"/>
            <a:ext cx="9144000" cy="31595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1" y="1242662"/>
            <a:ext cx="9144000" cy="24558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" y="1365814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0" y="3565777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hord 9"/>
          <p:cNvSpPr/>
          <p:nvPr userDrawn="1"/>
        </p:nvSpPr>
        <p:spPr>
          <a:xfrm>
            <a:off x="2712412" y="5851525"/>
            <a:ext cx="3727387" cy="3727387"/>
          </a:xfrm>
          <a:prstGeom prst="chord">
            <a:avLst>
              <a:gd name="adj1" fmla="val 12425776"/>
              <a:gd name="adj2" fmla="val 1996367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hord 10"/>
          <p:cNvSpPr/>
          <p:nvPr userDrawn="1"/>
        </p:nvSpPr>
        <p:spPr>
          <a:xfrm>
            <a:off x="2881744" y="6003925"/>
            <a:ext cx="3397444" cy="3361008"/>
          </a:xfrm>
          <a:prstGeom prst="chord">
            <a:avLst>
              <a:gd name="adj1" fmla="val 12511720"/>
              <a:gd name="adj2" fmla="val 19891423"/>
            </a:avLst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635" y="6404753"/>
            <a:ext cx="1791661" cy="26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9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w-of-uneven-ice-PPT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233"/>
          <a:stretch/>
        </p:blipFill>
        <p:spPr>
          <a:xfrm>
            <a:off x="0" y="6030926"/>
            <a:ext cx="9144000" cy="82707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822574"/>
            <a:ext cx="9144000" cy="0"/>
          </a:xfrm>
          <a:prstGeom prst="line">
            <a:avLst/>
          </a:prstGeom>
          <a:ln w="12700" cmpd="sng">
            <a:solidFill>
              <a:srgbClr val="00AE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812" y="5741058"/>
            <a:ext cx="1825845" cy="26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2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w-of-uneven-ice-PPT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233"/>
          <a:stretch/>
        </p:blipFill>
        <p:spPr>
          <a:xfrm>
            <a:off x="0" y="6030926"/>
            <a:ext cx="9144000" cy="827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812" y="5741058"/>
            <a:ext cx="1825845" cy="26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8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1924" y="1698358"/>
            <a:ext cx="6867144" cy="906462"/>
          </a:xfrm>
        </p:spPr>
        <p:txBody>
          <a:bodyPr/>
          <a:lstStyle/>
          <a:p>
            <a:r>
              <a:rPr lang="en-US" sz="4000" dirty="0" smtClean="0"/>
              <a:t>Big Opportunity. </a:t>
            </a:r>
            <a:br>
              <a:rPr lang="en-US" sz="4000" dirty="0" smtClean="0"/>
            </a:br>
            <a:r>
              <a:rPr lang="en-US" sz="4000" dirty="0" smtClean="0"/>
              <a:t>Small Unit.</a:t>
            </a:r>
            <a:br>
              <a:rPr lang="en-US" sz="4000" dirty="0" smtClean="0"/>
            </a:br>
            <a:r>
              <a:rPr lang="en-US" sz="4000" dirty="0" smtClean="0"/>
              <a:t>Essential Flake and Nugget.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488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882" y="883676"/>
            <a:ext cx="5309519" cy="4470305"/>
          </a:xfrm>
          <a:prstGeom prst="rect">
            <a:avLst/>
          </a:prstGeom>
          <a:solidFill>
            <a:schemeClr val="bg1"/>
          </a:solidFill>
          <a:ln>
            <a:solidFill>
              <a:srgbClr val="5FBCE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3882" y="150587"/>
            <a:ext cx="8229600" cy="635555"/>
          </a:xfrm>
        </p:spPr>
        <p:txBody>
          <a:bodyPr/>
          <a:lstStyle/>
          <a:p>
            <a:r>
              <a:rPr lang="en-US" sz="3200" dirty="0" smtClean="0"/>
              <a:t>Heavy-duty Stainless Steel Components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87" t="5621" r="48439" b="4438"/>
          <a:stretch/>
        </p:blipFill>
        <p:spPr>
          <a:xfrm>
            <a:off x="502920" y="1077649"/>
            <a:ext cx="3221668" cy="40978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530" y="1654427"/>
            <a:ext cx="1120144" cy="2926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11053" y="883676"/>
            <a:ext cx="3528819" cy="4470305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75238" y="2249413"/>
            <a:ext cx="2649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Scotsman Nugget and Flake </a:t>
            </a:r>
            <a:r>
              <a:rPr lang="en-US" dirty="0" err="1">
                <a:solidFill>
                  <a:schemeClr val="bg1"/>
                </a:solidFill>
              </a:rPr>
              <a:t>undercounter</a:t>
            </a:r>
            <a:r>
              <a:rPr lang="en-US" dirty="0">
                <a:solidFill>
                  <a:schemeClr val="bg1"/>
                </a:solidFill>
              </a:rPr>
              <a:t> units feature an extremely reliable  stainless-steel evaporator and durable stainless-steel auger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44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882" y="883676"/>
            <a:ext cx="5309519" cy="4470305"/>
          </a:xfrm>
          <a:prstGeom prst="rect">
            <a:avLst/>
          </a:prstGeom>
          <a:solidFill>
            <a:schemeClr val="bg1"/>
          </a:solidFill>
          <a:ln>
            <a:solidFill>
              <a:srgbClr val="5FBCE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3882" y="150587"/>
            <a:ext cx="8229600" cy="635555"/>
          </a:xfrm>
        </p:spPr>
        <p:txBody>
          <a:bodyPr/>
          <a:lstStyle/>
          <a:p>
            <a:r>
              <a:rPr lang="en-US" sz="3200" dirty="0" smtClean="0"/>
              <a:t>Energy Efficiency 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19" y="1519474"/>
            <a:ext cx="1094377" cy="2858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78"/>
          <a:stretch/>
        </p:blipFill>
        <p:spPr>
          <a:xfrm>
            <a:off x="1994413" y="1519474"/>
            <a:ext cx="3314838" cy="28580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11053" y="883676"/>
            <a:ext cx="3528819" cy="4470305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49465" y="1826166"/>
            <a:ext cx="28690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Essential’s high efficiency refrigeration system exceeds 2018 DOE requirements.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system also meets new US federal energy efficiency requirements and US Safe Drinking Act low lead requirements.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874" y="72083"/>
            <a:ext cx="662095" cy="78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43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3882" y="150587"/>
            <a:ext cx="8229600" cy="635555"/>
          </a:xfrm>
        </p:spPr>
        <p:txBody>
          <a:bodyPr/>
          <a:lstStyle/>
          <a:p>
            <a:r>
              <a:rPr lang="en-US" sz="3200" dirty="0" smtClean="0"/>
              <a:t>Competitive Comparison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9223"/>
              </p:ext>
            </p:extLst>
          </p:nvPr>
        </p:nvGraphicFramePr>
        <p:xfrm>
          <a:off x="482991" y="1075528"/>
          <a:ext cx="8050491" cy="1954975"/>
        </p:xfrm>
        <a:graphic>
          <a:graphicData uri="http://schemas.openxmlformats.org/drawingml/2006/table">
            <a:tbl>
              <a:tblPr/>
              <a:tblGrid>
                <a:gridCol w="1544491"/>
                <a:gridCol w="1448815"/>
                <a:gridCol w="1011437"/>
                <a:gridCol w="1011437"/>
                <a:gridCol w="1011437"/>
                <a:gridCol w="1011437"/>
                <a:gridCol w="1011437"/>
              </a:tblGrid>
              <a:tr h="677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Manufacturer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Model 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90°/70° Prod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70°/50° Prod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Bin Storage Capacity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Size                (W x D x H)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kWh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Scotsman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UF424A-1A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307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440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24x28.5x39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4.61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Manitowoc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RF-0385A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332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29x27x42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6.32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Hoshizaki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F-330BAJ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330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24x26x39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5.91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Follett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UFC425A80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325*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425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23.5x26x33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5.40*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387484"/>
              </p:ext>
            </p:extLst>
          </p:nvPr>
        </p:nvGraphicFramePr>
        <p:xfrm>
          <a:off x="460209" y="3452654"/>
          <a:ext cx="8050491" cy="1954975"/>
        </p:xfrm>
        <a:graphic>
          <a:graphicData uri="http://schemas.openxmlformats.org/drawingml/2006/table">
            <a:tbl>
              <a:tblPr/>
              <a:tblGrid>
                <a:gridCol w="1544491"/>
                <a:gridCol w="1448815"/>
                <a:gridCol w="1011437"/>
                <a:gridCol w="1011437"/>
                <a:gridCol w="1011437"/>
                <a:gridCol w="1011437"/>
                <a:gridCol w="1011437"/>
              </a:tblGrid>
              <a:tr h="677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Manufacturer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Model 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90°/70° Prod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70°/50° Prod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Bin Storage Capacity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Size                (W x D x H)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kWh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Scotsman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UN324A-1A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266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340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24x28.5x39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5.47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Manitowoc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RNS-0385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248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302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29x27x40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6.89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Hoshizaki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F-330BAJ-C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214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320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24x26x39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7.30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Follett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UMC425A80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325*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425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23.5x26x33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5.40*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9215" y="5618375"/>
            <a:ext cx="5268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Information from Follett website. Not AHRI certified.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60209" y="728767"/>
            <a:ext cx="246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2"/>
                </a:solidFill>
              </a:rPr>
              <a:t>FLAKE</a:t>
            </a:r>
            <a:endParaRPr lang="en-US" b="1" i="1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209" y="3090297"/>
            <a:ext cx="246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2"/>
                </a:solidFill>
              </a:rPr>
              <a:t>NUGGET</a:t>
            </a:r>
            <a:endParaRPr lang="en-US" b="1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95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882" y="883676"/>
            <a:ext cx="5309519" cy="4470305"/>
          </a:xfrm>
          <a:prstGeom prst="rect">
            <a:avLst/>
          </a:prstGeom>
          <a:solidFill>
            <a:schemeClr val="bg1"/>
          </a:solidFill>
          <a:ln>
            <a:solidFill>
              <a:srgbClr val="5FBCE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3882" y="150587"/>
            <a:ext cx="8229600" cy="635555"/>
          </a:xfrm>
        </p:spPr>
        <p:txBody>
          <a:bodyPr/>
          <a:lstStyle/>
          <a:p>
            <a:r>
              <a:rPr lang="en-US" sz="3200" dirty="0" smtClean="0"/>
              <a:t>Manufactured in the U.S.A.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611053" y="883676"/>
            <a:ext cx="3528819" cy="4470305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0611" y="2097869"/>
            <a:ext cx="2724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All Scotsman machines are manufactured and tested at our award-winning facility in South Carolina to ensure you get a reliable machine that works exactly like it should.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43" y="1647986"/>
            <a:ext cx="2996196" cy="293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29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882" y="883676"/>
            <a:ext cx="5309519" cy="4470305"/>
          </a:xfrm>
          <a:prstGeom prst="rect">
            <a:avLst/>
          </a:prstGeom>
          <a:solidFill>
            <a:schemeClr val="bg1"/>
          </a:solidFill>
          <a:ln>
            <a:solidFill>
              <a:srgbClr val="5FBCE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3882" y="150587"/>
            <a:ext cx="8229600" cy="635555"/>
          </a:xfrm>
        </p:spPr>
        <p:txBody>
          <a:bodyPr/>
          <a:lstStyle/>
          <a:p>
            <a:r>
              <a:rPr lang="en-US" sz="3200" dirty="0" smtClean="0"/>
              <a:t>3-Year </a:t>
            </a:r>
            <a:r>
              <a:rPr lang="en-US" sz="3200" dirty="0"/>
              <a:t>P</a:t>
            </a:r>
            <a:r>
              <a:rPr lang="en-US" sz="3200" dirty="0" smtClean="0"/>
              <a:t>arts and </a:t>
            </a:r>
            <a:r>
              <a:rPr lang="en-US" sz="3200" dirty="0"/>
              <a:t>L</a:t>
            </a:r>
            <a:r>
              <a:rPr lang="en-US" sz="3200" dirty="0" smtClean="0"/>
              <a:t>abor </a:t>
            </a:r>
            <a:r>
              <a:rPr lang="en-US" sz="3200" dirty="0"/>
              <a:t>W</a:t>
            </a:r>
            <a:r>
              <a:rPr lang="en-US" sz="3200" dirty="0" smtClean="0"/>
              <a:t>arranty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466" y="1179164"/>
            <a:ext cx="3301686" cy="4012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11053" y="883676"/>
            <a:ext cx="3528819" cy="4470305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13401" y="1402915"/>
            <a:ext cx="35305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With the Essential series, Scotsman </a:t>
            </a:r>
            <a:r>
              <a:rPr lang="en-US" b="1" dirty="0" smtClean="0">
                <a:solidFill>
                  <a:schemeClr val="bg1"/>
                </a:solidFill>
              </a:rPr>
              <a:t>provides </a:t>
            </a:r>
            <a:r>
              <a:rPr lang="en-US" b="1" dirty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chemeClr val="bg1"/>
                </a:solidFill>
              </a:rPr>
              <a:t>3-year </a:t>
            </a:r>
            <a:r>
              <a:rPr lang="en-US" b="1" dirty="0">
                <a:solidFill>
                  <a:schemeClr val="bg1"/>
                </a:solidFill>
              </a:rPr>
              <a:t>parts and labor warranty on all components.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3-year parts and labor warranty on all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5-year parts warranty on the compressor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Warranty valid in North, South &amp; Central America for commercial </a:t>
            </a:r>
            <a:r>
              <a:rPr lang="en-US" sz="1600" dirty="0" smtClean="0">
                <a:solidFill>
                  <a:schemeClr val="bg1"/>
                </a:solidFill>
              </a:rPr>
              <a:t>installations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Residential applications :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1 year parts and  labor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81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98358"/>
            <a:ext cx="9144000" cy="919582"/>
          </a:xfrm>
        </p:spPr>
        <p:txBody>
          <a:bodyPr/>
          <a:lstStyle/>
          <a:p>
            <a:r>
              <a:rPr lang="en-US" sz="4800" dirty="0" smtClean="0"/>
              <a:t>Easy to Use</a:t>
            </a:r>
            <a:br>
              <a:rPr lang="en-US" sz="4800" dirty="0" smtClean="0"/>
            </a:br>
            <a:r>
              <a:rPr lang="en-US" sz="4800" dirty="0" smtClean="0"/>
              <a:t>and Maintain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706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882" y="883676"/>
            <a:ext cx="5309519" cy="4470305"/>
          </a:xfrm>
          <a:prstGeom prst="rect">
            <a:avLst/>
          </a:prstGeom>
          <a:solidFill>
            <a:schemeClr val="bg1"/>
          </a:solidFill>
          <a:ln>
            <a:solidFill>
              <a:srgbClr val="5FBCE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195"/>
          <a:stretch/>
        </p:blipFill>
        <p:spPr>
          <a:xfrm>
            <a:off x="-1774185" y="2041577"/>
            <a:ext cx="1114500" cy="1210113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3882" y="150587"/>
            <a:ext cx="8229600" cy="635555"/>
          </a:xfrm>
        </p:spPr>
        <p:txBody>
          <a:bodyPr/>
          <a:lstStyle/>
          <a:p>
            <a:r>
              <a:rPr lang="en-US" sz="3200" dirty="0" smtClean="0"/>
              <a:t>Convenient Slide-Up Door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68" y="1145465"/>
            <a:ext cx="3530599" cy="1973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593" y="2958140"/>
            <a:ext cx="3518869" cy="19690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11053" y="883676"/>
            <a:ext cx="3528819" cy="4470305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87649" y="2518663"/>
            <a:ext cx="2674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Essential machines feature a slide-up door that provides convenient and easy access to the ice bin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26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882" y="883676"/>
            <a:ext cx="5309519" cy="4470305"/>
          </a:xfrm>
          <a:prstGeom prst="rect">
            <a:avLst/>
          </a:prstGeom>
          <a:solidFill>
            <a:schemeClr val="bg1"/>
          </a:solidFill>
          <a:ln>
            <a:solidFill>
              <a:srgbClr val="5FBCE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3882" y="150587"/>
            <a:ext cx="8229600" cy="635555"/>
          </a:xfrm>
        </p:spPr>
        <p:txBody>
          <a:bodyPr/>
          <a:lstStyle/>
          <a:p>
            <a:r>
              <a:rPr lang="en-US" sz="3200" dirty="0" smtClean="0"/>
              <a:t>External Filter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66" y="1069848"/>
            <a:ext cx="2584387" cy="3108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56" y="2953512"/>
            <a:ext cx="1978292" cy="17099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11053" y="883676"/>
            <a:ext cx="3528819" cy="4470305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12285" y="1484334"/>
            <a:ext cx="303129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external filter makes cleaning easy for increased efficiency.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Filter location makes accessing, rinsing and reusing fast and easy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Better visibility keeps regular cleaning top of mind, ensuring maximum performance and optimal sanitation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No tools required for removal, unlike the competition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12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882" y="883676"/>
            <a:ext cx="5309519" cy="4470305"/>
          </a:xfrm>
          <a:prstGeom prst="rect">
            <a:avLst/>
          </a:prstGeom>
          <a:solidFill>
            <a:schemeClr val="bg1"/>
          </a:solidFill>
          <a:ln>
            <a:solidFill>
              <a:srgbClr val="5FBCE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3882" y="150587"/>
            <a:ext cx="8229600" cy="635555"/>
          </a:xfrm>
        </p:spPr>
        <p:txBody>
          <a:bodyPr/>
          <a:lstStyle/>
          <a:p>
            <a:r>
              <a:rPr lang="en-US" sz="3200" dirty="0" smtClean="0"/>
              <a:t>Front Access to Key Components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80" t="3691" r="10730" b="3245"/>
          <a:stretch/>
        </p:blipFill>
        <p:spPr>
          <a:xfrm>
            <a:off x="649223" y="1206721"/>
            <a:ext cx="3014640" cy="30589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11053" y="883676"/>
            <a:ext cx="3528819" cy="4470305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37493" y="2657163"/>
            <a:ext cx="2993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easily-removable front panel allows for quick access to critical components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361" y="2750144"/>
            <a:ext cx="22606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22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882" y="883676"/>
            <a:ext cx="5309519" cy="4470305"/>
          </a:xfrm>
          <a:prstGeom prst="rect">
            <a:avLst/>
          </a:prstGeom>
          <a:solidFill>
            <a:schemeClr val="bg1"/>
          </a:solidFill>
          <a:ln>
            <a:solidFill>
              <a:srgbClr val="5FBCE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3882" y="150587"/>
            <a:ext cx="8229600" cy="635555"/>
          </a:xfrm>
        </p:spPr>
        <p:txBody>
          <a:bodyPr/>
          <a:lstStyle/>
          <a:p>
            <a:r>
              <a:rPr lang="en-US" sz="3200" dirty="0" smtClean="0"/>
              <a:t>Industry Exclusive QR Code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57" y="1161287"/>
            <a:ext cx="2705863" cy="1925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665" y="2501837"/>
            <a:ext cx="2773948" cy="24858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11053" y="883676"/>
            <a:ext cx="3528819" cy="4470305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66841" y="1549167"/>
            <a:ext cx="2870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Each Essential machine features a unique QR code that provides instant access to important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Parts manuals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Service manuals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Warranty details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This information is accessible from smart phones and tablets. </a:t>
            </a:r>
          </a:p>
        </p:txBody>
      </p:sp>
    </p:spTree>
    <p:extLst>
      <p:ext uri="{BB962C8B-B14F-4D97-AF65-F5344CB8AC3E}">
        <p14:creationId xmlns:p14="http://schemas.microsoft.com/office/powerpoint/2010/main" val="36016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20447" y="1035542"/>
            <a:ext cx="8434102" cy="4461280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127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lvl="7">
              <a:lnSpc>
                <a:spcPct val="90000"/>
              </a:lnSpc>
            </a:pPr>
            <a:endParaRPr lang="en-US" sz="2800" b="1" i="1" dirty="0" smtClean="0">
              <a:solidFill>
                <a:schemeClr val="accent3"/>
              </a:solidFill>
            </a:endParaRPr>
          </a:p>
          <a:p>
            <a:pPr lvl="7">
              <a:lnSpc>
                <a:spcPct val="90000"/>
              </a:lnSpc>
            </a:pPr>
            <a:endParaRPr lang="en-US" sz="2800" b="1" i="1" dirty="0">
              <a:solidFill>
                <a:schemeClr val="accent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60290" y="1455348"/>
            <a:ext cx="4992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3F80"/>
                </a:solidFill>
              </a:rPr>
              <a:t>Nugget and flake ice. </a:t>
            </a:r>
            <a:br>
              <a:rPr lang="en-US" sz="2400" b="1" i="1" dirty="0" smtClean="0">
                <a:solidFill>
                  <a:srgbClr val="003F80"/>
                </a:solidFill>
              </a:rPr>
            </a:br>
            <a:r>
              <a:rPr lang="en-US" sz="2400" b="1" i="1" dirty="0" smtClean="0">
                <a:solidFill>
                  <a:srgbClr val="003F80"/>
                </a:solidFill>
              </a:rPr>
              <a:t>Now available in a </a:t>
            </a:r>
            <a:br>
              <a:rPr lang="en-US" sz="2400" b="1" i="1" dirty="0" smtClean="0">
                <a:solidFill>
                  <a:srgbClr val="003F80"/>
                </a:solidFill>
              </a:rPr>
            </a:br>
            <a:r>
              <a:rPr lang="en-US" sz="2400" b="1" i="1" dirty="0" smtClean="0">
                <a:solidFill>
                  <a:srgbClr val="003F80"/>
                </a:solidFill>
              </a:rPr>
              <a:t>smaller unit. </a:t>
            </a:r>
            <a:endParaRPr lang="en-US" sz="2400" i="1" dirty="0">
              <a:solidFill>
                <a:srgbClr val="003F8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22" y="1382402"/>
            <a:ext cx="3011768" cy="36598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60289" y="2768199"/>
            <a:ext cx="49924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bg2"/>
                </a:solidFill>
              </a:rPr>
              <a:t>Get the nugget and flake </a:t>
            </a:r>
            <a:r>
              <a:rPr lang="en-US" sz="2000" i="1" dirty="0">
                <a:solidFill>
                  <a:schemeClr val="bg2"/>
                </a:solidFill>
              </a:rPr>
              <a:t>i</a:t>
            </a:r>
            <a:r>
              <a:rPr lang="en-US" sz="2000" i="1" dirty="0" smtClean="0">
                <a:solidFill>
                  <a:schemeClr val="bg2"/>
                </a:solidFill>
              </a:rPr>
              <a:t>ce your customers love anywhere you need it with Scotsman’s new Essential Nugget and Essential Flaker. With a proven freezer design and sealed bearings—you’ll have everything your facility requires in a more compact design.</a:t>
            </a:r>
            <a:endParaRPr lang="en-US" sz="2000" i="1" dirty="0">
              <a:solidFill>
                <a:schemeClr val="bg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0447" y="265097"/>
            <a:ext cx="8723553" cy="635555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2"/>
                </a:solidFill>
              </a:rPr>
              <a:t>The New Essential </a:t>
            </a:r>
            <a:r>
              <a:rPr lang="en-US" sz="3200" dirty="0" smtClean="0">
                <a:solidFill>
                  <a:schemeClr val="bg2"/>
                </a:solidFill>
              </a:rPr>
              <a:t>Series – UF/UN Models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882" y="883676"/>
            <a:ext cx="5309519" cy="4470305"/>
          </a:xfrm>
          <a:prstGeom prst="rect">
            <a:avLst/>
          </a:prstGeom>
          <a:solidFill>
            <a:schemeClr val="bg1"/>
          </a:solidFill>
          <a:ln>
            <a:solidFill>
              <a:srgbClr val="5FBCE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3882" y="150587"/>
            <a:ext cx="8229600" cy="635555"/>
          </a:xfrm>
        </p:spPr>
        <p:txBody>
          <a:bodyPr/>
          <a:lstStyle/>
          <a:p>
            <a:r>
              <a:rPr lang="en-US" sz="3200" dirty="0" smtClean="0"/>
              <a:t>State-of-the-Art Electronic Control Panel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80" y="1067368"/>
            <a:ext cx="4281522" cy="41029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11053" y="883676"/>
            <a:ext cx="3528819" cy="4470305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62598" y="1703055"/>
            <a:ext cx="283088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Intuitive Diagnostics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Internal LED indicator lights alert staff when descaling and sanitizing are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Warning lights feature a seven-segment display that shows critical diagnostics for easy reference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Test mode activates key components to check for potential </a:t>
            </a:r>
            <a:r>
              <a:rPr lang="en-US" sz="1600" dirty="0" smtClean="0">
                <a:solidFill>
                  <a:schemeClr val="bg1"/>
                </a:solidFill>
              </a:rPr>
              <a:t>issues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9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882" y="883676"/>
            <a:ext cx="5309519" cy="4470305"/>
          </a:xfrm>
          <a:prstGeom prst="rect">
            <a:avLst/>
          </a:prstGeom>
          <a:solidFill>
            <a:schemeClr val="bg1"/>
          </a:solidFill>
          <a:ln>
            <a:solidFill>
              <a:srgbClr val="5FBCE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3882" y="150587"/>
            <a:ext cx="8229600" cy="635555"/>
          </a:xfrm>
        </p:spPr>
        <p:txBody>
          <a:bodyPr/>
          <a:lstStyle/>
          <a:p>
            <a:r>
              <a:rPr lang="en-US" sz="3200" dirty="0"/>
              <a:t>Easy Software Updates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90" y="1183529"/>
            <a:ext cx="4660882" cy="24615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75" t="-432" r="38280" b="432"/>
          <a:stretch/>
        </p:blipFill>
        <p:spPr>
          <a:xfrm>
            <a:off x="2851349" y="2829724"/>
            <a:ext cx="2569464" cy="23405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11053" y="883676"/>
            <a:ext cx="3528819" cy="4470305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07592" y="2517731"/>
            <a:ext cx="2630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Essential Nugget and Flaker machines feature a USB port that allows for easy software updates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31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68702"/>
            <a:ext cx="9144000" cy="866522"/>
          </a:xfrm>
        </p:spPr>
        <p:txBody>
          <a:bodyPr/>
          <a:lstStyle/>
          <a:p>
            <a:r>
              <a:rPr lang="en-US" sz="4800" dirty="0" smtClean="0"/>
              <a:t>Why Scotsman?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670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20447" y="1035542"/>
            <a:ext cx="8434102" cy="4461280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127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lvl="7">
              <a:lnSpc>
                <a:spcPct val="90000"/>
              </a:lnSpc>
            </a:pPr>
            <a:endParaRPr lang="en-US" sz="2800" b="1" i="1" dirty="0" smtClean="0">
              <a:solidFill>
                <a:schemeClr val="accent3"/>
              </a:solidFill>
            </a:endParaRPr>
          </a:p>
          <a:p>
            <a:pPr lvl="7">
              <a:lnSpc>
                <a:spcPct val="90000"/>
              </a:lnSpc>
            </a:pPr>
            <a:endParaRPr lang="en-US" sz="2800" b="1" i="1" dirty="0">
              <a:solidFill>
                <a:schemeClr val="accent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60289" y="1232367"/>
            <a:ext cx="4992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3F80"/>
                </a:solidFill>
              </a:rPr>
              <a:t>A history of helping operators improve their bottom line.</a:t>
            </a:r>
            <a:endParaRPr lang="en-US" sz="2400" i="1" dirty="0">
              <a:solidFill>
                <a:srgbClr val="003F8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22" y="1170432"/>
            <a:ext cx="3011768" cy="36598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60289" y="2068831"/>
            <a:ext cx="49924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2"/>
                </a:solidFill>
              </a:rPr>
              <a:t>Since 1950, </a:t>
            </a:r>
            <a:r>
              <a:rPr lang="en-US" i="1" dirty="0" smtClean="0">
                <a:solidFill>
                  <a:schemeClr val="bg2"/>
                </a:solidFill>
              </a:rPr>
              <a:t>we have been developing </a:t>
            </a:r>
            <a:r>
              <a:rPr lang="en-US" i="1" dirty="0">
                <a:solidFill>
                  <a:schemeClr val="bg2"/>
                </a:solidFill>
              </a:rPr>
              <a:t>innovative ice machines that </a:t>
            </a:r>
            <a:r>
              <a:rPr lang="en-US" i="1" dirty="0" smtClean="0">
                <a:solidFill>
                  <a:schemeClr val="bg2"/>
                </a:solidFill>
              </a:rPr>
              <a:t>feature cutting-edge </a:t>
            </a:r>
            <a:r>
              <a:rPr lang="en-US" i="1" dirty="0">
                <a:solidFill>
                  <a:schemeClr val="bg2"/>
                </a:solidFill>
              </a:rPr>
              <a:t>technology and produce several </a:t>
            </a:r>
            <a:r>
              <a:rPr lang="en-US" i="1" dirty="0" smtClean="0">
                <a:solidFill>
                  <a:schemeClr val="bg2"/>
                </a:solidFill>
              </a:rPr>
              <a:t>types of </a:t>
            </a:r>
            <a:r>
              <a:rPr lang="en-US" i="1" dirty="0">
                <a:solidFill>
                  <a:schemeClr val="bg2"/>
                </a:solidFill>
              </a:rPr>
              <a:t>ice. We ensure that you’ll never have to </a:t>
            </a:r>
            <a:r>
              <a:rPr lang="en-US" i="1" dirty="0" smtClean="0">
                <a:solidFill>
                  <a:schemeClr val="bg2"/>
                </a:solidFill>
              </a:rPr>
              <a:t>worry about </a:t>
            </a:r>
            <a:r>
              <a:rPr lang="en-US" i="1" dirty="0">
                <a:solidFill>
                  <a:schemeClr val="bg2"/>
                </a:solidFill>
              </a:rPr>
              <a:t>having the perfect ice exactly when you </a:t>
            </a:r>
            <a:r>
              <a:rPr lang="en-US" i="1" dirty="0" smtClean="0">
                <a:solidFill>
                  <a:schemeClr val="bg2"/>
                </a:solidFill>
              </a:rPr>
              <a:t>need it</a:t>
            </a:r>
            <a:r>
              <a:rPr lang="en-US" i="1" dirty="0">
                <a:solidFill>
                  <a:schemeClr val="bg2"/>
                </a:solidFill>
              </a:rPr>
              <a:t>. Through award-winning manufacturing, a </a:t>
            </a:r>
            <a:r>
              <a:rPr lang="en-US" i="1" dirty="0" smtClean="0">
                <a:solidFill>
                  <a:schemeClr val="bg2"/>
                </a:solidFill>
              </a:rPr>
              <a:t>variety of </a:t>
            </a:r>
            <a:r>
              <a:rPr lang="en-US" i="1" dirty="0">
                <a:solidFill>
                  <a:schemeClr val="bg2"/>
                </a:solidFill>
              </a:rPr>
              <a:t>ice forms and dependable product </a:t>
            </a:r>
            <a:r>
              <a:rPr lang="en-US" i="1" dirty="0" smtClean="0">
                <a:solidFill>
                  <a:schemeClr val="bg2"/>
                </a:solidFill>
              </a:rPr>
              <a:t>functionality, Scotsman </a:t>
            </a:r>
            <a:r>
              <a:rPr lang="en-US" i="1" dirty="0">
                <a:solidFill>
                  <a:schemeClr val="bg2"/>
                </a:solidFill>
              </a:rPr>
              <a:t>offers everything you need </a:t>
            </a:r>
            <a:r>
              <a:rPr lang="en-US" i="1" dirty="0" smtClean="0">
                <a:solidFill>
                  <a:schemeClr val="bg2"/>
                </a:solidFill>
              </a:rPr>
              <a:t>to improve </a:t>
            </a:r>
            <a:r>
              <a:rPr lang="en-US" i="1" dirty="0">
                <a:solidFill>
                  <a:schemeClr val="bg2"/>
                </a:solidFill>
              </a:rPr>
              <a:t>your bottom line and </a:t>
            </a:r>
            <a:r>
              <a:rPr lang="en-US" i="1" dirty="0" smtClean="0">
                <a:solidFill>
                  <a:schemeClr val="bg2"/>
                </a:solidFill>
              </a:rPr>
              <a:t>keep customers </a:t>
            </a:r>
            <a:r>
              <a:rPr lang="en-US" i="1" dirty="0">
                <a:solidFill>
                  <a:schemeClr val="bg2"/>
                </a:solidFill>
              </a:rPr>
              <a:t>happy.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3882" y="150587"/>
            <a:ext cx="8229600" cy="63555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2"/>
                </a:solidFill>
              </a:rPr>
              <a:t>Our Passion for Ice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8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Scotsman?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612205" y="2109487"/>
            <a:ext cx="2116668" cy="1302562"/>
          </a:xfrm>
          <a:prstGeom prst="roundRect">
            <a:avLst>
              <a:gd name="adj" fmla="val 962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99% U.S. manufactured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995897" y="2109487"/>
            <a:ext cx="3126153" cy="2197374"/>
          </a:xfrm>
          <a:prstGeom prst="roundRect">
            <a:avLst>
              <a:gd name="adj" fmla="val 962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Part of Ali Group North America, the largest and fastest-growing group of foodservice companies in the world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537570" y="2109487"/>
            <a:ext cx="2149230" cy="1302562"/>
          </a:xfrm>
          <a:prstGeom prst="roundRect">
            <a:avLst>
              <a:gd name="adj" fmla="val 962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ISO9001:2008 certified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32225" y="3763674"/>
            <a:ext cx="2361775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325025" y="3763674"/>
            <a:ext cx="2361775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995899" y="4629879"/>
            <a:ext cx="3178255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ISO-Logo-Color-black-9001-200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621" y="4461541"/>
            <a:ext cx="1032843" cy="886180"/>
          </a:xfrm>
          <a:prstGeom prst="rect">
            <a:avLst/>
          </a:prstGeom>
        </p:spPr>
      </p:pic>
      <p:pic>
        <p:nvPicPr>
          <p:cNvPr id="31" name="Picture 30" descr="aligroup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735" y="4482612"/>
            <a:ext cx="1201290" cy="981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06" y="4029066"/>
            <a:ext cx="1465254" cy="143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7623" y="1484538"/>
            <a:ext cx="6867144" cy="906462"/>
          </a:xfrm>
        </p:spPr>
        <p:txBody>
          <a:bodyPr/>
          <a:lstStyle/>
          <a:p>
            <a:pPr algn="l"/>
            <a:r>
              <a:rPr lang="en-US" sz="4800" dirty="0" smtClean="0"/>
              <a:t>Big Opportunity. </a:t>
            </a:r>
            <a:br>
              <a:rPr lang="en-US" sz="4800" dirty="0" smtClean="0"/>
            </a:br>
            <a:r>
              <a:rPr lang="en-US" sz="4800" dirty="0" smtClean="0"/>
              <a:t>Small Unit.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7137293" y="6377682"/>
            <a:ext cx="4999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3F80"/>
                </a:solidFill>
              </a:rPr>
              <a:t>scotsman-ice.com</a:t>
            </a:r>
            <a:endParaRPr lang="en-US" sz="1600" dirty="0">
              <a:solidFill>
                <a:srgbClr val="003F8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01350" y="3060037"/>
            <a:ext cx="5100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Nugget and flake </a:t>
            </a:r>
            <a:r>
              <a:rPr lang="en-US" sz="1600" dirty="0">
                <a:solidFill>
                  <a:schemeClr val="bg1"/>
                </a:solidFill>
              </a:rPr>
              <a:t>i</a:t>
            </a:r>
            <a:r>
              <a:rPr lang="en-US" sz="1600" dirty="0" smtClean="0">
                <a:solidFill>
                  <a:schemeClr val="bg1"/>
                </a:solidFill>
              </a:rPr>
              <a:t>ce. Now available in a smaller unit.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46" y="1423935"/>
            <a:ext cx="2971353" cy="361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Essential Series: </a:t>
            </a:r>
            <a:r>
              <a:rPr lang="en-US" b="1" i="1" dirty="0"/>
              <a:t>the best choice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6321" y="2837521"/>
            <a:ext cx="460217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UF424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Air and water cooled 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50 and 60 Hz options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Optional KUFM24 floor mount kit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Capacity: 307 @ 90/70</a:t>
            </a:r>
          </a:p>
          <a:p>
            <a:r>
              <a:rPr lang="en-US" b="1" dirty="0">
                <a:solidFill>
                  <a:schemeClr val="bg2"/>
                </a:solidFill>
              </a:rPr>
              <a:t>	</a:t>
            </a:r>
            <a:r>
              <a:rPr lang="en-US" b="1" dirty="0" smtClean="0">
                <a:solidFill>
                  <a:schemeClr val="bg2"/>
                </a:solidFill>
              </a:rPr>
              <a:t>	440 @ 70/50</a:t>
            </a:r>
            <a:endParaRPr lang="en-US" b="1" dirty="0">
              <a:solidFill>
                <a:schemeClr val="bg2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Storage:	80 </a:t>
            </a:r>
            <a:r>
              <a:rPr lang="en-US" b="1" dirty="0">
                <a:solidFill>
                  <a:schemeClr val="bg2"/>
                </a:solidFill>
              </a:rPr>
              <a:t>lbs</a:t>
            </a:r>
            <a:r>
              <a:rPr lang="en-US" b="1" dirty="0" smtClean="0">
                <a:solidFill>
                  <a:schemeClr val="bg2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Dimensions: 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24” x 28.5” x 39”</a:t>
            </a:r>
            <a:endParaRPr lang="en-US" sz="2000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Includes legs, scoop and 5.5’ power cord</a:t>
            </a:r>
          </a:p>
        </p:txBody>
      </p:sp>
      <p:sp>
        <p:nvSpPr>
          <p:cNvPr id="7" name="Rectangle 6"/>
          <p:cNvSpPr/>
          <p:nvPr/>
        </p:nvSpPr>
        <p:spPr>
          <a:xfrm>
            <a:off x="5147679" y="2837521"/>
            <a:ext cx="39963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UN324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bg2"/>
                </a:solidFill>
              </a:rPr>
              <a:t>Air </a:t>
            </a:r>
            <a:r>
              <a:rPr lang="en-US" b="1" dirty="0" smtClean="0">
                <a:solidFill>
                  <a:schemeClr val="bg2"/>
                </a:solidFill>
              </a:rPr>
              <a:t>and water cooled 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50 </a:t>
            </a:r>
            <a:r>
              <a:rPr lang="en-US" b="1" dirty="0">
                <a:solidFill>
                  <a:schemeClr val="bg2"/>
                </a:solidFill>
              </a:rPr>
              <a:t>and 60 Hz options</a:t>
            </a:r>
          </a:p>
          <a:p>
            <a:r>
              <a:rPr lang="en-US" b="1" dirty="0">
                <a:solidFill>
                  <a:schemeClr val="bg2"/>
                </a:solidFill>
              </a:rPr>
              <a:t>Optional KUFM24 floor mount kit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Capacity</a:t>
            </a:r>
            <a:r>
              <a:rPr lang="en-US" b="1" dirty="0">
                <a:solidFill>
                  <a:schemeClr val="bg2"/>
                </a:solidFill>
              </a:rPr>
              <a:t>: </a:t>
            </a:r>
            <a:r>
              <a:rPr lang="en-US" b="1" dirty="0" smtClean="0">
                <a:solidFill>
                  <a:schemeClr val="bg2"/>
                </a:solidFill>
              </a:rPr>
              <a:t>266 </a:t>
            </a:r>
            <a:r>
              <a:rPr lang="en-US" b="1" dirty="0">
                <a:solidFill>
                  <a:schemeClr val="bg2"/>
                </a:solidFill>
              </a:rPr>
              <a:t>@ 90/70</a:t>
            </a:r>
          </a:p>
          <a:p>
            <a:r>
              <a:rPr lang="en-US" b="1" dirty="0">
                <a:solidFill>
                  <a:schemeClr val="bg2"/>
                </a:solidFill>
              </a:rPr>
              <a:t>		</a:t>
            </a:r>
            <a:r>
              <a:rPr lang="en-US" b="1" dirty="0" smtClean="0">
                <a:solidFill>
                  <a:schemeClr val="bg2"/>
                </a:solidFill>
              </a:rPr>
              <a:t>340 </a:t>
            </a:r>
            <a:r>
              <a:rPr lang="en-US" b="1" dirty="0">
                <a:solidFill>
                  <a:schemeClr val="bg2"/>
                </a:solidFill>
              </a:rPr>
              <a:t>@ 70/50</a:t>
            </a:r>
          </a:p>
          <a:p>
            <a:r>
              <a:rPr lang="en-US" b="1" dirty="0">
                <a:solidFill>
                  <a:schemeClr val="bg2"/>
                </a:solidFill>
              </a:rPr>
              <a:t>Storage:	</a:t>
            </a:r>
            <a:r>
              <a:rPr lang="en-US" b="1" dirty="0" smtClean="0">
                <a:solidFill>
                  <a:schemeClr val="bg2"/>
                </a:solidFill>
              </a:rPr>
              <a:t>80 </a:t>
            </a:r>
            <a:r>
              <a:rPr lang="en-US" b="1" dirty="0">
                <a:solidFill>
                  <a:schemeClr val="bg2"/>
                </a:solidFill>
              </a:rPr>
              <a:t>lbs.</a:t>
            </a:r>
          </a:p>
          <a:p>
            <a:r>
              <a:rPr lang="en-US" b="1" dirty="0">
                <a:solidFill>
                  <a:schemeClr val="bg2"/>
                </a:solidFill>
              </a:rPr>
              <a:t>Dimensions: </a:t>
            </a:r>
            <a:endParaRPr lang="en-US" b="1" dirty="0" smtClean="0">
              <a:solidFill>
                <a:schemeClr val="bg2"/>
              </a:solidFill>
            </a:endParaRPr>
          </a:p>
          <a:p>
            <a:r>
              <a:rPr lang="en-US" b="1" dirty="0">
                <a:solidFill>
                  <a:schemeClr val="bg2"/>
                </a:solidFill>
              </a:rPr>
              <a:t>24” x 28.5” x 39”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Includes </a:t>
            </a:r>
            <a:r>
              <a:rPr lang="en-US" dirty="0">
                <a:solidFill>
                  <a:schemeClr val="bg2"/>
                </a:solidFill>
              </a:rPr>
              <a:t>legs, scoop and 5.5’ power cord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26" name="Picture 2" descr="T:\Share\Marketing\Marketing Communications\Photos\New Essential Undercounter Images\Essential 24 op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84" y="1060516"/>
            <a:ext cx="1374574" cy="173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:\Share\Marketing\Marketing Communications\Photos\New Essential Undercounter Images\Essential 24 op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281" y="1106738"/>
            <a:ext cx="1374574" cy="173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1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882" y="883676"/>
            <a:ext cx="5309519" cy="4470305"/>
          </a:xfrm>
          <a:prstGeom prst="rect">
            <a:avLst/>
          </a:prstGeom>
          <a:solidFill>
            <a:schemeClr val="bg1"/>
          </a:solidFill>
          <a:ln>
            <a:solidFill>
              <a:srgbClr val="5FBCE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911710" y="1548535"/>
            <a:ext cx="0" cy="1995295"/>
          </a:xfrm>
          <a:prstGeom prst="line">
            <a:avLst/>
          </a:prstGeom>
          <a:ln w="19050">
            <a:solidFill>
              <a:srgbClr val="00AEEF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39641" y="2487606"/>
            <a:ext cx="75570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AEEF"/>
                </a:solidFill>
              </a:rPr>
              <a:t>33.5”</a:t>
            </a:r>
            <a:endParaRPr lang="en-US" sz="1600" dirty="0">
              <a:solidFill>
                <a:srgbClr val="00AEEF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553" y="1363305"/>
            <a:ext cx="2280163" cy="27710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07" y="1352811"/>
            <a:ext cx="2312451" cy="28102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11053" y="883676"/>
            <a:ext cx="3528819" cy="4470305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006645" y="4110990"/>
            <a:ext cx="1191062" cy="0"/>
          </a:xfrm>
          <a:prstGeom prst="line">
            <a:avLst/>
          </a:prstGeom>
          <a:ln w="19050">
            <a:solidFill>
              <a:srgbClr val="00AEEF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64750" y="1535536"/>
            <a:ext cx="0" cy="2290130"/>
          </a:xfrm>
          <a:prstGeom prst="line">
            <a:avLst/>
          </a:prstGeom>
          <a:ln w="19050">
            <a:solidFill>
              <a:srgbClr val="00AEEF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39288" y="3940668"/>
            <a:ext cx="5394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AEEF"/>
                </a:solidFill>
              </a:rPr>
              <a:t>24”</a:t>
            </a:r>
            <a:endParaRPr lang="en-US" sz="1600" dirty="0">
              <a:solidFill>
                <a:srgbClr val="00AEE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7045" y="2487606"/>
            <a:ext cx="5394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AEEF"/>
                </a:solidFill>
              </a:rPr>
              <a:t>39”</a:t>
            </a:r>
            <a:endParaRPr lang="en-US" sz="1600" dirty="0">
              <a:solidFill>
                <a:srgbClr val="00AEE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253426" y="4110990"/>
            <a:ext cx="1405433" cy="0"/>
          </a:xfrm>
          <a:prstGeom prst="line">
            <a:avLst/>
          </a:prstGeom>
          <a:ln w="19050">
            <a:solidFill>
              <a:srgbClr val="00AEEF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79510" y="3960835"/>
            <a:ext cx="5394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AEEF"/>
                </a:solidFill>
              </a:rPr>
              <a:t>24”</a:t>
            </a:r>
            <a:endParaRPr lang="en-US" sz="1600" dirty="0">
              <a:solidFill>
                <a:srgbClr val="00AEE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8441" y="1127886"/>
            <a:ext cx="154773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AEEF"/>
                </a:solidFill>
              </a:rPr>
              <a:t>With legs</a:t>
            </a:r>
            <a:endParaRPr lang="en-US" sz="1400" dirty="0">
              <a:solidFill>
                <a:srgbClr val="00AEE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80376" y="1121944"/>
            <a:ext cx="154773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AEEF"/>
                </a:solidFill>
              </a:rPr>
              <a:t>Without legs</a:t>
            </a:r>
            <a:endParaRPr lang="en-US" sz="1400" dirty="0">
              <a:solidFill>
                <a:srgbClr val="00AEEF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3882" y="150587"/>
            <a:ext cx="8229600" cy="635555"/>
          </a:xfrm>
        </p:spPr>
        <p:txBody>
          <a:bodyPr/>
          <a:lstStyle/>
          <a:p>
            <a:r>
              <a:rPr lang="en-US" sz="3200" dirty="0"/>
              <a:t>Compact Design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7786" y="4360006"/>
            <a:ext cx="716762" cy="91780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159662" y="4535306"/>
            <a:ext cx="28033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AEEF"/>
                </a:solidFill>
              </a:rPr>
              <a:t>Essential’s backside features a unique utility chase that provides clearance along the wall for tight installs.</a:t>
            </a:r>
            <a:endParaRPr lang="en-US" sz="1200" dirty="0">
              <a:solidFill>
                <a:srgbClr val="00AEE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7305" y="1780000"/>
            <a:ext cx="27615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Essential Nugget and Flaker units feature a compact design that allows them to fit into many different applications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75" y="4501804"/>
            <a:ext cx="765933" cy="3548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58641" y="3732154"/>
            <a:ext cx="2518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With </a:t>
            </a:r>
            <a:r>
              <a:rPr lang="en-US" sz="1000" dirty="0"/>
              <a:t>u</a:t>
            </a:r>
            <a:r>
              <a:rPr lang="en-US" sz="1000" dirty="0" smtClean="0"/>
              <a:t>se of KUFM24 floor mount kit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996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11053" y="883676"/>
            <a:ext cx="3528819" cy="4470305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3882" y="883676"/>
            <a:ext cx="5309519" cy="4470305"/>
          </a:xfrm>
          <a:prstGeom prst="rect">
            <a:avLst/>
          </a:prstGeom>
          <a:solidFill>
            <a:schemeClr val="bg1"/>
          </a:solidFill>
          <a:ln>
            <a:solidFill>
              <a:srgbClr val="5FBCE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3882" y="150587"/>
            <a:ext cx="8229600" cy="635555"/>
          </a:xfrm>
        </p:spPr>
        <p:txBody>
          <a:bodyPr/>
          <a:lstStyle/>
          <a:p>
            <a:r>
              <a:rPr lang="en-US" sz="3200" dirty="0" smtClean="0"/>
              <a:t>Customer Favorite—Nugget Ice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499" y="1470899"/>
            <a:ext cx="2195866" cy="32958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81178" y="1947348"/>
            <a:ext cx="30062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Essential UN324 provides customer favorite nugget ice in an </a:t>
            </a:r>
            <a:r>
              <a:rPr lang="en-US" dirty="0" err="1">
                <a:solidFill>
                  <a:schemeClr val="bg1"/>
                </a:solidFill>
              </a:rPr>
              <a:t>undercounter</a:t>
            </a:r>
            <a:r>
              <a:rPr lang="en-US" dirty="0">
                <a:solidFill>
                  <a:schemeClr val="bg1"/>
                </a:solidFill>
              </a:rPr>
              <a:t> unit.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Scotsman’s proprietary </a:t>
            </a:r>
          </a:p>
          <a:p>
            <a:r>
              <a:rPr lang="en-US" dirty="0">
                <a:solidFill>
                  <a:schemeClr val="bg1"/>
                </a:solidFill>
              </a:rPr>
              <a:t>H2 nugget ice is soft, </a:t>
            </a:r>
            <a:r>
              <a:rPr lang="en-US" dirty="0" smtClean="0">
                <a:solidFill>
                  <a:schemeClr val="bg1"/>
                </a:solidFill>
              </a:rPr>
              <a:t>easy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dirty="0">
                <a:solidFill>
                  <a:schemeClr val="bg1"/>
                </a:solidFill>
              </a:rPr>
              <a:t>chew and slow-melting, and it absorbs the flavor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of </a:t>
            </a:r>
            <a:r>
              <a:rPr lang="en-US" dirty="0">
                <a:solidFill>
                  <a:schemeClr val="bg1"/>
                </a:solidFill>
              </a:rPr>
              <a:t>beverages.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51" y="2271458"/>
            <a:ext cx="1042792" cy="1042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690" y="3150296"/>
            <a:ext cx="22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F80"/>
                </a:solidFill>
              </a:rPr>
              <a:t>NUGGET ICE</a:t>
            </a:r>
            <a:endParaRPr lang="en-US" sz="2800" b="1" dirty="0">
              <a:solidFill>
                <a:srgbClr val="003F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1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11053" y="883676"/>
            <a:ext cx="3528819" cy="4470305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3882" y="883676"/>
            <a:ext cx="5309519" cy="4470305"/>
          </a:xfrm>
          <a:prstGeom prst="rect">
            <a:avLst/>
          </a:prstGeom>
          <a:solidFill>
            <a:schemeClr val="bg1"/>
          </a:solidFill>
          <a:ln>
            <a:solidFill>
              <a:srgbClr val="5FBCE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3882" y="150587"/>
            <a:ext cx="8229600" cy="635555"/>
          </a:xfrm>
        </p:spPr>
        <p:txBody>
          <a:bodyPr/>
          <a:lstStyle/>
          <a:p>
            <a:r>
              <a:rPr lang="en-US" sz="3200" dirty="0" smtClean="0"/>
              <a:t>Fast Cooling—Flake Ice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327" y="2001736"/>
            <a:ext cx="2975606" cy="2234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83" y="2271458"/>
            <a:ext cx="1042792" cy="1042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835" y="3150296"/>
            <a:ext cx="22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3F80"/>
                </a:solidFill>
              </a:rPr>
              <a:t>FLAKE </a:t>
            </a:r>
            <a:r>
              <a:rPr lang="en-US" sz="2800" b="1" dirty="0" smtClean="0">
                <a:solidFill>
                  <a:srgbClr val="003F80"/>
                </a:solidFill>
              </a:rPr>
              <a:t>ICE</a:t>
            </a:r>
            <a:endParaRPr lang="en-US" sz="2800" b="1" dirty="0">
              <a:solidFill>
                <a:srgbClr val="003F8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8669" y="1553227"/>
            <a:ext cx="29260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Essential UF424 delivers fast-cooling flake ice in a reliable </a:t>
            </a:r>
            <a:r>
              <a:rPr lang="en-US" dirty="0" err="1">
                <a:solidFill>
                  <a:schemeClr val="bg1"/>
                </a:solidFill>
              </a:rPr>
              <a:t>undercounter</a:t>
            </a:r>
            <a:r>
              <a:rPr lang="en-US" dirty="0">
                <a:solidFill>
                  <a:schemeClr val="bg1"/>
                </a:solidFill>
              </a:rPr>
              <a:t> unit.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Flake ice is a smart choice for applications ranging from blended cocktails and salad bars to produce, seafood and meat displays. Flake ice is also popular for therapeutic use in healthcare facilities. </a:t>
            </a:r>
          </a:p>
        </p:txBody>
      </p:sp>
    </p:spTree>
    <p:extLst>
      <p:ext uri="{BB962C8B-B14F-4D97-AF65-F5344CB8AC3E}">
        <p14:creationId xmlns:p14="http://schemas.microsoft.com/office/powerpoint/2010/main" val="19584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11053" y="883676"/>
            <a:ext cx="3528819" cy="4470305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3882" y="883676"/>
            <a:ext cx="5309519" cy="4470305"/>
          </a:xfrm>
          <a:prstGeom prst="rect">
            <a:avLst/>
          </a:prstGeom>
          <a:solidFill>
            <a:schemeClr val="bg1"/>
          </a:solidFill>
          <a:ln>
            <a:solidFill>
              <a:srgbClr val="5FBCE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3882" y="150587"/>
            <a:ext cx="8229600" cy="635555"/>
          </a:xfrm>
        </p:spPr>
        <p:txBody>
          <a:bodyPr/>
          <a:lstStyle/>
          <a:p>
            <a:r>
              <a:rPr lang="en-US" sz="3200" dirty="0" smtClean="0"/>
              <a:t>Ice Capacity You Can Count On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072757" y="1340276"/>
            <a:ext cx="269546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Essential machines provide the amount of ice you need in a small unit.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Nugget (UN324)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Produces up to 340 lbs. (154 kg) per day and stores 80 lbs. (36 kg)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Flaker (UF424)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Produces up to 440 lbs. (200 kg) per day and stores 80 lbs. (36 kg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80" t="10259" r="10737" b="1620"/>
          <a:stretch/>
        </p:blipFill>
        <p:spPr>
          <a:xfrm>
            <a:off x="502537" y="1400605"/>
            <a:ext cx="4926903" cy="338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0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9374" y="2089747"/>
            <a:ext cx="6867144" cy="906462"/>
          </a:xfrm>
        </p:spPr>
        <p:txBody>
          <a:bodyPr/>
          <a:lstStyle/>
          <a:p>
            <a:r>
              <a:rPr lang="en-US" sz="4800" smtClean="0"/>
              <a:t>Superior Reliability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3205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882" y="883676"/>
            <a:ext cx="5309519" cy="4470305"/>
          </a:xfrm>
          <a:prstGeom prst="rect">
            <a:avLst/>
          </a:prstGeom>
          <a:solidFill>
            <a:schemeClr val="bg1"/>
          </a:solidFill>
          <a:ln>
            <a:solidFill>
              <a:srgbClr val="5FBCE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3882" y="150587"/>
            <a:ext cx="8229600" cy="635555"/>
          </a:xfrm>
        </p:spPr>
        <p:txBody>
          <a:bodyPr/>
          <a:lstStyle/>
          <a:p>
            <a:r>
              <a:rPr lang="en-US" sz="3200" dirty="0" smtClean="0"/>
              <a:t>Increased Reliability with Greaseless Bearings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49" t="4514" r="12812" b="1460"/>
          <a:stretch/>
        </p:blipFill>
        <p:spPr>
          <a:xfrm>
            <a:off x="677213" y="1198588"/>
            <a:ext cx="4562856" cy="38404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11053" y="883676"/>
            <a:ext cx="3528819" cy="4470305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97390" y="1421704"/>
            <a:ext cx="30900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Essential Flaker and Nugget units feature proprietary greaseless bearings, which are fully sealed with a high-tech polymer that lubricates the system and eliminates the need for greasing.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Essential ice machines have no wearable parts and no grease, decreasing potential service and maintenance issues.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2122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Page 1">
  <a:themeElements>
    <a:clrScheme name="Scotsman Color Theme">
      <a:dk1>
        <a:sysClr val="windowText" lastClr="000000"/>
      </a:dk1>
      <a:lt1>
        <a:sysClr val="window" lastClr="FFFFFF"/>
      </a:lt1>
      <a:dk2>
        <a:srgbClr val="0A2856"/>
      </a:dk2>
      <a:lt2>
        <a:srgbClr val="003F80"/>
      </a:lt2>
      <a:accent1>
        <a:srgbClr val="0093FF"/>
      </a:accent1>
      <a:accent2>
        <a:srgbClr val="004A87"/>
      </a:accent2>
      <a:accent3>
        <a:srgbClr val="5FBCE0"/>
      </a:accent3>
      <a:accent4>
        <a:srgbClr val="ADDBE9"/>
      </a:accent4>
      <a:accent5>
        <a:srgbClr val="0F578C"/>
      </a:accent5>
      <a:accent6>
        <a:srgbClr val="49A7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Page 2">
  <a:themeElements>
    <a:clrScheme name="Scotsman Color Theme">
      <a:dk1>
        <a:sysClr val="windowText" lastClr="000000"/>
      </a:dk1>
      <a:lt1>
        <a:sysClr val="window" lastClr="FFFFFF"/>
      </a:lt1>
      <a:dk2>
        <a:srgbClr val="0A2856"/>
      </a:dk2>
      <a:lt2>
        <a:srgbClr val="003F80"/>
      </a:lt2>
      <a:accent1>
        <a:srgbClr val="0093FF"/>
      </a:accent1>
      <a:accent2>
        <a:srgbClr val="004A87"/>
      </a:accent2>
      <a:accent3>
        <a:srgbClr val="5FBCE0"/>
      </a:accent3>
      <a:accent4>
        <a:srgbClr val="ADDBE9"/>
      </a:accent4>
      <a:accent5>
        <a:srgbClr val="0F578C"/>
      </a:accent5>
      <a:accent6>
        <a:srgbClr val="49A7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nside pages">
  <a:themeElements>
    <a:clrScheme name="Scotsman Color Theme">
      <a:dk1>
        <a:sysClr val="windowText" lastClr="000000"/>
      </a:dk1>
      <a:lt1>
        <a:sysClr val="window" lastClr="FFFFFF"/>
      </a:lt1>
      <a:dk2>
        <a:srgbClr val="0A2856"/>
      </a:dk2>
      <a:lt2>
        <a:srgbClr val="003F80"/>
      </a:lt2>
      <a:accent1>
        <a:srgbClr val="0093FF"/>
      </a:accent1>
      <a:accent2>
        <a:srgbClr val="004A87"/>
      </a:accent2>
      <a:accent3>
        <a:srgbClr val="5FBCE0"/>
      </a:accent3>
      <a:accent4>
        <a:srgbClr val="ADDBE9"/>
      </a:accent4>
      <a:accent5>
        <a:srgbClr val="0F578C"/>
      </a:accent5>
      <a:accent6>
        <a:srgbClr val="49A7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Inside pages">
  <a:themeElements>
    <a:clrScheme name="Scotsman Color Theme">
      <a:dk1>
        <a:sysClr val="windowText" lastClr="000000"/>
      </a:dk1>
      <a:lt1>
        <a:sysClr val="window" lastClr="FFFFFF"/>
      </a:lt1>
      <a:dk2>
        <a:srgbClr val="0A2856"/>
      </a:dk2>
      <a:lt2>
        <a:srgbClr val="003F80"/>
      </a:lt2>
      <a:accent1>
        <a:srgbClr val="0093FF"/>
      </a:accent1>
      <a:accent2>
        <a:srgbClr val="004A87"/>
      </a:accent2>
      <a:accent3>
        <a:srgbClr val="5FBCE0"/>
      </a:accent3>
      <a:accent4>
        <a:srgbClr val="ADDBE9"/>
      </a:accent4>
      <a:accent5>
        <a:srgbClr val="0F578C"/>
      </a:accent5>
      <a:accent6>
        <a:srgbClr val="49A7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5816</TotalTime>
  <Words>946</Words>
  <Application>Microsoft Office PowerPoint</Application>
  <PresentationFormat>On-screen Show (4:3)</PresentationFormat>
  <Paragraphs>187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Title Page 1</vt:lpstr>
      <vt:lpstr>Title Page 2</vt:lpstr>
      <vt:lpstr>Inside pages</vt:lpstr>
      <vt:lpstr>1_Inside pages</vt:lpstr>
      <vt:lpstr>Big Opportunity.  Small Unit. Essential Flake and Nugget.</vt:lpstr>
      <vt:lpstr>The New Essential Series – UF/UN Models</vt:lpstr>
      <vt:lpstr>The Essential Series: the best choice </vt:lpstr>
      <vt:lpstr>Compact Design</vt:lpstr>
      <vt:lpstr>Customer Favorite—Nugget Ice</vt:lpstr>
      <vt:lpstr>Fast Cooling—Flake Ice</vt:lpstr>
      <vt:lpstr>Ice Capacity You Can Count On</vt:lpstr>
      <vt:lpstr>Superior Reliability</vt:lpstr>
      <vt:lpstr>Increased Reliability with Greaseless Bearings</vt:lpstr>
      <vt:lpstr>Heavy-duty Stainless Steel Components</vt:lpstr>
      <vt:lpstr>Energy Efficiency </vt:lpstr>
      <vt:lpstr>Competitive Comparison</vt:lpstr>
      <vt:lpstr>Manufactured in the U.S.A.</vt:lpstr>
      <vt:lpstr>3-Year Parts and Labor Warranty</vt:lpstr>
      <vt:lpstr>Easy to Use and Maintain</vt:lpstr>
      <vt:lpstr>Convenient Slide-Up Door</vt:lpstr>
      <vt:lpstr>External Filter </vt:lpstr>
      <vt:lpstr>Front Access to Key Components</vt:lpstr>
      <vt:lpstr>Industry Exclusive QR Code</vt:lpstr>
      <vt:lpstr>State-of-the-Art Electronic Control Panel</vt:lpstr>
      <vt:lpstr>Easy Software Updates</vt:lpstr>
      <vt:lpstr>Why Scotsman?</vt:lpstr>
      <vt:lpstr>Our Passion for Ice</vt:lpstr>
      <vt:lpstr>Why Scotsman?</vt:lpstr>
      <vt:lpstr>Big Opportunity.  Small Unit.</vt:lpstr>
    </vt:vector>
  </TitlesOfParts>
  <Company>VantagePoint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Malone</dc:creator>
  <cp:lastModifiedBy>Biel, Jeff</cp:lastModifiedBy>
  <cp:revision>283</cp:revision>
  <cp:lastPrinted>2017-09-27T22:21:17Z</cp:lastPrinted>
  <dcterms:created xsi:type="dcterms:W3CDTF">2014-09-30T13:49:33Z</dcterms:created>
  <dcterms:modified xsi:type="dcterms:W3CDTF">2018-02-14T21:58:56Z</dcterms:modified>
</cp:coreProperties>
</file>