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1" r:id="rId3"/>
    <p:sldMasterId id="2147483663" r:id="rId4"/>
    <p:sldMasterId id="2147483666" r:id="rId5"/>
    <p:sldMasterId id="2147483668" r:id="rId6"/>
    <p:sldMasterId id="2147483677" r:id="rId7"/>
    <p:sldMasterId id="2147483683" r:id="rId8"/>
    <p:sldMasterId id="2147483692" r:id="rId9"/>
    <p:sldMasterId id="2147483712" r:id="rId10"/>
    <p:sldMasterId id="2147483714" r:id="rId11"/>
  </p:sldMasterIdLst>
  <p:notesMasterIdLst>
    <p:notesMasterId r:id="rId49"/>
  </p:notesMasterIdLst>
  <p:sldIdLst>
    <p:sldId id="352" r:id="rId12"/>
    <p:sldId id="393" r:id="rId13"/>
    <p:sldId id="384" r:id="rId14"/>
    <p:sldId id="363" r:id="rId15"/>
    <p:sldId id="376" r:id="rId16"/>
    <p:sldId id="377" r:id="rId17"/>
    <p:sldId id="362" r:id="rId18"/>
    <p:sldId id="378" r:id="rId19"/>
    <p:sldId id="335" r:id="rId20"/>
    <p:sldId id="361" r:id="rId21"/>
    <p:sldId id="356" r:id="rId22"/>
    <p:sldId id="338" r:id="rId23"/>
    <p:sldId id="397" r:id="rId24"/>
    <p:sldId id="354" r:id="rId25"/>
    <p:sldId id="342" r:id="rId26"/>
    <p:sldId id="343" r:id="rId27"/>
    <p:sldId id="345" r:id="rId28"/>
    <p:sldId id="396" r:id="rId29"/>
    <p:sldId id="398" r:id="rId30"/>
    <p:sldId id="373" r:id="rId31"/>
    <p:sldId id="394" r:id="rId32"/>
    <p:sldId id="334" r:id="rId33"/>
    <p:sldId id="336" r:id="rId34"/>
    <p:sldId id="337" r:id="rId35"/>
    <p:sldId id="388" r:id="rId36"/>
    <p:sldId id="399" r:id="rId37"/>
    <p:sldId id="372" r:id="rId38"/>
    <p:sldId id="395" r:id="rId39"/>
    <p:sldId id="385" r:id="rId40"/>
    <p:sldId id="386" r:id="rId41"/>
    <p:sldId id="375" r:id="rId42"/>
    <p:sldId id="360" r:id="rId43"/>
    <p:sldId id="400" r:id="rId44"/>
    <p:sldId id="383" r:id="rId45"/>
    <p:sldId id="341" r:id="rId46"/>
    <p:sldId id="348" r:id="rId47"/>
    <p:sldId id="27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ghan Daro" initials="MD" lastIdx="22" clrIdx="0"/>
  <p:cmAuthor id="1" name="Virginia Vanvick" initials="VV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051"/>
    <a:srgbClr val="182857"/>
    <a:srgbClr val="003F80"/>
    <a:srgbClr val="00B0F0"/>
    <a:srgbClr val="00A7E0"/>
    <a:srgbClr val="00A6E0"/>
    <a:srgbClr val="0BAAE2"/>
    <a:srgbClr val="122250"/>
    <a:srgbClr val="132454"/>
    <a:srgbClr val="112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9" autoAdjust="0"/>
  </p:normalViewPr>
  <p:slideViewPr>
    <p:cSldViewPr snapToGrid="0" snapToObjects="1">
      <p:cViewPr varScale="1">
        <p:scale>
          <a:sx n="119" d="100"/>
          <a:sy n="119" d="100"/>
        </p:scale>
        <p:origin x="141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AFC81-E0C3-1043-A76F-E3A960572120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2991F-FD1D-FF42-9B0E-8EEDB31F4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2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7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5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0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7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50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90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20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86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36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08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7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2991F-FD1D-FF42-9B0E-8EEDB31F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9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40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224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74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0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5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03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57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22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1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4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96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42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10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71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15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28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872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48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8D5E5-A431-4D63-B4AD-79F0392A41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8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91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0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2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84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79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2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910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23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27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656185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052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06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36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006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5150"/>
            <a:ext cx="60198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BA65-5D72-4666-9210-937CEB04DA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4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737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468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396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36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073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409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60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323683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42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3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425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761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342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489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228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8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81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08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972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885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560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276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1939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586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507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075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934907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3687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533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662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23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0978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411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000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680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241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1119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607018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46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10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76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52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86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2" name="Chord 1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hord 9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35" y="6404753"/>
            <a:ext cx="1791661" cy="2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696540"/>
            <a:ext cx="9144000" cy="31595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ord 9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hord 10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35" y="6404753"/>
            <a:ext cx="1791661" cy="2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rgbClr val="00AE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741058"/>
            <a:ext cx="1825845" cy="2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741058"/>
            <a:ext cx="1825845" cy="2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3/19/2021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4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3/19/2021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microsoft.com/office/2007/relationships/hdphoto" Target="../media/hdphoto1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microsoft.com/office/2007/relationships/hdphoto" Target="../media/hdphoto14.wdp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://www.google.com/imgres?imgurl=http://www.anodizings.com/wp-content/uploads/2013/04/CE-Logo.jpg&amp;imgrefurl=http://www.anodizings.com/about-us/certifications/&amp;usg=__-qLT7nTESOr643nzFT4fJMwEKrs=&amp;h=709&amp;w=945&amp;sz=56&amp;hl=en&amp;start=7&amp;zoom=1&amp;tbnid=8YowgYuuDbRGEM:&amp;tbnh=111&amp;tbnw=148&amp;ei=rH0BUrDKIIORygHn8YHADw&amp;prev=/search?q%3Dce%2Bcertification%26safe%3Dactive%26hl%3Den%26qscrl%3D1%26rlz%3D1T4GGHP_enUS473US473%26biw%3D1267%26bih%3D544%26ie%3DUTF-8%26tbm%3Disch&amp;itbs=1&amp;sa=X&amp;ved=0CDgQrQMwBg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88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2.png"/><Relationship Id="rId22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SMALL IN STATURE, BIG ON PRODUCTION AND RELIABILITY.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EF6C2-1D7A-4791-B0D7-723B6CCF0F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3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102370"/>
            <a:ext cx="4512082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High Quality Manufacturing</a:t>
            </a:r>
          </a:p>
          <a:p>
            <a:pPr marL="0" indent="0">
              <a:buNone/>
            </a:pPr>
            <a:endParaRPr lang="en-US" sz="8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900" i="1" dirty="0">
                <a:solidFill>
                  <a:srgbClr val="003F80"/>
                </a:solidFill>
              </a:rPr>
              <a:t>All Scotsman machines are manufactured and tested at our award-winning facility in South Carolina to ensure you get a reliable machine that works exactly like it should</a:t>
            </a:r>
            <a:r>
              <a:rPr lang="en-US" sz="1900" b="1" i="1" dirty="0">
                <a:solidFill>
                  <a:srgbClr val="003F80"/>
                </a:solidFill>
              </a:rPr>
              <a:t> </a:t>
            </a:r>
          </a:p>
          <a:p>
            <a:pPr marL="0" indent="0">
              <a:buNone/>
            </a:pPr>
            <a:endParaRPr lang="en-US" sz="1100" b="1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Assembled in the USA</a:t>
            </a:r>
          </a:p>
          <a:p>
            <a:r>
              <a:rPr lang="en-US" sz="2200" dirty="0">
                <a:solidFill>
                  <a:srgbClr val="003F80"/>
                </a:solidFill>
              </a:rPr>
              <a:t>Award winning Fairfax, South Carolina Facility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ISO9001:2015 accredited</a:t>
            </a:r>
          </a:p>
          <a:p>
            <a:r>
              <a:rPr lang="en-US" sz="2200" dirty="0">
                <a:solidFill>
                  <a:srgbClr val="003F80"/>
                </a:solidFill>
              </a:rPr>
              <a:t>All machines run tested before shipment</a:t>
            </a:r>
          </a:p>
        </p:txBody>
      </p:sp>
      <p:pic>
        <p:nvPicPr>
          <p:cNvPr id="10" name="Picture 2" descr="C:\Users\jbiel.SCOTSMAN-ICE\AppData\Local\Microsoft\Windows\Temporary Internet Files\Content.Outlook\K3W0CS5F\ISO 2015 Logo_0218-01 (2)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580" y="4099549"/>
            <a:ext cx="1395957" cy="11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691" y="800100"/>
            <a:ext cx="1980524" cy="23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:\Share\Marketing\Marketing Communications\Commercial\Logos\Awards\Low Res\IWbestWinner3Inch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387" y="1661615"/>
            <a:ext cx="18213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in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884" y="3012592"/>
            <a:ext cx="1191916" cy="217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Undercounter Cube: </a:t>
            </a:r>
            <a:r>
              <a:rPr lang="en-US" sz="4000" b="1" i="1" dirty="0">
                <a:solidFill>
                  <a:schemeClr val="tx2"/>
                </a:solidFill>
              </a:rPr>
              <a:t>Superior Reliability</a:t>
            </a:r>
          </a:p>
        </p:txBody>
      </p:sp>
    </p:spTree>
    <p:extLst>
      <p:ext uri="{BB962C8B-B14F-4D97-AF65-F5344CB8AC3E}">
        <p14:creationId xmlns:p14="http://schemas.microsoft.com/office/powerpoint/2010/main" val="239964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Undercounter Cube: </a:t>
            </a:r>
            <a:r>
              <a:rPr lang="en-US" sz="3600" b="1" i="1" dirty="0">
                <a:solidFill>
                  <a:schemeClr val="tx2"/>
                </a:solidFill>
              </a:rPr>
              <a:t>About The Ice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089648"/>
            <a:ext cx="4608390" cy="284417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B0F0"/>
                </a:solidFill>
              </a:rPr>
              <a:t>Broad Applications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pPr marL="400050"/>
            <a:r>
              <a:rPr lang="en-US" altLang="en-US" sz="2400" b="1" dirty="0">
                <a:solidFill>
                  <a:schemeClr val="tx2"/>
                </a:solidFill>
              </a:rPr>
              <a:t>Small Cube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Fast food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Beverage dispensing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Blending</a:t>
            </a:r>
          </a:p>
          <a:p>
            <a:pPr marL="857250" lvl="1" indent="-342900"/>
            <a:endParaRPr lang="en-US" altLang="en-US" sz="500" dirty="0">
              <a:solidFill>
                <a:schemeClr val="tx2"/>
              </a:solidFill>
            </a:endParaRPr>
          </a:p>
          <a:p>
            <a:pPr marL="400050"/>
            <a:r>
              <a:rPr lang="en-US" altLang="en-US" sz="2400" b="1" dirty="0">
                <a:solidFill>
                  <a:schemeClr val="tx2"/>
                </a:solidFill>
              </a:rPr>
              <a:t>Medium Cube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Cocktails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Hotel dispensers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Ice bagging</a:t>
            </a:r>
          </a:p>
          <a:p>
            <a:pPr marL="0" indent="0">
              <a:buNone/>
            </a:pPr>
            <a:endParaRPr lang="en-US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67224-120E-4F27-8027-89CFA918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" y="3899874"/>
            <a:ext cx="3002692" cy="2020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69E313-A615-4E05-B660-18672720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70" y="984487"/>
            <a:ext cx="2698929" cy="4221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8A66F-2BA6-4226-96F9-E82CABF52521}"/>
              </a:ext>
            </a:extLst>
          </p:cNvPr>
          <p:cNvGrpSpPr/>
          <p:nvPr/>
        </p:nvGrpSpPr>
        <p:grpSpPr>
          <a:xfrm>
            <a:off x="4015714" y="981478"/>
            <a:ext cx="1811932" cy="5044126"/>
            <a:chOff x="3993412" y="981478"/>
            <a:chExt cx="1811932" cy="5044126"/>
          </a:xfrm>
        </p:grpSpPr>
        <p:pic>
          <p:nvPicPr>
            <p:cNvPr id="5" name="Picture 4" descr="A picture containing mug, glass, sitting, filled&#10;&#10;Description automatically generated">
              <a:extLst>
                <a:ext uri="{FF2B5EF4-FFF2-40B4-BE49-F238E27FC236}">
                  <a16:creationId xmlns:a16="http://schemas.microsoft.com/office/drawing/2014/main" id="{74897AAC-4E89-4DCB-8393-852E983B6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3412" y="981478"/>
              <a:ext cx="1811932" cy="2197450"/>
            </a:xfrm>
            <a:prstGeom prst="rect">
              <a:avLst/>
            </a:prstGeom>
          </p:spPr>
        </p:pic>
        <p:pic>
          <p:nvPicPr>
            <p:cNvPr id="3" name="Picture 2" descr="A close up of a beverage&#10;&#10;Description automatically generated">
              <a:extLst>
                <a:ext uri="{FF2B5EF4-FFF2-40B4-BE49-F238E27FC236}">
                  <a16:creationId xmlns:a16="http://schemas.microsoft.com/office/drawing/2014/main" id="{5C4889EE-EB51-4A24-8555-7F9581D2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34" b="89958" l="10000" r="90000">
                          <a14:foregroundMark x1="28895" y1="75252" x2="50523" y2="77795"/>
                          <a14:foregroundMark x1="50523" y1="77795" x2="66570" y2="76365"/>
                          <a14:foregroundMark x1="66570" y1="76365" x2="43430" y2="77477"/>
                          <a14:foregroundMark x1="43430" y1="77477" x2="30581" y2="75358"/>
                          <a14:foregroundMark x1="30581" y1="75358" x2="30581" y2="75358"/>
                          <a14:foregroundMark x1="14012" y1="14123" x2="55407" y2="12268"/>
                          <a14:foregroundMark x1="55407" y1="12268" x2="59884" y2="12374"/>
                          <a14:foregroundMark x1="72791" y1="9963" x2="82442" y2="10413"/>
                          <a14:foregroundMark x1="80988" y1="8108" x2="80988" y2="7234"/>
                          <a14:foregroundMark x1="36802" y1="77318" x2="38488" y2="77636"/>
                          <a14:foregroundMark x1="28663" y1="89454" x2="41860" y2="88792"/>
                          <a14:foregroundMark x1="41860" y1="88792" x2="56570" y2="88792"/>
                          <a14:foregroundMark x1="56570" y1="88792" x2="69942" y2="88686"/>
                          <a14:foregroundMark x1="69942" y1="88686" x2="69942" y2="88686"/>
                          <a14:foregroundMark x1="72791" y1="89136" x2="29884" y2="89242"/>
                          <a14:foregroundMark x1="22907" y1="72496" x2="22209" y2="69449"/>
                          <a14:foregroundMark x1="22209" y1="69661" x2="21453" y2="70429"/>
                          <a14:foregroundMark x1="21977" y1="70217" x2="21453" y2="69449"/>
                          <a14:foregroundMark x1="40407" y1="77318" x2="41860" y2="76656"/>
                          <a14:foregroundMark x1="26047" y1="19263" x2="39767" y2="18601"/>
                          <a14:foregroundMark x1="39767" y1="18601" x2="39477" y2="18601"/>
                          <a14:foregroundMark x1="36802" y1="19263" x2="39012" y2="18389"/>
                          <a14:foregroundMark x1="15698" y1="13646" x2="39942" y2="11924"/>
                          <a14:foregroundMark x1="21802" y1="13090" x2="30233" y2="12666"/>
                          <a14:foregroundMark x1="41279" y1="11818" x2="61221" y2="12374"/>
                          <a14:foregroundMark x1="61163" y1="12189" x2="55814" y2="12268"/>
                          <a14:foregroundMark x1="55000" y1="12215" x2="59128" y2="12189"/>
                          <a14:foregroundMark x1="19767" y1="13090" x2="40291" y2="12162"/>
                          <a14:foregroundMark x1="21453" y1="12957" x2="38663" y2="12083"/>
                          <a14:foregroundMark x1="18372" y1="15633" x2="32849" y2="13408"/>
                          <a14:foregroundMark x1="32849" y1="13408" x2="26105" y2="18733"/>
                          <a14:foregroundMark x1="26105" y1="18733" x2="35814" y2="18442"/>
                          <a14:foregroundMark x1="51453" y1="12056" x2="41860" y2="11791"/>
                          <a14:foregroundMark x1="59942" y1="12162" x2="53256" y2="12136"/>
                          <a14:foregroundMark x1="16163" y1="13408" x2="16279" y2="13408"/>
                          <a14:foregroundMark x1="25174" y1="12719" x2="25174" y2="12719"/>
                          <a14:foregroundMark x1="23023" y1="12798" x2="23023" y2="12798"/>
                          <a14:foregroundMark x1="28140" y1="12533" x2="28140" y2="12533"/>
                          <a14:foregroundMark x1="27442" y1="12507" x2="27442" y2="12507"/>
                          <a14:foregroundMark x1="26802" y1="12454" x2="26802" y2="12454"/>
                          <a14:foregroundMark x1="27442" y1="12533" x2="26047" y2="12533"/>
                          <a14:foregroundMark x1="28605" y1="12401" x2="28605" y2="12401"/>
                          <a14:foregroundMark x1="30407" y1="12401" x2="30407" y2="12401"/>
                          <a14:foregroundMark x1="31570" y1="12268" x2="31570" y2="12268"/>
                          <a14:foregroundMark x1="32791" y1="12083" x2="32791" y2="12083"/>
                          <a14:foregroundMark x1="35116" y1="12030" x2="35116" y2="12030"/>
                          <a14:foregroundMark x1="36977" y1="11897" x2="36977" y2="11897"/>
                          <a14:foregroundMark x1="35291" y1="12030" x2="35291" y2="12030"/>
                          <a14:foregroundMark x1="36686" y1="12030" x2="36686" y2="12030"/>
                          <a14:foregroundMark x1="36802" y1="12003" x2="36802" y2="12003"/>
                          <a14:foregroundMark x1="37442" y1="11950" x2="37442" y2="11950"/>
                          <a14:foregroundMark x1="27326" y1="12454" x2="31802" y2="12374"/>
                          <a14:foregroundMark x1="57267" y1="12056" x2="57267" y2="12056"/>
                          <a14:foregroundMark x1="57907" y1="12083" x2="57907" y2="12083"/>
                          <a14:foregroundMark x1="57849" y1="12083" x2="57849" y2="12083"/>
                          <a14:foregroundMark x1="57849" y1="12056" x2="57849" y2="12056"/>
                          <a14:foregroundMark x1="20930" y1="87440" x2="19360" y2="85692"/>
                          <a14:foregroundMark x1="77733" y1="86433" x2="76512" y2="87414"/>
                          <a14:foregroundMark x1="77151" y1="87440" x2="77616" y2="86831"/>
                          <a14:foregroundMark x1="77442" y1="86963" x2="78140" y2="85718"/>
                          <a14:foregroundMark x1="76279" y1="87944" x2="76279" y2="87944"/>
                          <a14:backgroundMark x1="15988" y1="13143" x2="15988" y2="13143"/>
                          <a14:backgroundMark x1="15988" y1="13328" x2="15988" y2="13328"/>
                          <a14:backgroundMark x1="78547" y1="87175" x2="78779" y2="87149"/>
                          <a14:backgroundMark x1="76686" y1="88129" x2="76686" y2="88129"/>
                          <a14:backgroundMark x1="76686" y1="88182" x2="76686" y2="88182"/>
                          <a14:backgroundMark x1="76686" y1="88129" x2="76686" y2="88129"/>
                          <a14:backgroundMark x1="77558" y1="87679" x2="77558" y2="87679"/>
                          <a14:backgroundMark x1="76453" y1="88129" x2="76453" y2="88129"/>
                          <a14:backgroundMark x1="76570" y1="88076" x2="76570" y2="880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86302" y="2873622"/>
              <a:ext cx="1436516" cy="3151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6170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5"/>
            <a:ext cx="8427493" cy="4807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Ideal for Placement in: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Restaurants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Café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Bar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Offices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Break Rooms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Cooler Filling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F80"/>
                </a:solidFill>
              </a:rPr>
              <a:t> Construction, HVAC workers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Schools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Health Club/Spa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Laboratories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8E84E3-3954-4A44-A029-76450E5F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Applications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B5518-17DB-4D49-B539-77C4F62ECC05}"/>
              </a:ext>
            </a:extLst>
          </p:cNvPr>
          <p:cNvGrpSpPr/>
          <p:nvPr/>
        </p:nvGrpSpPr>
        <p:grpSpPr>
          <a:xfrm>
            <a:off x="5104139" y="1272746"/>
            <a:ext cx="3128273" cy="3991193"/>
            <a:chOff x="6136000" y="805363"/>
            <a:chExt cx="3385752" cy="431969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0EF742-5169-4A84-9EA3-24CE097BB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6000" y="805363"/>
              <a:ext cx="3385750" cy="20213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00B0F0"/>
              </a:solidFill>
            </a:ln>
            <a:effectLst/>
          </p:spPr>
        </p:pic>
        <p:pic>
          <p:nvPicPr>
            <p:cNvPr id="17" name="Picture 16" descr="A picture containing indoor, sitting, kitchen, table&#10;&#10;Description automatically generated">
              <a:extLst>
                <a:ext uri="{FF2B5EF4-FFF2-40B4-BE49-F238E27FC236}">
                  <a16:creationId xmlns:a16="http://schemas.microsoft.com/office/drawing/2014/main" id="{7C1B2153-CB69-456E-A90D-C4447071C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6000" y="3088068"/>
              <a:ext cx="3385752" cy="2036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00B0F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4601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82E979-9956-4653-9FF0-F9614ACE5C57}"/>
              </a:ext>
            </a:extLst>
          </p:cNvPr>
          <p:cNvGrpSpPr/>
          <p:nvPr/>
        </p:nvGrpSpPr>
        <p:grpSpPr>
          <a:xfrm>
            <a:off x="1045266" y="1860793"/>
            <a:ext cx="693656" cy="493847"/>
            <a:chOff x="725744" y="1112486"/>
            <a:chExt cx="6696698" cy="476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EAFF73-439B-47FF-996E-C99F99F0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5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830661">
              <a:off x="289964" y="1548266"/>
              <a:ext cx="4633027" cy="37614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BA4014-9606-4D2F-A6AD-1CAA2D324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9605"/>
            <a:stretch/>
          </p:blipFill>
          <p:spPr>
            <a:xfrm rot="20667136">
              <a:off x="2447224" y="1504476"/>
              <a:ext cx="4633025" cy="43757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6DEF5D-3C2D-405F-9415-20A97847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5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7136">
              <a:off x="2789408" y="1737827"/>
              <a:ext cx="4633034" cy="3761462"/>
            </a:xfrm>
            <a:prstGeom prst="rect">
              <a:avLst/>
            </a:prstGeom>
          </p:spPr>
        </p:pic>
      </p:grpSp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15” WIDTH</a:t>
            </a:r>
            <a:br>
              <a:rPr lang="en-US" sz="3600" dirty="0"/>
            </a:br>
            <a:r>
              <a:rPr lang="en-US" sz="3600" b="1" dirty="0"/>
              <a:t>UNDERCOUNTER GOURMET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CU50 | CU0515</a:t>
            </a:r>
          </a:p>
        </p:txBody>
      </p:sp>
    </p:spTree>
    <p:extLst>
      <p:ext uri="{BB962C8B-B14F-4D97-AF65-F5344CB8AC3E}">
        <p14:creationId xmlns:p14="http://schemas.microsoft.com/office/powerpoint/2010/main" val="404154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refrigerator, sitting, appliance&#10;&#10;Description automatically generated">
            <a:extLst>
              <a:ext uri="{FF2B5EF4-FFF2-40B4-BE49-F238E27FC236}">
                <a16:creationId xmlns:a16="http://schemas.microsoft.com/office/drawing/2014/main" id="{1528F6B4-005D-414B-81DA-5E8BC9930E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6" y="1277121"/>
            <a:ext cx="1151886" cy="1680652"/>
          </a:xfrm>
          <a:prstGeom prst="rect">
            <a:avLst/>
          </a:prstGeom>
        </p:spPr>
      </p:pic>
      <p:pic>
        <p:nvPicPr>
          <p:cNvPr id="13" name="Picture 1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7DE83F7-3635-4CB2-B08B-918B0181D0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604" y="1304239"/>
            <a:ext cx="1006283" cy="1622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Gourmet Cube: </a:t>
            </a:r>
            <a:r>
              <a:rPr lang="en-US" b="1" i="1" dirty="0">
                <a:solidFill>
                  <a:schemeClr val="tx2"/>
                </a:solidFill>
              </a:rPr>
              <a:t>15” Platform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421" y="3020330"/>
            <a:ext cx="218853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CU50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115 V / 60 Hz 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rgbClr val="1F497D"/>
                </a:solidFill>
              </a:rPr>
              <a:t>Pump or gravity drain option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44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509588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</a:t>
            </a:r>
            <a:r>
              <a:rPr lang="en-US" sz="1400" b="1" dirty="0">
                <a:solidFill>
                  <a:srgbClr val="1F497D"/>
                </a:solidFill>
              </a:rPr>
              <a:t>64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26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34.5”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Includes leveling feet, scoop,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and power cord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2865565" y="3030590"/>
            <a:ext cx="2188536" cy="247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CU0515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115 V / 60 Hz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chemeClr val="bg1"/>
                </a:solidFill>
              </a:rPr>
              <a:t>O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58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857250" algn="l"/>
                <a:tab pos="914400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  </a:t>
            </a:r>
            <a:r>
              <a:rPr lang="en-US" sz="1400" b="1" dirty="0">
                <a:solidFill>
                  <a:srgbClr val="1F497D"/>
                </a:solidFill>
              </a:rPr>
              <a:t>74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24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34”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Includes 5.25” legs, scoop,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and power cord</a:t>
            </a:r>
          </a:p>
          <a:p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21910" y="1465255"/>
            <a:ext cx="0" cy="348837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D415ADBE-6D1D-4B12-9480-700B90A852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0661">
            <a:off x="4159228" y="3040170"/>
            <a:ext cx="319932" cy="2597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3086CB-442B-45C4-85D1-A8E10A3F41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4318072" y="3035798"/>
            <a:ext cx="319932" cy="3758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BB0CCD6-4413-409C-A8B1-62346698CD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4331827" y="3053260"/>
            <a:ext cx="319932" cy="2597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15C972C-70F8-4FA2-AE28-84E0FBAD32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0661">
            <a:off x="1626489" y="3038747"/>
            <a:ext cx="319932" cy="2597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9A6B26E-F423-4C29-BC5D-5B12C09EE6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1785333" y="3034375"/>
            <a:ext cx="319932" cy="3758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F0D3FE8-C54F-45A0-BDAD-986BAE3162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1799088" y="3051837"/>
            <a:ext cx="319932" cy="259747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83D0EDFA-F29C-439D-AD95-AAF33B0294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97755" y="1304239"/>
            <a:ext cx="3500698" cy="42039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Individual Gourmet Cubes</a:t>
            </a:r>
          </a:p>
          <a:p>
            <a:pPr marL="0" indent="0">
              <a:buNone/>
            </a:pPr>
            <a:endParaRPr lang="en-US" sz="600" b="1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Crystal clear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Slow melting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Ideal for cocktails</a:t>
            </a:r>
          </a:p>
          <a:p>
            <a:pPr marL="0" indent="0">
              <a:buNone/>
            </a:pPr>
            <a:endParaRPr lang="en-US" sz="15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Cube Dimensions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1” x 1 ⅛” x 1 ¼”</a:t>
            </a:r>
          </a:p>
          <a:p>
            <a:endParaRPr lang="en-US" sz="17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Applications:</a:t>
            </a:r>
          </a:p>
          <a:p>
            <a:r>
              <a:rPr lang="en-US" sz="2400" dirty="0">
                <a:solidFill>
                  <a:schemeClr val="tx2"/>
                </a:solidFill>
              </a:rPr>
              <a:t>Break Rooms</a:t>
            </a:r>
          </a:p>
          <a:p>
            <a:r>
              <a:rPr lang="en-US" sz="2400" dirty="0">
                <a:solidFill>
                  <a:schemeClr val="tx2"/>
                </a:solidFill>
              </a:rPr>
              <a:t>Office Kitchens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Stadium Suites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Bid Projects</a:t>
            </a:r>
          </a:p>
        </p:txBody>
      </p:sp>
      <p:pic>
        <p:nvPicPr>
          <p:cNvPr id="66" name="Picture 5" descr="Gourmet Ice Cube Gray_Sm">
            <a:extLst>
              <a:ext uri="{FF2B5EF4-FFF2-40B4-BE49-F238E27FC236}">
                <a16:creationId xmlns:a16="http://schemas.microsoft.com/office/drawing/2014/main" id="{49CE6896-07F7-41A0-AE1F-B1B9908FD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t="14960" r="9766" b="19478"/>
          <a:stretch/>
        </p:blipFill>
        <p:spPr bwMode="auto">
          <a:xfrm>
            <a:off x="7829189" y="2057911"/>
            <a:ext cx="969264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7">
            <a:extLst>
              <a:ext uri="{FF2B5EF4-FFF2-40B4-BE49-F238E27FC236}">
                <a16:creationId xmlns:a16="http://schemas.microsoft.com/office/drawing/2014/main" id="{9AC7CEAE-5098-4BFE-ACC7-91D42862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20" y="3680263"/>
            <a:ext cx="1302402" cy="173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34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6926239" cy="4861702"/>
          </a:xfrm>
        </p:spPr>
        <p:txBody>
          <a:bodyPr>
            <a:normAutofit lnSpcReduction="10000"/>
          </a:bodyPr>
          <a:lstStyle/>
          <a:p>
            <a:pPr marL="0" lvl="0" indent="0" fontAlgn="base">
              <a:spcAft>
                <a:spcPct val="0"/>
              </a:spcAft>
              <a:buClrTx/>
              <a:buNone/>
            </a:pPr>
            <a:r>
              <a:rPr lang="en-US" altLang="en-US" sz="2400" b="1" kern="0" dirty="0">
                <a:solidFill>
                  <a:srgbClr val="00A7E0"/>
                </a:solidFill>
              </a:rPr>
              <a:t>Available Models:</a:t>
            </a:r>
          </a:p>
          <a:p>
            <a:pPr lvl="1" fontAlgn="base">
              <a:spcAft>
                <a:spcPct val="0"/>
              </a:spcAft>
              <a:buClrTx/>
              <a:buFontTx/>
              <a:buChar char="–"/>
            </a:pPr>
            <a:r>
              <a:rPr lang="en-US" altLang="en-US" sz="2800" kern="0" dirty="0">
                <a:solidFill>
                  <a:schemeClr val="tx2"/>
                </a:solidFill>
              </a:rPr>
              <a:t>CU50PA-1</a:t>
            </a:r>
          </a:p>
          <a:p>
            <a:pPr lvl="1" fontAlgn="base">
              <a:spcAft>
                <a:spcPct val="0"/>
              </a:spcAft>
              <a:buClrTx/>
              <a:buNone/>
            </a:pPr>
            <a:r>
              <a:rPr lang="en-US" altLang="en-US" sz="1300" b="1" kern="0" dirty="0">
                <a:solidFill>
                  <a:schemeClr val="tx2"/>
                </a:solidFill>
              </a:rPr>
              <a:t>C</a:t>
            </a:r>
            <a:r>
              <a:rPr lang="en-US" altLang="en-US" sz="1300" kern="0" dirty="0">
                <a:solidFill>
                  <a:schemeClr val="tx2"/>
                </a:solidFill>
              </a:rPr>
              <a:t>ube </a:t>
            </a:r>
            <a:r>
              <a:rPr lang="en-US" altLang="en-US" sz="1300" b="1" kern="0" dirty="0">
                <a:solidFill>
                  <a:schemeClr val="tx2"/>
                </a:solidFill>
              </a:rPr>
              <a:t>U</a:t>
            </a:r>
            <a:r>
              <a:rPr lang="en-US" altLang="en-US" sz="1300" kern="0" dirty="0">
                <a:solidFill>
                  <a:schemeClr val="tx2"/>
                </a:solidFill>
              </a:rPr>
              <a:t>ndercounter, </a:t>
            </a:r>
            <a:r>
              <a:rPr lang="en-US" altLang="en-US" sz="1300" b="1" kern="0" dirty="0">
                <a:solidFill>
                  <a:schemeClr val="tx2"/>
                </a:solidFill>
              </a:rPr>
              <a:t>50 lb.</a:t>
            </a:r>
            <a:r>
              <a:rPr lang="en-US" altLang="en-US" sz="1300" kern="0" dirty="0">
                <a:solidFill>
                  <a:schemeClr val="tx2"/>
                </a:solidFill>
              </a:rPr>
              <a:t> production, </a:t>
            </a:r>
            <a:r>
              <a:rPr lang="en-US" altLang="en-US" sz="1300" b="1" u="sng" kern="0" dirty="0">
                <a:solidFill>
                  <a:schemeClr val="tx2"/>
                </a:solidFill>
              </a:rPr>
              <a:t>P</a:t>
            </a:r>
            <a:r>
              <a:rPr lang="en-US" altLang="en-US" sz="1300" u="sng" kern="0" dirty="0">
                <a:solidFill>
                  <a:schemeClr val="tx2"/>
                </a:solidFill>
              </a:rPr>
              <a:t>ump drain</a:t>
            </a:r>
            <a:r>
              <a:rPr lang="en-US" altLang="en-US" sz="1300" kern="0" dirty="0">
                <a:solidFill>
                  <a:schemeClr val="tx2"/>
                </a:solidFill>
              </a:rPr>
              <a:t>, </a:t>
            </a:r>
            <a:r>
              <a:rPr lang="en-US" altLang="en-US" sz="1300" b="1" kern="0" dirty="0">
                <a:solidFill>
                  <a:schemeClr val="tx2"/>
                </a:solidFill>
              </a:rPr>
              <a:t>A</a:t>
            </a:r>
            <a:r>
              <a:rPr lang="en-US" altLang="en-US" sz="1300" kern="0" dirty="0">
                <a:solidFill>
                  <a:schemeClr val="tx2"/>
                </a:solidFill>
              </a:rPr>
              <a:t>ir cooled, 115V/60/1</a:t>
            </a:r>
          </a:p>
          <a:p>
            <a:pPr lvl="1" fontAlgn="base">
              <a:spcAft>
                <a:spcPct val="0"/>
              </a:spcAft>
              <a:buClrTx/>
              <a:buFontTx/>
              <a:buChar char="–"/>
            </a:pPr>
            <a:r>
              <a:rPr lang="en-US" altLang="en-US" sz="2800" kern="0" dirty="0">
                <a:solidFill>
                  <a:schemeClr val="tx2"/>
                </a:solidFill>
              </a:rPr>
              <a:t>CU50GA-1</a:t>
            </a:r>
          </a:p>
          <a:p>
            <a:pPr lvl="1" fontAlgn="base">
              <a:spcAft>
                <a:spcPct val="0"/>
              </a:spcAft>
              <a:buClrTx/>
              <a:buNone/>
            </a:pPr>
            <a:r>
              <a:rPr lang="en-US" altLang="en-US" sz="1300" b="1" kern="0" dirty="0">
                <a:solidFill>
                  <a:schemeClr val="tx2"/>
                </a:solidFill>
              </a:rPr>
              <a:t>C</a:t>
            </a:r>
            <a:r>
              <a:rPr lang="en-US" altLang="en-US" sz="1300" kern="0" dirty="0">
                <a:solidFill>
                  <a:schemeClr val="tx2"/>
                </a:solidFill>
              </a:rPr>
              <a:t>ube </a:t>
            </a:r>
            <a:r>
              <a:rPr lang="en-US" altLang="en-US" sz="1300" b="1" kern="0" dirty="0">
                <a:solidFill>
                  <a:schemeClr val="tx2"/>
                </a:solidFill>
              </a:rPr>
              <a:t>U</a:t>
            </a:r>
            <a:r>
              <a:rPr lang="en-US" altLang="en-US" sz="1300" kern="0" dirty="0">
                <a:solidFill>
                  <a:schemeClr val="tx2"/>
                </a:solidFill>
              </a:rPr>
              <a:t>ndercounter, </a:t>
            </a:r>
            <a:r>
              <a:rPr lang="en-US" altLang="en-US" sz="1300" b="1" kern="0" dirty="0">
                <a:solidFill>
                  <a:schemeClr val="tx2"/>
                </a:solidFill>
              </a:rPr>
              <a:t>50 lb.</a:t>
            </a:r>
            <a:r>
              <a:rPr lang="en-US" altLang="en-US" sz="1300" kern="0" dirty="0">
                <a:solidFill>
                  <a:schemeClr val="tx2"/>
                </a:solidFill>
              </a:rPr>
              <a:t> production, </a:t>
            </a:r>
            <a:r>
              <a:rPr lang="en-US" altLang="en-US" sz="1300" b="1" u="sng" kern="0" dirty="0">
                <a:solidFill>
                  <a:schemeClr val="tx2"/>
                </a:solidFill>
              </a:rPr>
              <a:t>G</a:t>
            </a:r>
            <a:r>
              <a:rPr lang="en-US" altLang="en-US" sz="1300" u="sng" kern="0" dirty="0">
                <a:solidFill>
                  <a:schemeClr val="tx2"/>
                </a:solidFill>
              </a:rPr>
              <a:t>ravity drain</a:t>
            </a:r>
            <a:r>
              <a:rPr lang="en-US" altLang="en-US" sz="1300" kern="0" dirty="0">
                <a:solidFill>
                  <a:schemeClr val="tx2"/>
                </a:solidFill>
              </a:rPr>
              <a:t>, </a:t>
            </a:r>
            <a:r>
              <a:rPr lang="en-US" altLang="en-US" sz="1300" b="1" kern="0" dirty="0">
                <a:solidFill>
                  <a:schemeClr val="tx2"/>
                </a:solidFill>
              </a:rPr>
              <a:t>A</a:t>
            </a:r>
            <a:r>
              <a:rPr lang="en-US" altLang="en-US" sz="1300" kern="0" dirty="0">
                <a:solidFill>
                  <a:schemeClr val="tx2"/>
                </a:solidFill>
              </a:rPr>
              <a:t>ir cooled, 115V/60/1</a:t>
            </a:r>
          </a:p>
          <a:p>
            <a:pPr marL="0" lvl="0" indent="0" fontAlgn="base">
              <a:spcAft>
                <a:spcPct val="0"/>
              </a:spcAft>
              <a:buClrTx/>
              <a:buNone/>
            </a:pPr>
            <a:endParaRPr lang="en-US" altLang="en-US" sz="2400" kern="0" dirty="0">
              <a:solidFill>
                <a:schemeClr val="tx2"/>
              </a:solidFill>
            </a:endParaRP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Up to 64 pounds/day production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Up to 26 pounds of storage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Stainless steel finish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UL,NSF and AHRI certified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Approved for outdoor use with 		    stainless steel </a:t>
            </a:r>
            <a:r>
              <a:rPr lang="en-US" altLang="en-US" sz="2400" kern="0" dirty="0" err="1">
                <a:solidFill>
                  <a:schemeClr val="tx2"/>
                </a:solidFill>
              </a:rPr>
              <a:t>kickplate</a:t>
            </a:r>
            <a:endParaRPr lang="en-US" altLang="en-US" sz="2400" kern="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CU50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Undercounter Gourmet Cube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 bwMode="auto">
          <a:xfrm>
            <a:off x="7035353" y="3169065"/>
            <a:ext cx="1651447" cy="221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3D4EDB2-8651-4B6B-8E02-0682D1B24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295" y="1420762"/>
            <a:ext cx="1301168" cy="13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69"/>
            <a:ext cx="5424985" cy="49156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100" b="1" i="1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Small Footprint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1” Adjustable legs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15” x  24” x  34 ⅜” (W x D x H)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Attractive Aesthetics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Reversible door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Optional stainless steel kickplate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Available with built in drain pump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Water Efficient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Water sensor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Unique Gourmet Ice 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Crystal clear, individual cube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Slow melting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User Friendly Control Panel</a:t>
            </a:r>
          </a:p>
        </p:txBody>
      </p:sp>
      <p:pic>
        <p:nvPicPr>
          <p:cNvPr id="6" name="Picture 4" descr="171 Scotsman 1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93" y="1127074"/>
            <a:ext cx="3609832" cy="2404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ontrol panel 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93" y="3774257"/>
            <a:ext cx="3609832" cy="1521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CU50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Undercounter Gourmet Cube</a:t>
            </a:r>
          </a:p>
        </p:txBody>
      </p:sp>
    </p:spTree>
    <p:extLst>
      <p:ext uri="{BB962C8B-B14F-4D97-AF65-F5344CB8AC3E}">
        <p14:creationId xmlns:p14="http://schemas.microsoft.com/office/powerpoint/2010/main" val="41107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5957248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5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Electronic Control Board </a:t>
            </a:r>
            <a:r>
              <a:rPr lang="en-US" sz="2200" dirty="0">
                <a:solidFill>
                  <a:schemeClr val="tx2"/>
                </a:solidFill>
              </a:rPr>
              <a:t>-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1700" i="1" dirty="0">
                <a:solidFill>
                  <a:schemeClr val="tx2"/>
                </a:solidFill>
              </a:rPr>
              <a:t>Easy to use and understand</a:t>
            </a:r>
          </a:p>
          <a:p>
            <a:r>
              <a:rPr lang="en-US" sz="2200" dirty="0">
                <a:solidFill>
                  <a:schemeClr val="tx2"/>
                </a:solidFill>
              </a:rPr>
              <a:t>On/Off Button</a:t>
            </a:r>
          </a:p>
          <a:p>
            <a:r>
              <a:rPr lang="en-US" sz="2200" dirty="0">
                <a:solidFill>
                  <a:schemeClr val="tx2"/>
                </a:solidFill>
              </a:rPr>
              <a:t>Clean/Reset Button</a:t>
            </a:r>
          </a:p>
          <a:p>
            <a:r>
              <a:rPr lang="en-US" sz="2200" dirty="0">
                <a:solidFill>
                  <a:schemeClr val="tx2"/>
                </a:solidFill>
              </a:rPr>
              <a:t>Ice Making Indicator Light</a:t>
            </a:r>
          </a:p>
          <a:p>
            <a:r>
              <a:rPr lang="en-US" sz="2200" dirty="0">
                <a:solidFill>
                  <a:schemeClr val="tx2"/>
                </a:solidFill>
              </a:rPr>
              <a:t>Check Water Indicator Light</a:t>
            </a:r>
          </a:p>
          <a:p>
            <a:r>
              <a:rPr lang="en-US" sz="2200" dirty="0">
                <a:solidFill>
                  <a:schemeClr val="tx2"/>
                </a:solidFill>
              </a:rPr>
              <a:t>Time to Clean Indicator Light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Water Sensor</a:t>
            </a:r>
          </a:p>
          <a:p>
            <a:r>
              <a:rPr lang="en-US" sz="2200" dirty="0">
                <a:solidFill>
                  <a:schemeClr val="tx2"/>
                </a:solidFill>
              </a:rPr>
              <a:t>Measures water conditions</a:t>
            </a:r>
          </a:p>
          <a:p>
            <a:r>
              <a:rPr lang="en-US" sz="2200" dirty="0">
                <a:solidFill>
                  <a:schemeClr val="tx2"/>
                </a:solidFill>
              </a:rPr>
              <a:t>Automatically adjusts water purge</a:t>
            </a:r>
          </a:p>
          <a:p>
            <a:r>
              <a:rPr lang="en-US" sz="2200" dirty="0">
                <a:solidFill>
                  <a:schemeClr val="tx2"/>
                </a:solidFill>
              </a:rPr>
              <a:t>Extends time between cleanings</a:t>
            </a:r>
          </a:p>
          <a:p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7" name="Picture 5" descr="171 Scotsman 129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/>
          <a:stretch/>
        </p:blipFill>
        <p:spPr bwMode="auto">
          <a:xfrm>
            <a:off x="5026719" y="2551814"/>
            <a:ext cx="3731186" cy="2200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CU50 </a:t>
            </a:r>
            <a:r>
              <a:rPr lang="en-US" sz="4000" b="1" i="1" dirty="0">
                <a:solidFill>
                  <a:srgbClr val="1F497D"/>
                </a:solidFill>
                <a:latin typeface="Calibri"/>
              </a:rPr>
              <a:t>Undercounter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Gourmet Cube</a:t>
            </a:r>
          </a:p>
        </p:txBody>
      </p:sp>
    </p:spTree>
    <p:extLst>
      <p:ext uri="{BB962C8B-B14F-4D97-AF65-F5344CB8AC3E}">
        <p14:creationId xmlns:p14="http://schemas.microsoft.com/office/powerpoint/2010/main" val="558179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15” &amp; 20” WIDTH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CU0415 | CU0715 | CU0920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8E24-70C1-4E29-AEFB-61D67E073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15” Platform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1" name="Picture 40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FE781F86-378D-403A-A725-A06B05177A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399" y="1243190"/>
            <a:ext cx="1102085" cy="1725536"/>
          </a:xfrm>
          <a:prstGeom prst="rect">
            <a:avLst/>
          </a:prstGeom>
        </p:spPr>
      </p:pic>
      <p:pic>
        <p:nvPicPr>
          <p:cNvPr id="42" name="Picture 41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0D532EC6-B19C-4175-A150-0B7CA855AD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224" y="1238447"/>
            <a:ext cx="1102088" cy="172553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28AAFC-F491-4A63-8405-26E2A4408A5D}"/>
              </a:ext>
            </a:extLst>
          </p:cNvPr>
          <p:cNvSpPr/>
          <p:nvPr/>
        </p:nvSpPr>
        <p:spPr>
          <a:xfrm>
            <a:off x="4256272" y="2997641"/>
            <a:ext cx="218853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CU0415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50 and 60 Hz options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rgbClr val="1F497D"/>
                </a:solidFill>
              </a:rPr>
              <a:t>Optional KUFM15 floor mount kit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38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509588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</a:t>
            </a:r>
            <a:r>
              <a:rPr lang="en-US" sz="1400" b="1" dirty="0">
                <a:solidFill>
                  <a:srgbClr val="1F497D"/>
                </a:solidFill>
              </a:rPr>
              <a:t>58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36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38”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Includes 6” legs, scoop,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and 5.5’ power cord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6A6CC6-EBB3-4E13-ACB9-A255C51D2A7C}"/>
              </a:ext>
            </a:extLst>
          </p:cNvPr>
          <p:cNvSpPr/>
          <p:nvPr/>
        </p:nvSpPr>
        <p:spPr>
          <a:xfrm>
            <a:off x="6827415" y="3007902"/>
            <a:ext cx="212618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CU0715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50 and 60 Hz options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rgbClr val="1F497D"/>
                </a:solidFill>
              </a:rPr>
              <a:t>Optional KUFM15 floor mount kit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  58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857250" algn="l"/>
                <a:tab pos="914400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  </a:t>
            </a:r>
            <a:r>
              <a:rPr lang="en-US" sz="1400" b="1" dirty="0">
                <a:solidFill>
                  <a:srgbClr val="1F497D"/>
                </a:solidFill>
              </a:rPr>
              <a:t>80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36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38”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Includes 6” legs, scoop,</a:t>
            </a:r>
          </a:p>
          <a:p>
            <a:r>
              <a:rPr lang="en-US" sz="1050" i="1" dirty="0">
                <a:solidFill>
                  <a:srgbClr val="1F497D"/>
                </a:solidFill>
              </a:rPr>
              <a:t>and 5.5’ power cord</a:t>
            </a:r>
          </a:p>
          <a:p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760102-6D13-480E-9F32-62DC0A63F0FB}"/>
              </a:ext>
            </a:extLst>
          </p:cNvPr>
          <p:cNvCxnSpPr/>
          <p:nvPr/>
        </p:nvCxnSpPr>
        <p:spPr>
          <a:xfrm>
            <a:off x="6541947" y="1442566"/>
            <a:ext cx="0" cy="348837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C97104-ABD5-433A-B22D-481AD2AD1942}"/>
              </a:ext>
            </a:extLst>
          </p:cNvPr>
          <p:cNvGrpSpPr/>
          <p:nvPr/>
        </p:nvGrpSpPr>
        <p:grpSpPr>
          <a:xfrm>
            <a:off x="5646630" y="3023361"/>
            <a:ext cx="384529" cy="256823"/>
            <a:chOff x="1048454" y="2462615"/>
            <a:chExt cx="3049378" cy="203664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8738E38-28DB-4C03-83D9-8E74984EDC55}"/>
                </a:ext>
              </a:extLst>
            </p:cNvPr>
            <p:cNvSpPr/>
            <p:nvPr/>
          </p:nvSpPr>
          <p:spPr>
            <a:xfrm rot="18832413">
              <a:off x="1074976" y="2436093"/>
              <a:ext cx="1934811" cy="1987855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4AEA88F-B725-4E73-AFB3-ACE4DF7474FA}"/>
                </a:ext>
              </a:extLst>
            </p:cNvPr>
            <p:cNvSpPr/>
            <p:nvPr/>
          </p:nvSpPr>
          <p:spPr>
            <a:xfrm rot="20636713">
              <a:off x="2159044" y="2569613"/>
              <a:ext cx="1931507" cy="186641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B31D868-81D4-46D8-B9B6-87D72C871424}"/>
                </a:ext>
              </a:extLst>
            </p:cNvPr>
            <p:cNvSpPr/>
            <p:nvPr/>
          </p:nvSpPr>
          <p:spPr>
            <a:xfrm rot="20636713">
              <a:off x="2149261" y="2548295"/>
              <a:ext cx="1948571" cy="1950966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492DB5-F9C1-4660-BF54-A753BAA25121}"/>
              </a:ext>
            </a:extLst>
          </p:cNvPr>
          <p:cNvGrpSpPr/>
          <p:nvPr/>
        </p:nvGrpSpPr>
        <p:grpSpPr>
          <a:xfrm>
            <a:off x="8217581" y="3024778"/>
            <a:ext cx="384529" cy="256823"/>
            <a:chOff x="1048454" y="2462615"/>
            <a:chExt cx="3049378" cy="203664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B9C2D7-83C3-4933-8B6C-CB2E4EB53490}"/>
                </a:ext>
              </a:extLst>
            </p:cNvPr>
            <p:cNvSpPr/>
            <p:nvPr/>
          </p:nvSpPr>
          <p:spPr>
            <a:xfrm rot="18832413">
              <a:off x="1074976" y="2436093"/>
              <a:ext cx="1934811" cy="1987855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819C397-7C0B-4463-A9B0-79AA2AE4742C}"/>
                </a:ext>
              </a:extLst>
            </p:cNvPr>
            <p:cNvSpPr/>
            <p:nvPr/>
          </p:nvSpPr>
          <p:spPr>
            <a:xfrm rot="20636713">
              <a:off x="2159044" y="2569613"/>
              <a:ext cx="1931507" cy="186641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F774A63-7011-496D-8E93-F05A39DEB4B8}"/>
                </a:ext>
              </a:extLst>
            </p:cNvPr>
            <p:cNvSpPr/>
            <p:nvPr/>
          </p:nvSpPr>
          <p:spPr>
            <a:xfrm rot="20636713">
              <a:off x="2149261" y="2548295"/>
              <a:ext cx="1948571" cy="1950966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" name="Picture 50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B9803461-F5BD-4B0D-BD4B-B453DC288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224" y="1235767"/>
            <a:ext cx="1103800" cy="1728216"/>
          </a:xfrm>
          <a:prstGeom prst="rect">
            <a:avLst/>
          </a:prstGeom>
        </p:spPr>
      </p:pic>
      <p:pic>
        <p:nvPicPr>
          <p:cNvPr id="53" name="Picture 52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5F26E124-D8A8-4292-B591-D7AE4AD56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684" y="1209060"/>
            <a:ext cx="1103800" cy="1728216"/>
          </a:xfrm>
          <a:prstGeom prst="rect">
            <a:avLst/>
          </a:prstGeom>
        </p:spPr>
      </p:pic>
      <p:pic>
        <p:nvPicPr>
          <p:cNvPr id="55" name="Picture 54" descr="A picture containing game&#10;&#10;Description automatically generated">
            <a:extLst>
              <a:ext uri="{FF2B5EF4-FFF2-40B4-BE49-F238E27FC236}">
                <a16:creationId xmlns:a16="http://schemas.microsoft.com/office/drawing/2014/main" id="{4B4A08FB-7A92-46CD-AE13-B4CE1E44F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383" y="1051168"/>
            <a:ext cx="1982627" cy="2478173"/>
          </a:xfrm>
          <a:prstGeom prst="rect">
            <a:avLst/>
          </a:prstGeom>
        </p:spPr>
      </p:pic>
      <p:pic>
        <p:nvPicPr>
          <p:cNvPr id="56" name="Picture 55" descr="A picture containing sitting, black, mirror, bus&#10;&#10;Description automatically generated">
            <a:extLst>
              <a:ext uri="{FF2B5EF4-FFF2-40B4-BE49-F238E27FC236}">
                <a16:creationId xmlns:a16="http://schemas.microsoft.com/office/drawing/2014/main" id="{FF689590-5F41-409D-89EC-E5AF5919C2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" y="1007762"/>
            <a:ext cx="2138468" cy="2478173"/>
          </a:xfrm>
          <a:prstGeom prst="rect">
            <a:avLst/>
          </a:prstGeom>
        </p:spPr>
      </p:pic>
      <p:pic>
        <p:nvPicPr>
          <p:cNvPr id="57" name="Picture 56" descr="A close up of a device&#10;&#10;Description automatically generated">
            <a:extLst>
              <a:ext uri="{FF2B5EF4-FFF2-40B4-BE49-F238E27FC236}">
                <a16:creationId xmlns:a16="http://schemas.microsoft.com/office/drawing/2014/main" id="{B3CE7A13-6A95-4C96-B45A-D4372BE5BA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0" y="3137794"/>
            <a:ext cx="2138468" cy="2122307"/>
          </a:xfrm>
          <a:prstGeom prst="rect">
            <a:avLst/>
          </a:prstGeom>
        </p:spPr>
      </p:pic>
      <p:pic>
        <p:nvPicPr>
          <p:cNvPr id="58" name="Picture 57" descr="A picture containing meter&#10;&#10;Description automatically generated">
            <a:extLst>
              <a:ext uri="{FF2B5EF4-FFF2-40B4-BE49-F238E27FC236}">
                <a16:creationId xmlns:a16="http://schemas.microsoft.com/office/drawing/2014/main" id="{FEB6C85D-2BEC-457C-B1D0-B0794209B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229" y="3151600"/>
            <a:ext cx="1978782" cy="2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Undercounter</a:t>
            </a:r>
            <a:r>
              <a:rPr kumimoji="0" lang="en-US" sz="38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Cube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3250" y="1092282"/>
            <a:ext cx="8552816" cy="4171942"/>
            <a:chOff x="354949" y="1038893"/>
            <a:chExt cx="8753767" cy="4269959"/>
          </a:xfrm>
        </p:grpSpPr>
        <p:grpSp>
          <p:nvGrpSpPr>
            <p:cNvPr id="4" name="Group 3"/>
            <p:cNvGrpSpPr/>
            <p:nvPr/>
          </p:nvGrpSpPr>
          <p:grpSpPr>
            <a:xfrm>
              <a:off x="354949" y="1313901"/>
              <a:ext cx="8434102" cy="3994951"/>
              <a:chOff x="420447" y="1145219"/>
              <a:chExt cx="8434102" cy="3994951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20447" y="1145219"/>
                <a:ext cx="8434102" cy="3994951"/>
              </a:xfrm>
              <a:prstGeom prst="roundRect">
                <a:avLst>
                  <a:gd name="adj" fmla="val 5298"/>
                </a:avLst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274320" rIns="274320" rtlCol="0" anchor="ctr"/>
              <a:lstStyle/>
              <a:p>
                <a:pPr marL="0" marR="0" lvl="7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FBCE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7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FBCE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660290" y="1379724"/>
                <a:ext cx="4992447" cy="976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1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 and Medium Cube:</a:t>
                </a:r>
                <a:b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23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3777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24” wide units now available</a:t>
                </a:r>
                <a:endParaRPr kumimoji="0" lang="en-US" sz="2300" b="0" i="1" u="none" strike="noStrike" kern="0" cap="none" spc="0" normalizeH="0" baseline="0" noProof="0" dirty="0">
                  <a:ln>
                    <a:noFill/>
                  </a:ln>
                  <a:solidFill>
                    <a:srgbClr val="0037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660289" y="2758745"/>
                <a:ext cx="4992447" cy="1945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5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3F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Scotsman’s new Undercounter Cube Ice Machines maximize ice output despite their small footprint, making them the perfect machine for any application. Featuring a space-saving, recessed utility chase, these units provide your facility with the ice it needs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3F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  <a:endPara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3F8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051168" y="1038893"/>
              <a:ext cx="1057548" cy="1018809"/>
            </a:xfrm>
            <a:prstGeom prst="ellipse">
              <a:avLst/>
            </a:prstGeom>
            <a:solidFill>
              <a:srgbClr val="00B0F0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NEW!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EBF2685-303A-45BB-B033-34548FCF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88" y="1598099"/>
            <a:ext cx="2938201" cy="35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7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C7B94E7-3646-40A7-853A-3DB3EC1D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20”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032520-0443-48A0-87D8-BA76FF7D4E15}"/>
              </a:ext>
            </a:extLst>
          </p:cNvPr>
          <p:cNvGrpSpPr/>
          <p:nvPr/>
        </p:nvGrpSpPr>
        <p:grpSpPr>
          <a:xfrm>
            <a:off x="884255" y="1056319"/>
            <a:ext cx="7375490" cy="4324694"/>
            <a:chOff x="804413" y="1016563"/>
            <a:chExt cx="7375490" cy="43246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9F8E10-889E-474D-ACAF-120C46C70325}"/>
                </a:ext>
              </a:extLst>
            </p:cNvPr>
            <p:cNvGrpSpPr/>
            <p:nvPr/>
          </p:nvGrpSpPr>
          <p:grpSpPr>
            <a:xfrm>
              <a:off x="804413" y="1016563"/>
              <a:ext cx="7375490" cy="4324694"/>
              <a:chOff x="1003195" y="1016563"/>
              <a:chExt cx="7375490" cy="4324694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2C4829A-62F0-4005-8C17-BC5C37D054D0}"/>
                  </a:ext>
                </a:extLst>
              </p:cNvPr>
              <p:cNvGrpSpPr/>
              <p:nvPr/>
            </p:nvGrpSpPr>
            <p:grpSpPr>
              <a:xfrm>
                <a:off x="1003195" y="1223895"/>
                <a:ext cx="2743199" cy="4117362"/>
                <a:chOff x="3090413" y="1112206"/>
                <a:chExt cx="2743199" cy="4117362"/>
              </a:xfrm>
            </p:grpSpPr>
            <p:pic>
              <p:nvPicPr>
                <p:cNvPr id="13" name="Picture 4">
                  <a:extLst>
                    <a:ext uri="{FF2B5EF4-FFF2-40B4-BE49-F238E27FC236}">
                      <a16:creationId xmlns:a16="http://schemas.microsoft.com/office/drawing/2014/main" id="{F2877B73-F7DF-4018-A351-5EEE31CF4E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25" y="1112206"/>
                  <a:ext cx="1374570" cy="190318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3090413" y="3013577"/>
                  <a:ext cx="2743199" cy="22159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rgbClr val="00B0F0"/>
                      </a:solidFill>
                    </a:rPr>
                    <a:t>CU0920</a:t>
                  </a:r>
                  <a:endParaRPr lang="en-US" dirty="0">
                    <a:solidFill>
                      <a:srgbClr val="00B0F0"/>
                    </a:solidFill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sz="1500" dirty="0">
                      <a:solidFill>
                        <a:srgbClr val="1F497D"/>
                      </a:solidFill>
                    </a:rPr>
                    <a:t>Air Cooled 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sz="1500" dirty="0">
                      <a:solidFill>
                        <a:srgbClr val="1F497D"/>
                      </a:solidFill>
                    </a:rPr>
                    <a:t>50 and 60 Hz options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sz="200" dirty="0">
                    <a:solidFill>
                      <a:srgbClr val="1F497D"/>
                    </a:solidFill>
                  </a:endParaRPr>
                </a:p>
                <a:p>
                  <a:r>
                    <a:rPr lang="en-US" sz="1300" i="1" dirty="0">
                      <a:solidFill>
                        <a:srgbClr val="1F497D"/>
                      </a:solidFill>
                    </a:rPr>
                    <a:t>Optional KUFM20 floor mount kit</a:t>
                  </a:r>
                </a:p>
                <a:p>
                  <a:r>
                    <a:rPr lang="en-US" sz="1600" b="1" dirty="0">
                      <a:solidFill>
                        <a:srgbClr val="1F497D"/>
                      </a:solidFill>
                    </a:rPr>
                    <a:t>Capacity:   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80 @ 90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/70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endParaRPr lang="en-US" sz="1500" b="1" dirty="0">
                    <a:solidFill>
                      <a:srgbClr val="1F497D"/>
                    </a:solidFill>
                  </a:endParaRPr>
                </a:p>
                <a:p>
                  <a:pPr>
                    <a:tabLst>
                      <a:tab pos="509588" algn="l"/>
                    </a:tabLst>
                  </a:pPr>
                  <a:r>
                    <a:rPr lang="en-US" sz="1600" b="1" dirty="0">
                      <a:solidFill>
                        <a:srgbClr val="1F497D"/>
                      </a:solidFill>
                    </a:rPr>
                    <a:t>                 </a:t>
                  </a:r>
                  <a:r>
                    <a:rPr lang="en-US" sz="100" b="1" dirty="0">
                      <a:solidFill>
                        <a:srgbClr val="1F497D"/>
                      </a:solidFill>
                    </a:rPr>
                    <a:t>            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100 @ 70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/50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endParaRPr lang="en-US" sz="1500" b="1" dirty="0">
                    <a:solidFill>
                      <a:srgbClr val="1F497D"/>
                    </a:solidFill>
                  </a:endParaRPr>
                </a:p>
                <a:p>
                  <a:r>
                    <a:rPr lang="en-US" sz="1600" b="1" dirty="0">
                      <a:solidFill>
                        <a:srgbClr val="1F497D"/>
                      </a:solidFill>
                    </a:rPr>
                    <a:t>Storage: 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57 lb.</a:t>
                  </a:r>
                </a:p>
                <a:p>
                  <a:r>
                    <a:rPr lang="en-US" sz="1600" b="1" dirty="0">
                      <a:solidFill>
                        <a:srgbClr val="1F497D"/>
                      </a:solidFill>
                    </a:rPr>
                    <a:t>Dimensions: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20”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x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24”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x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38”</a:t>
                  </a:r>
                </a:p>
                <a:p>
                  <a:r>
                    <a:rPr lang="en-US" sz="1100" i="1" dirty="0">
                      <a:solidFill>
                        <a:srgbClr val="1F497D"/>
                      </a:solidFill>
                    </a:rPr>
                    <a:t>Includes 6” legs, scoop, and 5.5’ power cord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D53C6A3-613C-4BAC-B466-A7C8031ECA22}"/>
                  </a:ext>
                </a:extLst>
              </p:cNvPr>
              <p:cNvGrpSpPr/>
              <p:nvPr/>
            </p:nvGrpSpPr>
            <p:grpSpPr>
              <a:xfrm>
                <a:off x="4519844" y="1016563"/>
                <a:ext cx="3858841" cy="4266145"/>
                <a:chOff x="50579" y="2727610"/>
                <a:chExt cx="2902107" cy="3208426"/>
              </a:xfrm>
            </p:grpSpPr>
            <p:pic>
              <p:nvPicPr>
                <p:cNvPr id="31" name="Picture 30" descr="A picture containing game&#10;&#10;Description automatically generated">
                  <a:extLst>
                    <a:ext uri="{FF2B5EF4-FFF2-40B4-BE49-F238E27FC236}">
                      <a16:creationId xmlns:a16="http://schemas.microsoft.com/office/drawing/2014/main" id="{189B5116-C79E-43FC-B8A5-B2DAADEE5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61617" y="2760254"/>
                  <a:ext cx="1491068" cy="1863752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picture containing sitting, black, mirror, bus&#10;&#10;Description automatically generated">
                  <a:extLst>
                    <a:ext uri="{FF2B5EF4-FFF2-40B4-BE49-F238E27FC236}">
                      <a16:creationId xmlns:a16="http://schemas.microsoft.com/office/drawing/2014/main" id="{EA8BD0F5-62DD-4D2C-AEBD-1105FCAA87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31" y="2727610"/>
                  <a:ext cx="1608271" cy="1863752"/>
                </a:xfrm>
                <a:prstGeom prst="rect">
                  <a:avLst/>
                </a:prstGeom>
              </p:spPr>
            </p:pic>
            <p:pic>
              <p:nvPicPr>
                <p:cNvPr id="35" name="Picture 34" descr="A close up of a device&#10;&#10;Description automatically generated">
                  <a:extLst>
                    <a:ext uri="{FF2B5EF4-FFF2-40B4-BE49-F238E27FC236}">
                      <a16:creationId xmlns:a16="http://schemas.microsoft.com/office/drawing/2014/main" id="{A692B571-FE00-4902-AC9F-AF4C578A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579" y="4329536"/>
                  <a:ext cx="1608271" cy="1596117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picture containing meter&#10;&#10;Description automatically generated">
                  <a:extLst>
                    <a:ext uri="{FF2B5EF4-FFF2-40B4-BE49-F238E27FC236}">
                      <a16:creationId xmlns:a16="http://schemas.microsoft.com/office/drawing/2014/main" id="{15799D0F-B3D6-45E4-9FDB-E247ED495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64509" y="4339919"/>
                  <a:ext cx="1488177" cy="15961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0CBF3E-41E6-4D92-833D-DFDF465E30FE}"/>
                </a:ext>
              </a:extLst>
            </p:cNvPr>
            <p:cNvCxnSpPr/>
            <p:nvPr/>
          </p:nvCxnSpPr>
          <p:spPr>
            <a:xfrm>
              <a:off x="3994216" y="1506456"/>
              <a:ext cx="0" cy="37012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887F4DE-C3FF-4ECE-9507-E6EF3C09BBCA}"/>
              </a:ext>
            </a:extLst>
          </p:cNvPr>
          <p:cNvGrpSpPr/>
          <p:nvPr/>
        </p:nvGrpSpPr>
        <p:grpSpPr>
          <a:xfrm>
            <a:off x="2658403" y="3207090"/>
            <a:ext cx="384529" cy="256823"/>
            <a:chOff x="1048454" y="2462615"/>
            <a:chExt cx="3049378" cy="203664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D4C3BEB-E229-4E8B-B57F-A27D19EE346E}"/>
                </a:ext>
              </a:extLst>
            </p:cNvPr>
            <p:cNvSpPr/>
            <p:nvPr/>
          </p:nvSpPr>
          <p:spPr>
            <a:xfrm rot="18832413">
              <a:off x="1074976" y="2436093"/>
              <a:ext cx="1934811" cy="1987855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EE4F275-6E3D-4835-A69B-1F1883D8F1D8}"/>
                </a:ext>
              </a:extLst>
            </p:cNvPr>
            <p:cNvSpPr/>
            <p:nvPr/>
          </p:nvSpPr>
          <p:spPr>
            <a:xfrm rot="20636713">
              <a:off x="2159044" y="2569613"/>
              <a:ext cx="1931507" cy="186641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D57DD8F-BEF2-4CA5-8B5A-7F3F9BEC0469}"/>
                </a:ext>
              </a:extLst>
            </p:cNvPr>
            <p:cNvSpPr/>
            <p:nvPr/>
          </p:nvSpPr>
          <p:spPr>
            <a:xfrm rot="20636713">
              <a:off x="2149261" y="2548295"/>
              <a:ext cx="1948571" cy="1950966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842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Space Saving Design: </a:t>
            </a:r>
            <a:r>
              <a:rPr lang="en-US" b="1" i="1" dirty="0">
                <a:solidFill>
                  <a:schemeClr val="tx2"/>
                </a:solidFill>
              </a:rPr>
              <a:t>ADA Compliant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988B8FE-F114-430E-A455-E785CBABAF72}"/>
              </a:ext>
            </a:extLst>
          </p:cNvPr>
          <p:cNvGrpSpPr/>
          <p:nvPr/>
        </p:nvGrpSpPr>
        <p:grpSpPr>
          <a:xfrm>
            <a:off x="264257" y="1145048"/>
            <a:ext cx="8616087" cy="4730366"/>
            <a:chOff x="264257" y="1183960"/>
            <a:chExt cx="8616087" cy="47303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7BD358-F2CC-46DF-A318-A3A8569B0361}"/>
                </a:ext>
              </a:extLst>
            </p:cNvPr>
            <p:cNvGrpSpPr/>
            <p:nvPr/>
          </p:nvGrpSpPr>
          <p:grpSpPr>
            <a:xfrm>
              <a:off x="264257" y="1452343"/>
              <a:ext cx="8616087" cy="4461983"/>
              <a:chOff x="366101" y="1452343"/>
              <a:chExt cx="8616087" cy="446198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8AC8F9C-FCB1-4EAB-A9B9-F48D17195746}"/>
                  </a:ext>
                </a:extLst>
              </p:cNvPr>
              <p:cNvGrpSpPr/>
              <p:nvPr/>
            </p:nvGrpSpPr>
            <p:grpSpPr>
              <a:xfrm>
                <a:off x="4429978" y="1452343"/>
                <a:ext cx="4552210" cy="2977289"/>
                <a:chOff x="455830" y="1258790"/>
                <a:chExt cx="4735294" cy="3097032"/>
              </a:xfrm>
            </p:grpSpPr>
            <p:pic>
              <p:nvPicPr>
                <p:cNvPr id="35" name="Picture 4">
                  <a:extLst>
                    <a:ext uri="{FF2B5EF4-FFF2-40B4-BE49-F238E27FC236}">
                      <a16:creationId xmlns:a16="http://schemas.microsoft.com/office/drawing/2014/main" id="{76BDC8AE-9B96-450B-8CEF-F833FAE57C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830" y="1387327"/>
                  <a:ext cx="1992083" cy="2758176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B8DB48F-BA6A-40CB-A0EA-757BD1519F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747" b="89425" l="8917" r="91083">
                              <a14:foregroundMark x1="9873" y1="54713" x2="10828" y2="53563"/>
                              <a14:foregroundMark x1="11146" y1="56092" x2="10510" y2="68736"/>
                              <a14:foregroundMark x1="11465" y1="68276" x2="12102" y2="68736"/>
                              <a14:foregroundMark x1="12739" y1="68506" x2="12739" y2="68966"/>
                              <a14:foregroundMark x1="23630" y1="77605" x2="29299" y2="82759"/>
                              <a14:foregroundMark x1="29299" y1="83218" x2="29299" y2="83218"/>
                              <a14:foregroundMark x1="39172" y1="84368" x2="64968" y2="83218"/>
                              <a14:foregroundMark x1="64968" y1="83218" x2="65605" y2="80920"/>
                              <a14:foregroundMark x1="68153" y1="81149" x2="72611" y2="80230"/>
                              <a14:foregroundMark x1="73248" y1="80230" x2="73567" y2="80460"/>
                              <a14:foregroundMark x1="73885" y1="80000" x2="73885" y2="80000"/>
                              <a14:foregroundMark x1="73885" y1="80000" x2="73885" y2="80000"/>
                              <a14:foregroundMark x1="83758" y1="78851" x2="88535" y2="73103"/>
                              <a14:foregroundMark x1="85987" y1="77931" x2="88854" y2="78621"/>
                              <a14:foregroundMark x1="87261" y1="78621" x2="87261" y2="70805"/>
                              <a14:foregroundMark x1="87580" y1="73333" x2="88217" y2="49655"/>
                              <a14:foregroundMark x1="88217" y1="49655" x2="88217" y2="49655"/>
                              <a14:foregroundMark x1="87580" y1="54713" x2="91083" y2="42069"/>
                              <a14:foregroundMark x1="88217" y1="44598" x2="88535" y2="35402"/>
                              <a14:foregroundMark x1="90127" y1="45747" x2="90127" y2="30805"/>
                              <a14:foregroundMark x1="90446" y1="29655" x2="76433" y2="5977"/>
                              <a14:foregroundMark x1="88854" y1="26667" x2="84713" y2="11724"/>
                              <a14:foregroundMark x1="89809" y1="26437" x2="87261" y2="17471"/>
                              <a14:foregroundMark x1="88535" y1="20690" x2="78662" y2="8736"/>
                              <a14:foregroundMark x1="84076" y1="13563" x2="79936" y2="9425"/>
                              <a14:foregroundMark x1="86306" y1="12414" x2="81529" y2="8506"/>
                              <a14:foregroundMark x1="74841" y1="8506" x2="50000" y2="6207"/>
                              <a14:foregroundMark x1="57006" y1="7356" x2="20064" y2="7586"/>
                              <a14:foregroundMark x1="39809" y1="7126" x2="8917" y2="8966"/>
                              <a14:foregroundMark x1="14331" y1="7816" x2="11783" y2="7816"/>
                              <a14:foregroundMark x1="16879" y1="8276" x2="22930" y2="7126"/>
                              <a14:foregroundMark x1="19427" y1="7586" x2="8599" y2="7586"/>
                              <a14:foregroundMark x1="10191" y1="8506" x2="13376" y2="21609"/>
                              <a14:foregroundMark x1="8599" y1="10805" x2="8599" y2="54483"/>
                              <a14:foregroundMark x1="8599" y1="54483" x2="8917" y2="55172"/>
                              <a14:foregroundMark x1="83439" y1="78851" x2="83439" y2="78851"/>
                              <a14:foregroundMark x1="74522" y1="80230" x2="74522" y2="80230"/>
                              <a14:foregroundMark x1="39172" y1="84368" x2="39172" y2="84368"/>
                              <a14:foregroundMark x1="16561" y1="70115" x2="15924" y2="70115"/>
                              <a14:foregroundMark x1="15287" y1="69195" x2="17197" y2="70575"/>
                              <a14:foregroundMark x1="38535" y1="83908" x2="38535" y2="83908"/>
                              <a14:backgroundMark x1="15605" y1="73563" x2="18790" y2="86437"/>
                              <a14:backgroundMark x1="78025" y1="81149" x2="77707" y2="83908"/>
                              <a14:backgroundMark x1="18790" y1="75632" x2="19108" y2="77931"/>
                              <a14:backgroundMark x1="30573" y1="84598" x2="31210" y2="85287"/>
                              <a14:backgroundMark x1="29936" y1="83908" x2="30892" y2="84598"/>
                              <a14:backgroundMark x1="38535" y1="84598" x2="37898" y2="84598"/>
                              <a14:backgroundMark x1="76115" y1="80920" x2="75796" y2="80230"/>
                              <a14:backgroundMark x1="82166" y1="80000" x2="81847" y2="79540"/>
                              <a14:backgroundMark x1="11465" y1="70115" x2="12739" y2="70575"/>
                              <a14:backgroundMark x1="13057" y1="69885" x2="13728" y2="70079"/>
                              <a14:backgroundMark x1="81847" y1="79310" x2="76115" y2="80000"/>
                              <a14:backgroundMark x1="81847" y1="79770" x2="77389" y2="80230"/>
                              <a14:backgroundMark x1="81529" y1="79310" x2="76752" y2="80000"/>
                              <a14:backgroundMark x1="38535" y1="84368" x2="32484" y2="84368"/>
                              <a14:backgroundMark x1="36624" y1="84828" x2="33121" y2="84828"/>
                              <a14:backgroundMark x1="37580" y1="84368" x2="34395" y2="84828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712956" y="1387327"/>
                  <a:ext cx="1991149" cy="2758440"/>
                </a:xfrm>
                <a:prstGeom prst="rect">
                  <a:avLst/>
                </a:prstGeom>
              </p:spPr>
            </p:pic>
            <p:grpSp>
              <p:nvGrpSpPr>
                <p:cNvPr id="11" name="Group 10"/>
                <p:cNvGrpSpPr/>
                <p:nvPr/>
              </p:nvGrpSpPr>
              <p:grpSpPr>
                <a:xfrm>
                  <a:off x="684887" y="1258790"/>
                  <a:ext cx="4506237" cy="3085333"/>
                  <a:chOff x="709663" y="1249912"/>
                  <a:chExt cx="4506237" cy="3085333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4797410" y="1548535"/>
                    <a:ext cx="0" cy="1995295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00AEEF"/>
                    </a:solidFill>
                    <a:prstDash val="solid"/>
                    <a:headEnd type="oval" w="med" len="med"/>
                    <a:tailEnd type="oval" w="med" len="me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525341" y="2376905"/>
                    <a:ext cx="690559" cy="338554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AEE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31.9”</a:t>
                    </a:r>
                  </a:p>
                </p:txBody>
              </p: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2564750" y="1535536"/>
                    <a:ext cx="0" cy="229013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00AEEF"/>
                    </a:solidFill>
                    <a:prstDash val="solid"/>
                    <a:headEnd type="oval" w="med" len="med"/>
                    <a:tailEnd type="oval" w="med" len="me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337045" y="2487606"/>
                    <a:ext cx="539496" cy="338554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AEE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38”</a:t>
                    </a:r>
                  </a:p>
                </p:txBody>
              </p:sp>
              <p:cxnSp>
                <p:nvCxnSpPr>
                  <p:cNvPr id="26" name="Straight Connector 25"/>
                  <p:cNvCxnSpPr>
                    <a:cxnSpLocks/>
                  </p:cNvCxnSpPr>
                  <p:nvPr/>
                </p:nvCxnSpPr>
                <p:spPr>
                  <a:xfrm>
                    <a:off x="3139126" y="4146846"/>
                    <a:ext cx="140543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00AEEF"/>
                    </a:solidFill>
                    <a:prstDash val="solid"/>
                    <a:headEnd type="oval" w="med" len="med"/>
                    <a:tailEnd type="oval" w="med" len="me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568670" y="3996691"/>
                    <a:ext cx="600076" cy="338554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AEE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20”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709663" y="1249912"/>
                    <a:ext cx="1547737" cy="3077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AEE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With legs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2968002" y="1249912"/>
                    <a:ext cx="1557339" cy="3077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AEE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Without legs</a:t>
                    </a: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757081" y="3771066"/>
                    <a:ext cx="1992084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With use of KUFM20 floor mount kit</a:t>
                    </a:r>
                  </a:p>
                </p:txBody>
              </p:sp>
            </p:grp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5ECF66E-21D0-4523-8E93-2D570F9464E2}"/>
                    </a:ext>
                  </a:extLst>
                </p:cNvPr>
                <p:cNvCxnSpPr/>
                <p:nvPr/>
              </p:nvCxnSpPr>
              <p:spPr>
                <a:xfrm>
                  <a:off x="838689" y="4167423"/>
                  <a:ext cx="14054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2763840-D6FB-4AD3-9049-412B0026E1EB}"/>
                    </a:ext>
                  </a:extLst>
                </p:cNvPr>
                <p:cNvSpPr txBox="1"/>
                <p:nvPr/>
              </p:nvSpPr>
              <p:spPr>
                <a:xfrm>
                  <a:off x="1268234" y="4017268"/>
                  <a:ext cx="600076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20”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960D71C-0C24-4603-BF7F-D5D7888B03AE}"/>
                  </a:ext>
                </a:extLst>
              </p:cNvPr>
              <p:cNvGrpSpPr/>
              <p:nvPr/>
            </p:nvGrpSpPr>
            <p:grpSpPr>
              <a:xfrm>
                <a:off x="366101" y="2911049"/>
                <a:ext cx="3989308" cy="3003277"/>
                <a:chOff x="670884" y="2849267"/>
                <a:chExt cx="4149753" cy="3124066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8D4B8873-35A2-4A3E-8BAB-17A719041F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/>
              </p:blipFill>
              <p:spPr>
                <a:xfrm>
                  <a:off x="670884" y="3059094"/>
                  <a:ext cx="1688901" cy="2646260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3C86759C-3B30-4F36-A512-86823F978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89956" l="836" r="92758">
                              <a14:foregroundMark x1="7660" y1="5600" x2="67549" y2="8178"/>
                              <a14:foregroundMark x1="67549" y1="8178" x2="87604" y2="22311"/>
                              <a14:foregroundMark x1="87604" y1="22311" x2="89415" y2="41511"/>
                              <a14:foregroundMark x1="89415" y1="41511" x2="85794" y2="21333"/>
                              <a14:foregroundMark x1="85794" y1="21333" x2="62813" y2="8356"/>
                              <a14:foregroundMark x1="62813" y1="8356" x2="27298" y2="9600"/>
                              <a14:foregroundMark x1="27298" y1="9600" x2="61699" y2="7733"/>
                              <a14:foregroundMark x1="61699" y1="7733" x2="57382" y2="9067"/>
                              <a14:foregroundMark x1="78273" y1="9333" x2="2786" y2="6400"/>
                              <a14:foregroundMark x1="9889" y1="7733" x2="12256" y2="69333"/>
                              <a14:foregroundMark x1="12256" y1="69333" x2="836" y2="0"/>
                              <a14:foregroundMark x1="16156" y1="6756" x2="61003" y2="4178"/>
                              <a14:foregroundMark x1="60028" y1="4800" x2="81476" y2="10133"/>
                              <a14:foregroundMark x1="70613" y1="7378" x2="84401" y2="14578"/>
                              <a14:foregroundMark x1="81476" y1="9067" x2="89694" y2="29067"/>
                              <a14:foregroundMark x1="84540" y1="16622" x2="69220" y2="6489"/>
                              <a14:foregroundMark x1="70056" y1="6489" x2="85376" y2="14667"/>
                              <a14:foregroundMark x1="73816" y1="8089" x2="82591" y2="9689"/>
                              <a14:foregroundMark x1="74234" y1="8889" x2="91643" y2="6578"/>
                              <a14:foregroundMark x1="78830" y1="8089" x2="67549" y2="6933"/>
                              <a14:foregroundMark x1="54875" y1="9422" x2="28969" y2="10044"/>
                              <a14:foregroundMark x1="84958" y1="11378" x2="89694" y2="70933"/>
                              <a14:foregroundMark x1="88997" y1="52356" x2="85097" y2="31022"/>
                              <a14:foregroundMark x1="89694" y1="43911" x2="87604" y2="32178"/>
                              <a14:foregroundMark x1="89694" y1="46311" x2="87883" y2="37422"/>
                              <a14:foregroundMark x1="89136" y1="45244" x2="82033" y2="11378"/>
                              <a14:foregroundMark x1="88022" y1="28622" x2="85376" y2="12978"/>
                              <a14:foregroundMark x1="90111" y1="26578" x2="86630" y2="15911"/>
                              <a14:foregroundMark x1="91226" y1="35022" x2="88997" y2="24622"/>
                              <a14:foregroundMark x1="92758" y1="41244" x2="89415" y2="29689"/>
                              <a14:foregroundMark x1="10446" y1="61600" x2="10167" y2="70667"/>
                              <a14:foregroundMark x1="21450" y1="75004" x2="31476" y2="82400"/>
                              <a14:foregroundMark x1="20752" y1="74489" x2="21114" y2="74756"/>
                              <a14:foregroundMark x1="44568" y1="84978" x2="71309" y2="82400"/>
                              <a14:foregroundMark x1="81058" y1="81067" x2="89554" y2="84000"/>
                              <a14:foregroundMark x1="88997" y1="71556" x2="85933" y2="83556"/>
                              <a14:foregroundMark x1="71866" y1="82400" x2="71866" y2="82400"/>
                              <a14:foregroundMark x1="33983" y1="82844" x2="31476" y2="81333"/>
                              <a14:foregroundMark x1="34401" y1="83378" x2="33983" y2="82844"/>
                              <a14:backgroundMark x1="14067" y1="70933" x2="13510" y2="70044"/>
                              <a14:backgroundMark x1="43733" y1="85333" x2="43733" y2="85333"/>
                              <a14:backgroundMark x1="72841" y1="82222" x2="72841" y2="82222"/>
                              <a14:backgroundMark x1="79805" y1="81244" x2="79805" y2="81244"/>
                              <a14:backgroundMark x1="80362" y1="81244" x2="80362" y2="81244"/>
                              <a14:backgroundMark x1="19081" y1="74756" x2="19081" y2="75556"/>
                              <a14:backgroundMark x1="20056" y1="76889" x2="16992" y2="73778"/>
                              <a14:backgroundMark x1="19638" y1="74933" x2="18663" y2="74489"/>
                              <a14:backgroundMark x1="19638" y1="75111" x2="19081" y2="74133"/>
                              <a14:backgroundMark x1="43315" y1="85244" x2="44150" y2="85244"/>
                              <a14:backgroundMark x1="19777" y1="74222" x2="18663" y2="7386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/>
                <a:stretch/>
              </p:blipFill>
              <p:spPr>
                <a:xfrm>
                  <a:off x="2642708" y="3067494"/>
                  <a:ext cx="1671133" cy="2618421"/>
                </a:xfrm>
                <a:prstGeom prst="rect">
                  <a:avLst/>
                </a:prstGeom>
              </p:spPr>
            </p:pic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FC00768E-4553-43D9-AA9F-7BC09F441669}"/>
                    </a:ext>
                  </a:extLst>
                </p:cNvPr>
                <p:cNvCxnSpPr/>
                <p:nvPr/>
              </p:nvCxnSpPr>
              <p:spPr>
                <a:xfrm>
                  <a:off x="4402147" y="3147890"/>
                  <a:ext cx="0" cy="199529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8A3A89C-C9ED-4B70-BC0D-22B977EE103D}"/>
                    </a:ext>
                  </a:extLst>
                </p:cNvPr>
                <p:cNvSpPr txBox="1"/>
                <p:nvPr/>
              </p:nvSpPr>
              <p:spPr>
                <a:xfrm>
                  <a:off x="4130078" y="3976260"/>
                  <a:ext cx="690559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31.9”</a:t>
                  </a:r>
                </a:p>
              </p:txBody>
            </p: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108E52C-CDE1-4E43-BFC5-466BD9B10C55}"/>
                    </a:ext>
                  </a:extLst>
                </p:cNvPr>
                <p:cNvCxnSpPr/>
                <p:nvPr/>
              </p:nvCxnSpPr>
              <p:spPr>
                <a:xfrm>
                  <a:off x="2461588" y="3134891"/>
                  <a:ext cx="0" cy="229013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41467E-CAC0-426C-97A8-791234CF5804}"/>
                    </a:ext>
                  </a:extLst>
                </p:cNvPr>
                <p:cNvSpPr txBox="1"/>
                <p:nvPr/>
              </p:nvSpPr>
              <p:spPr>
                <a:xfrm>
                  <a:off x="2233883" y="4086961"/>
                  <a:ext cx="539496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38”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4C7B516-3D87-494D-BD76-B276D9D0308A}"/>
                    </a:ext>
                  </a:extLst>
                </p:cNvPr>
                <p:cNvSpPr txBox="1"/>
                <p:nvPr/>
              </p:nvSpPr>
              <p:spPr>
                <a:xfrm>
                  <a:off x="2768421" y="2849267"/>
                  <a:ext cx="1361657" cy="30777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Without legs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1E4E134-2FEC-4242-B39D-E2E716561126}"/>
                    </a:ext>
                  </a:extLst>
                </p:cNvPr>
                <p:cNvSpPr txBox="1"/>
                <p:nvPr/>
              </p:nvSpPr>
              <p:spPr>
                <a:xfrm>
                  <a:off x="2652211" y="5370421"/>
                  <a:ext cx="191979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With use of KUFM15 floor mount kit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C4CADFC-CC59-429D-BBDD-01DB30FB7CD8}"/>
                    </a:ext>
                  </a:extLst>
                </p:cNvPr>
                <p:cNvSpPr txBox="1"/>
                <p:nvPr/>
              </p:nvSpPr>
              <p:spPr>
                <a:xfrm>
                  <a:off x="779678" y="2849267"/>
                  <a:ext cx="1361657" cy="30777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With legs</a:t>
                  </a:r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97DF06-42ED-4C82-B9C1-15F54292B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729" y="5788974"/>
                  <a:ext cx="124318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765DDDF-7DD5-48AA-B8F2-B0E91310799A}"/>
                    </a:ext>
                  </a:extLst>
                </p:cNvPr>
                <p:cNvSpPr txBox="1"/>
                <p:nvPr/>
              </p:nvSpPr>
              <p:spPr>
                <a:xfrm>
                  <a:off x="1188932" y="5619696"/>
                  <a:ext cx="561653" cy="352170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15”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A04FD01-6916-47BC-8A89-AB0B7CF711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7256" y="5790440"/>
                  <a:ext cx="124318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A8B7D46-C7B8-4BF4-AA63-363B3C0F89B5}"/>
                    </a:ext>
                  </a:extLst>
                </p:cNvPr>
                <p:cNvSpPr txBox="1"/>
                <p:nvPr/>
              </p:nvSpPr>
              <p:spPr>
                <a:xfrm>
                  <a:off x="3244643" y="5621163"/>
                  <a:ext cx="527249" cy="352170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15”</a:t>
                  </a:r>
                </a:p>
              </p:txBody>
            </p:sp>
          </p:grp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ACD05AA-DBD2-4935-B63B-E461753D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800" y="1183960"/>
              <a:ext cx="3767328" cy="845522"/>
            </a:xfrm>
            <a:prstGeom prst="rect">
              <a:avLst/>
            </a:prstGeom>
          </p:spPr>
        </p:pic>
        <p:sp>
          <p:nvSpPr>
            <p:cNvPr id="60" name="Rounded Rectangle 4">
              <a:extLst>
                <a:ext uri="{FF2B5EF4-FFF2-40B4-BE49-F238E27FC236}">
                  <a16:creationId xmlns:a16="http://schemas.microsoft.com/office/drawing/2014/main" id="{3B667F1B-BE5F-4B7D-8466-8E06F141C27C}"/>
                </a:ext>
              </a:extLst>
            </p:cNvPr>
            <p:cNvSpPr/>
            <p:nvPr/>
          </p:nvSpPr>
          <p:spPr>
            <a:xfrm>
              <a:off x="417922" y="2297670"/>
              <a:ext cx="3442693" cy="520198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90C7A10-0FA3-41AC-8A27-8374A7F3D86E}"/>
                </a:ext>
              </a:extLst>
            </p:cNvPr>
            <p:cNvSpPr/>
            <p:nvPr/>
          </p:nvSpPr>
          <p:spPr>
            <a:xfrm>
              <a:off x="417922" y="2328191"/>
              <a:ext cx="34426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15” Platform</a:t>
              </a:r>
            </a:p>
          </p:txBody>
        </p:sp>
        <p:sp>
          <p:nvSpPr>
            <p:cNvPr id="65" name="Rounded Rectangle 4">
              <a:extLst>
                <a:ext uri="{FF2B5EF4-FFF2-40B4-BE49-F238E27FC236}">
                  <a16:creationId xmlns:a16="http://schemas.microsoft.com/office/drawing/2014/main" id="{EFA6DB18-F77B-43B3-9D41-77C612E60BCB}"/>
                </a:ext>
              </a:extLst>
            </p:cNvPr>
            <p:cNvSpPr/>
            <p:nvPr/>
          </p:nvSpPr>
          <p:spPr>
            <a:xfrm>
              <a:off x="4512369" y="4546783"/>
              <a:ext cx="3965665" cy="520198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169009E-A3A9-4242-99AC-8B1D3921981E}"/>
                </a:ext>
              </a:extLst>
            </p:cNvPr>
            <p:cNvSpPr/>
            <p:nvPr/>
          </p:nvSpPr>
          <p:spPr>
            <a:xfrm>
              <a:off x="4512370" y="4567576"/>
              <a:ext cx="39656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20” Platform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72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4512082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Ease of Use</a:t>
            </a:r>
            <a:r>
              <a:rPr lang="en-US" sz="2200" dirty="0">
                <a:solidFill>
                  <a:srgbClr val="003F80"/>
                </a:solidFill>
              </a:rPr>
              <a:t> - </a:t>
            </a:r>
            <a:r>
              <a:rPr lang="en-US" sz="1900" i="1" dirty="0">
                <a:solidFill>
                  <a:srgbClr val="003F80"/>
                </a:solidFill>
              </a:rPr>
              <a:t>Allows operators to efficiently get the ice they need</a:t>
            </a:r>
          </a:p>
          <a:p>
            <a:r>
              <a:rPr lang="en-US" sz="2200" dirty="0">
                <a:solidFill>
                  <a:srgbClr val="003F80"/>
                </a:solidFill>
              </a:rPr>
              <a:t>Slide Up Door</a:t>
            </a:r>
          </a:p>
          <a:p>
            <a:r>
              <a:rPr lang="en-US" sz="2200" dirty="0">
                <a:solidFill>
                  <a:srgbClr val="003F80"/>
                </a:solidFill>
              </a:rPr>
              <a:t>Large Access Area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Ice Scoop Included</a:t>
            </a:r>
          </a:p>
          <a:p>
            <a:endParaRPr lang="en-US" sz="1100" dirty="0">
              <a:solidFill>
                <a:srgbClr val="003F8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Intuitive Controls</a:t>
            </a:r>
          </a:p>
          <a:p>
            <a:r>
              <a:rPr lang="en-US" sz="2200" dirty="0">
                <a:solidFill>
                  <a:srgbClr val="003F80"/>
                </a:solidFill>
              </a:rPr>
              <a:t>On/Off/Clean Switch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Ice Thickness Adjustment</a:t>
            </a:r>
          </a:p>
          <a:p>
            <a:r>
              <a:rPr lang="en-US" sz="2200" dirty="0">
                <a:solidFill>
                  <a:srgbClr val="003F80"/>
                </a:solidFill>
              </a:rPr>
              <a:t>Harvest Time Adjustment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37" y="977521"/>
            <a:ext cx="2365991" cy="327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79" y="3619142"/>
            <a:ext cx="1907654" cy="1683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1B1031-7363-4F81-944D-1156EEBE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Ease of Use </a:t>
            </a:r>
            <a:r>
              <a:rPr lang="en-US" sz="2000" b="1" i="1" dirty="0">
                <a:solidFill>
                  <a:schemeClr val="tx2"/>
                </a:solidFill>
              </a:rPr>
              <a:t>(15” &amp; 20” Only)</a:t>
            </a:r>
          </a:p>
        </p:txBody>
      </p:sp>
    </p:spTree>
    <p:extLst>
      <p:ext uri="{BB962C8B-B14F-4D97-AF65-F5344CB8AC3E}">
        <p14:creationId xmlns:p14="http://schemas.microsoft.com/office/powerpoint/2010/main" val="1175910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6530454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Clear Cubes -</a:t>
            </a:r>
            <a:r>
              <a:rPr lang="en-US" sz="2200" dirty="0">
                <a:solidFill>
                  <a:srgbClr val="003F80"/>
                </a:solidFill>
              </a:rPr>
              <a:t> </a:t>
            </a:r>
            <a:r>
              <a:rPr lang="en-US" sz="1900" i="1" dirty="0">
                <a:solidFill>
                  <a:srgbClr val="003F80"/>
                </a:solidFill>
              </a:rPr>
              <a:t>Consumer preferred</a:t>
            </a:r>
          </a:p>
          <a:p>
            <a:r>
              <a:rPr lang="en-US" sz="2000" dirty="0">
                <a:solidFill>
                  <a:srgbClr val="003F80"/>
                </a:solidFill>
              </a:rPr>
              <a:t>Made with innovative horizontal evaporator</a:t>
            </a:r>
          </a:p>
          <a:p>
            <a:r>
              <a:rPr lang="en-US" sz="2000" dirty="0">
                <a:solidFill>
                  <a:srgbClr val="003F80"/>
                </a:solidFill>
              </a:rPr>
              <a:t>Minerals don’t freeze in cube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Spray jets helps keep them washed away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Environmentally Friendly </a:t>
            </a:r>
            <a:r>
              <a:rPr lang="en-US" sz="1900" dirty="0">
                <a:solidFill>
                  <a:srgbClr val="003F80"/>
                </a:solidFill>
              </a:rPr>
              <a:t>- </a:t>
            </a:r>
            <a:r>
              <a:rPr lang="en-US" sz="1900" i="1" dirty="0">
                <a:solidFill>
                  <a:srgbClr val="003F80"/>
                </a:solidFill>
              </a:rPr>
              <a:t>Designed responsibly, while focusing on lower utility costs</a:t>
            </a:r>
          </a:p>
          <a:p>
            <a:r>
              <a:rPr lang="en-US" sz="2000" dirty="0">
                <a:solidFill>
                  <a:srgbClr val="003F80"/>
                </a:solidFill>
              </a:rPr>
              <a:t>Uses R-134a refrigerant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Does not deplete ozone layer</a:t>
            </a:r>
          </a:p>
          <a:p>
            <a:r>
              <a:rPr lang="en-US" sz="2000" dirty="0">
                <a:solidFill>
                  <a:srgbClr val="003F80"/>
                </a:solidFill>
              </a:rPr>
              <a:t>Lower energy consumption</a:t>
            </a:r>
          </a:p>
          <a:p>
            <a:r>
              <a:rPr lang="en-US" sz="2000" dirty="0">
                <a:solidFill>
                  <a:srgbClr val="003F80"/>
                </a:solidFill>
              </a:rPr>
              <a:t>Recyclable aluminum alloy side panels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Same durability and corrosion resistance as stainless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pic>
        <p:nvPicPr>
          <p:cNvPr id="6146" name="Picture 2" descr="H:\Resources\Dealer Kit_2018\Product Images\Ice Forms\medium cu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52" y="1414338"/>
            <a:ext cx="1800901" cy="19393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F07234-22FD-455C-B785-FD2A8198724D}"/>
              </a:ext>
            </a:extLst>
          </p:cNvPr>
          <p:cNvGrpSpPr/>
          <p:nvPr/>
        </p:nvGrpSpPr>
        <p:grpSpPr>
          <a:xfrm>
            <a:off x="6946851" y="3706576"/>
            <a:ext cx="1800902" cy="1429181"/>
            <a:chOff x="5206064" y="2337368"/>
            <a:chExt cx="2931069" cy="2326072"/>
          </a:xfrm>
        </p:grpSpPr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D74A6FF6-7F03-405D-A78D-96C346DB5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064" y="2337368"/>
              <a:ext cx="2931069" cy="23260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A8179F-D356-4C85-8DAB-A569CE48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625" y="3023931"/>
              <a:ext cx="1051573" cy="119670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80D5B97-FC59-4CE1-9FB5-71320BC97676}"/>
              </a:ext>
            </a:extLst>
          </p:cNvPr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Undercounter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Cube </a:t>
            </a:r>
            <a:r>
              <a:rPr lang="en-US" sz="1800" b="1" i="1" dirty="0">
                <a:solidFill>
                  <a:schemeClr val="tx2"/>
                </a:solidFill>
              </a:rPr>
              <a:t>(15” &amp; 20” Only)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1431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427493" cy="341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Meets the Following Regulations: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ETL Safety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ETL Sanitation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Air Conditioning, Heating and Refrigeration Institute (AHRI)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CE (50 Hz)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3F80"/>
                </a:solidFill>
              </a:rPr>
              <a:t>InMetro</a:t>
            </a:r>
            <a:r>
              <a:rPr lang="en-US" sz="2000" dirty="0">
                <a:solidFill>
                  <a:srgbClr val="003F80"/>
                </a:solidFill>
              </a:rPr>
              <a:t> (Brazil – 230/60/1)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Low Lead – Safe Drinking Water Act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United States Department Of Energy Federal Energy Efficiency Minimums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Undercounter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Cube </a:t>
            </a:r>
            <a:r>
              <a:rPr lang="en-US" sz="1800" b="1" i="1" dirty="0">
                <a:solidFill>
                  <a:schemeClr val="tx2"/>
                </a:solidFill>
              </a:rPr>
              <a:t>(15” &amp; 20” Only)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6409" y="4708046"/>
            <a:ext cx="5603916" cy="1121341"/>
            <a:chOff x="293688" y="4699000"/>
            <a:chExt cx="6497583" cy="1300163"/>
          </a:xfrm>
        </p:grpSpPr>
        <p:pic>
          <p:nvPicPr>
            <p:cNvPr id="6" name="Picture 5" descr="T:\Share\Marketing\Marketing Communications\Commercial\Logos\AHRI logo\ahri_cert_810-Automatic-Commercial-Ice-Maker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021" y="4949825"/>
              <a:ext cx="1619250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T:\Share\Marketing\Marketing Communications\Commercial\Logos\ETL\Intertek ETL Sanitation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788" y="4699000"/>
              <a:ext cx="925512" cy="130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057" y="4895850"/>
              <a:ext cx="784225" cy="90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http://t0.gstatic.com/images?q=tbn:ANd9GcTmbvdHBKO-WlQepSflzvEa8cHF8nL1o6vX4UBuu7IJCN2DqASKyBa568MZ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4745038"/>
              <a:ext cx="1409700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681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 for 15” and 20” units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 year parts and  labor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>
                <a:solidFill>
                  <a:schemeClr val="tx2"/>
                </a:solidFill>
              </a:rPr>
              <a:t>Undercounter Cube: </a:t>
            </a:r>
            <a:r>
              <a:rPr lang="en-US" sz="3300" b="1" i="1" dirty="0">
                <a:solidFill>
                  <a:schemeClr val="tx2"/>
                </a:solidFill>
              </a:rPr>
              <a:t>Superior Reliability </a:t>
            </a:r>
            <a:r>
              <a:rPr lang="en-US" sz="2000" b="1" i="1" dirty="0">
                <a:solidFill>
                  <a:schemeClr val="tx2"/>
                </a:solidFill>
              </a:rPr>
              <a:t>(15” &amp; 20”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C23FFA79-975C-4340-8245-D9A019B0E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923" y="1175315"/>
            <a:ext cx="1924050" cy="2604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24” WIDTH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UC2024 | UC2724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8E24-70C1-4E29-AEFB-61D67E073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32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CF2C86F-B536-4592-BE6B-AF800DFFDF6C}"/>
              </a:ext>
            </a:extLst>
          </p:cNvPr>
          <p:cNvGrpSpPr/>
          <p:nvPr/>
        </p:nvGrpSpPr>
        <p:grpSpPr>
          <a:xfrm>
            <a:off x="8095040" y="3065123"/>
            <a:ext cx="371410" cy="428879"/>
            <a:chOff x="5251744" y="2273151"/>
            <a:chExt cx="1499090" cy="173105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D62642E-F9BD-422E-8264-41E373396D2F}"/>
                </a:ext>
              </a:extLst>
            </p:cNvPr>
            <p:cNvSpPr/>
            <p:nvPr/>
          </p:nvSpPr>
          <p:spPr>
            <a:xfrm>
              <a:off x="5251744" y="2273151"/>
              <a:ext cx="1271016" cy="1271016"/>
            </a:xfrm>
            <a:prstGeom prst="roundRect">
              <a:avLst>
                <a:gd name="adj" fmla="val 20222"/>
              </a:avLst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C85E321-E3A7-4E67-9F9E-E2676C65FAED}"/>
                </a:ext>
              </a:extLst>
            </p:cNvPr>
            <p:cNvSpPr/>
            <p:nvPr/>
          </p:nvSpPr>
          <p:spPr>
            <a:xfrm rot="19682350">
              <a:off x="5898862" y="2671486"/>
              <a:ext cx="851972" cy="1288972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62697EA-293A-4920-BDAA-DF110104901F}"/>
                </a:ext>
              </a:extLst>
            </p:cNvPr>
            <p:cNvSpPr/>
            <p:nvPr/>
          </p:nvSpPr>
          <p:spPr>
            <a:xfrm rot="19682350">
              <a:off x="6030270" y="2754031"/>
              <a:ext cx="671255" cy="1250171"/>
            </a:xfrm>
            <a:prstGeom prst="roundRect">
              <a:avLst/>
            </a:prstGeom>
            <a:solidFill>
              <a:srgbClr val="00377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99A7CC6-E309-4ECF-9BA9-0636DECE3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124" y="1355069"/>
            <a:ext cx="1437226" cy="1746504"/>
          </a:xfrm>
          <a:prstGeom prst="rect">
            <a:avLst/>
          </a:prstGeom>
        </p:spPr>
      </p:pic>
      <p:pic>
        <p:nvPicPr>
          <p:cNvPr id="27" name="Picture 2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E8B68F4E-BAC7-490C-8F5A-2C7BB6A6F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201" y="1355069"/>
            <a:ext cx="1437226" cy="174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0413" y="3150313"/>
            <a:ext cx="274319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UC2024</a:t>
            </a:r>
            <a:r>
              <a:rPr lang="en-US" sz="1600" b="1" dirty="0">
                <a:solidFill>
                  <a:srgbClr val="1F497D"/>
                </a:solidFill>
              </a:rPr>
              <a:t> </a:t>
            </a:r>
            <a:r>
              <a:rPr lang="en-US" sz="1000" dirty="0">
                <a:solidFill>
                  <a:srgbClr val="1F497D"/>
                </a:solidFill>
              </a:rPr>
              <a:t>(Replaces CU1526)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Air and water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115 V / 60 Hz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Star® Certified</a:t>
            </a:r>
          </a:p>
          <a:p>
            <a:r>
              <a:rPr lang="en-US" sz="1300" i="1" dirty="0">
                <a:solidFill>
                  <a:srgbClr val="1F497D"/>
                </a:solidFill>
              </a:rPr>
              <a:t>Optional KUFM24 floor mount kit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Capacity: </a:t>
            </a:r>
            <a:r>
              <a:rPr lang="en-US" sz="1500" b="1" dirty="0">
                <a:solidFill>
                  <a:srgbClr val="1F497D"/>
                </a:solidFill>
              </a:rPr>
              <a:t>166 @ 90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pPr>
              <a:tabLst>
                <a:tab pos="509588" algn="l"/>
              </a:tabLst>
            </a:pPr>
            <a:r>
              <a:rPr lang="en-US" sz="16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</a:t>
            </a:r>
            <a:r>
              <a:rPr lang="en-US" sz="1500" b="1" dirty="0">
                <a:solidFill>
                  <a:srgbClr val="1F497D"/>
                </a:solidFill>
              </a:rPr>
              <a:t>227 @ 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/50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r>
              <a:rPr lang="en-US" sz="1600" b="1" dirty="0">
                <a:solidFill>
                  <a:srgbClr val="1F497D"/>
                </a:solidFill>
              </a:rPr>
              <a:t>Storage: </a:t>
            </a:r>
            <a:r>
              <a:rPr lang="en-US" sz="1500" b="1" dirty="0">
                <a:solidFill>
                  <a:srgbClr val="1F497D"/>
                </a:solidFill>
              </a:rPr>
              <a:t>80 lb.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Dimensions: </a:t>
            </a:r>
            <a:r>
              <a:rPr lang="en-US" sz="1500" dirty="0">
                <a:solidFill>
                  <a:srgbClr val="1F497D"/>
                </a:solidFill>
              </a:rPr>
              <a:t>24”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28.5”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39”</a:t>
            </a:r>
          </a:p>
          <a:p>
            <a:r>
              <a:rPr lang="en-US" sz="1100" i="1" dirty="0">
                <a:solidFill>
                  <a:srgbClr val="1F497D"/>
                </a:solidFill>
              </a:rPr>
              <a:t>Includes 6” legs, scoop, and 5.5’ power cord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6062213" y="3161199"/>
            <a:ext cx="2743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B0F0"/>
                </a:solidFill>
              </a:rPr>
              <a:t>UC2724 </a:t>
            </a:r>
            <a:r>
              <a:rPr lang="en-US" sz="1000" dirty="0">
                <a:solidFill>
                  <a:srgbClr val="1F497D"/>
                </a:solidFill>
              </a:rPr>
              <a:t>(Replaces CU2026)</a:t>
            </a:r>
            <a:endParaRPr lang="en-US" b="1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Air and water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50 and 60 Hz options</a:t>
            </a:r>
          </a:p>
          <a:p>
            <a:r>
              <a:rPr lang="en-US" sz="1300" i="1" dirty="0">
                <a:solidFill>
                  <a:srgbClr val="1F497D"/>
                </a:solidFill>
              </a:rPr>
              <a:t>Optional KUFM24 floor mount kit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Capacity: </a:t>
            </a:r>
            <a:r>
              <a:rPr lang="en-US" sz="1500" b="1" dirty="0">
                <a:solidFill>
                  <a:srgbClr val="1F497D"/>
                </a:solidFill>
              </a:rPr>
              <a:t>202 @ 90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pPr>
              <a:tabLst>
                <a:tab pos="857250" algn="l"/>
                <a:tab pos="914400" algn="l"/>
              </a:tabLst>
            </a:pPr>
            <a:r>
              <a:rPr lang="en-US" sz="16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  </a:t>
            </a:r>
            <a:r>
              <a:rPr lang="en-US" sz="1500" b="1" dirty="0">
                <a:solidFill>
                  <a:srgbClr val="1F497D"/>
                </a:solidFill>
              </a:rPr>
              <a:t>282 @ 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/50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r>
              <a:rPr lang="en-US" sz="1600" b="1" dirty="0">
                <a:solidFill>
                  <a:srgbClr val="1F497D"/>
                </a:solidFill>
              </a:rPr>
              <a:t>Storage: </a:t>
            </a:r>
            <a:r>
              <a:rPr lang="en-US" sz="1500" b="1" dirty="0">
                <a:solidFill>
                  <a:srgbClr val="1F497D"/>
                </a:solidFill>
              </a:rPr>
              <a:t>80 lb.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Dimensions: </a:t>
            </a:r>
            <a:r>
              <a:rPr lang="en-US" sz="1500" dirty="0">
                <a:solidFill>
                  <a:srgbClr val="1F497D"/>
                </a:solidFill>
              </a:rPr>
              <a:t>24”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28.5”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39”</a:t>
            </a:r>
          </a:p>
          <a:p>
            <a:r>
              <a:rPr lang="en-US" sz="1100" i="1" dirty="0">
                <a:solidFill>
                  <a:srgbClr val="1F497D"/>
                </a:solidFill>
              </a:rPr>
              <a:t>Includes 6” legs, scoop and 5.5’ power cord</a:t>
            </a:r>
          </a:p>
          <a:p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833612" y="1500355"/>
            <a:ext cx="0" cy="37012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8647DC6-1045-443A-B508-5ABB0333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24”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720BA9-3289-496B-BE21-87471F731152}"/>
              </a:ext>
            </a:extLst>
          </p:cNvPr>
          <p:cNvGrpSpPr/>
          <p:nvPr/>
        </p:nvGrpSpPr>
        <p:grpSpPr>
          <a:xfrm>
            <a:off x="5123771" y="3069725"/>
            <a:ext cx="371410" cy="428879"/>
            <a:chOff x="5251744" y="2273151"/>
            <a:chExt cx="1499090" cy="173105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FE266A-5D81-4E12-A0A2-CB8D65538D27}"/>
                </a:ext>
              </a:extLst>
            </p:cNvPr>
            <p:cNvSpPr/>
            <p:nvPr/>
          </p:nvSpPr>
          <p:spPr>
            <a:xfrm>
              <a:off x="5251744" y="2273151"/>
              <a:ext cx="1271016" cy="1271016"/>
            </a:xfrm>
            <a:prstGeom prst="roundRect">
              <a:avLst>
                <a:gd name="adj" fmla="val 20222"/>
              </a:avLst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E85E33-9CFB-4541-B625-A594403B4A0D}"/>
                </a:ext>
              </a:extLst>
            </p:cNvPr>
            <p:cNvSpPr/>
            <p:nvPr/>
          </p:nvSpPr>
          <p:spPr>
            <a:xfrm rot="19682350">
              <a:off x="5898862" y="2671486"/>
              <a:ext cx="851972" cy="1288972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2ABB4E5-927B-4CC6-BB81-168DA4B5B926}"/>
                </a:ext>
              </a:extLst>
            </p:cNvPr>
            <p:cNvSpPr/>
            <p:nvPr/>
          </p:nvSpPr>
          <p:spPr>
            <a:xfrm rot="19682350">
              <a:off x="6030270" y="2754031"/>
              <a:ext cx="671255" cy="1250171"/>
            </a:xfrm>
            <a:prstGeom prst="roundRect">
              <a:avLst/>
            </a:prstGeom>
            <a:solidFill>
              <a:srgbClr val="00377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77E266-E62D-4F07-AE08-B1D25CE4FF1A}"/>
              </a:ext>
            </a:extLst>
          </p:cNvPr>
          <p:cNvGrpSpPr/>
          <p:nvPr/>
        </p:nvGrpSpPr>
        <p:grpSpPr>
          <a:xfrm>
            <a:off x="486551" y="1152377"/>
            <a:ext cx="2075670" cy="4573377"/>
            <a:chOff x="486551" y="996735"/>
            <a:chExt cx="2075670" cy="45733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58E6D9-1FD9-4A1D-9B8D-015DD8BDFC92}"/>
                </a:ext>
              </a:extLst>
            </p:cNvPr>
            <p:cNvGrpSpPr/>
            <p:nvPr/>
          </p:nvGrpSpPr>
          <p:grpSpPr>
            <a:xfrm>
              <a:off x="486551" y="2605821"/>
              <a:ext cx="2075670" cy="2964291"/>
              <a:chOff x="532382" y="1584476"/>
              <a:chExt cx="2075670" cy="296429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CA57B8A-89A1-4B2E-AA1E-C464B482C95A}"/>
                  </a:ext>
                </a:extLst>
              </p:cNvPr>
              <p:cNvGrpSpPr/>
              <p:nvPr/>
            </p:nvGrpSpPr>
            <p:grpSpPr>
              <a:xfrm>
                <a:off x="533400" y="1797342"/>
                <a:ext cx="2074652" cy="2751425"/>
                <a:chOff x="533400" y="1797342"/>
                <a:chExt cx="2074652" cy="2751425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533400" y="1797342"/>
                  <a:ext cx="2074652" cy="2751425"/>
                  <a:chOff x="304800" y="1644942"/>
                  <a:chExt cx="2074652" cy="2751425"/>
                </a:xfrm>
              </p:grpSpPr>
              <p:pic>
                <p:nvPicPr>
                  <p:cNvPr id="1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hqprint">
                    <a:clrChange>
                      <a:clrFrom>
                        <a:srgbClr val="F8F8F9"/>
                      </a:clrFrom>
                      <a:clrTo>
                        <a:srgbClr val="F8F8F9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04800" y="3202088"/>
                    <a:ext cx="2074652" cy="119427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hqprint">
                    <a:clrChange>
                      <a:clrFrom>
                        <a:srgbClr val="F8F8F9"/>
                      </a:clrFrom>
                      <a:clrTo>
                        <a:srgbClr val="F8F8F9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04800" y="1644942"/>
                    <a:ext cx="2074652" cy="16316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43" name="Picture 3">
                  <a:extLst>
                    <a:ext uri="{FF2B5EF4-FFF2-40B4-BE49-F238E27FC236}">
                      <a16:creationId xmlns:a16="http://schemas.microsoft.com/office/drawing/2014/main" id="{E35E8BD1-85B1-4C2D-8BD2-EA146B5E3A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clrChange>
                    <a:clrFrom>
                      <a:srgbClr val="F8F8F9"/>
                    </a:clrFrom>
                    <a:clrTo>
                      <a:srgbClr val="F8F8F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36205" y="3206010"/>
                  <a:ext cx="143186" cy="12172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674A2D24-22DD-46F5-BF54-50F38F310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clrChange>
                  <a:clrFrom>
                    <a:srgbClr val="F8F8F9"/>
                  </a:clrFrom>
                  <a:clrTo>
                    <a:srgbClr val="F8F8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0"/>
              <a:stretch/>
            </p:blipFill>
            <p:spPr bwMode="auto">
              <a:xfrm>
                <a:off x="532382" y="1584476"/>
                <a:ext cx="2074652" cy="255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9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7C05CF13-07C5-4ABE-A9C3-D516A00F5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46" y="3996926"/>
              <a:ext cx="416028" cy="397925"/>
            </a:xfrm>
            <a:prstGeom prst="rect">
              <a:avLst/>
            </a:prstGeom>
          </p:spPr>
        </p:pic>
        <p:pic>
          <p:nvPicPr>
            <p:cNvPr id="47" name="Picture 46" descr="A close up of a person&#10;&#10;Description automatically generated">
              <a:extLst>
                <a:ext uri="{FF2B5EF4-FFF2-40B4-BE49-F238E27FC236}">
                  <a16:creationId xmlns:a16="http://schemas.microsoft.com/office/drawing/2014/main" id="{FA15598E-0795-4FA7-9EED-6DEC6917D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104" y="996735"/>
              <a:ext cx="1795546" cy="1555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361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56828" y="2185568"/>
            <a:ext cx="15477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legs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7BA0AFC-42B1-4A2F-9079-D3B497D4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Space Saving Design: </a:t>
            </a:r>
            <a:r>
              <a:rPr lang="en-US" b="1" i="1" dirty="0">
                <a:solidFill>
                  <a:schemeClr val="tx2"/>
                </a:solidFill>
              </a:rPr>
              <a:t>Recessed Utility Chase</a:t>
            </a:r>
          </a:p>
        </p:txBody>
      </p:sp>
      <p:pic>
        <p:nvPicPr>
          <p:cNvPr id="30" name="Picture 2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A3811D2-3ACC-43D9-8835-6A4D05640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7"/>
          <a:stretch/>
        </p:blipFill>
        <p:spPr>
          <a:xfrm>
            <a:off x="226432" y="2447365"/>
            <a:ext cx="2310313" cy="26722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850097" y="2509913"/>
            <a:ext cx="0" cy="1995295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4578028" y="3448984"/>
            <a:ext cx="75570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33.5”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45032" y="5072368"/>
            <a:ext cx="1191062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>
            <a:off x="2503137" y="2496914"/>
            <a:ext cx="0" cy="229013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277675" y="4902046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75432" y="3448984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191813" y="5072368"/>
            <a:ext cx="1405433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3717897" y="4922213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18763" y="2190108"/>
            <a:ext cx="15477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legs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97028" y="4693532"/>
            <a:ext cx="2518805" cy="26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use of KUFM24 floor mount kit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1F70F2-3042-4F20-825F-63428783C122}"/>
              </a:ext>
            </a:extLst>
          </p:cNvPr>
          <p:cNvGrpSpPr/>
          <p:nvPr/>
        </p:nvGrpSpPr>
        <p:grpSpPr>
          <a:xfrm>
            <a:off x="662107" y="1421397"/>
            <a:ext cx="3965665" cy="520198"/>
            <a:chOff x="4512369" y="4507871"/>
            <a:chExt cx="3965665" cy="520198"/>
          </a:xfrm>
        </p:grpSpPr>
        <p:sp>
          <p:nvSpPr>
            <p:cNvPr id="40" name="Rounded Rectangle 4">
              <a:extLst>
                <a:ext uri="{FF2B5EF4-FFF2-40B4-BE49-F238E27FC236}">
                  <a16:creationId xmlns:a16="http://schemas.microsoft.com/office/drawing/2014/main" id="{870678F1-0720-4E1D-84AC-AE6F4EAD9350}"/>
                </a:ext>
              </a:extLst>
            </p:cNvPr>
            <p:cNvSpPr/>
            <p:nvPr/>
          </p:nvSpPr>
          <p:spPr>
            <a:xfrm>
              <a:off x="4512369" y="4507871"/>
              <a:ext cx="3965665" cy="520198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5FB826-1CAA-4A31-9009-6AF3A25CB284}"/>
                </a:ext>
              </a:extLst>
            </p:cNvPr>
            <p:cNvSpPr/>
            <p:nvPr/>
          </p:nvSpPr>
          <p:spPr>
            <a:xfrm>
              <a:off x="4512370" y="4528664"/>
              <a:ext cx="39656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24” Platform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FB2BFA6-F7CB-4A0A-878F-90CAF18A726D}"/>
              </a:ext>
            </a:extLst>
          </p:cNvPr>
          <p:cNvGrpSpPr/>
          <p:nvPr/>
        </p:nvGrpSpPr>
        <p:grpSpPr>
          <a:xfrm>
            <a:off x="5548896" y="1794364"/>
            <a:ext cx="3148941" cy="3278004"/>
            <a:chOff x="5537860" y="1261389"/>
            <a:chExt cx="3148941" cy="3278004"/>
          </a:xfrm>
        </p:grpSpPr>
        <p:grpSp>
          <p:nvGrpSpPr>
            <p:cNvPr id="9" name="Group 8"/>
            <p:cNvGrpSpPr/>
            <p:nvPr/>
          </p:nvGrpSpPr>
          <p:grpSpPr>
            <a:xfrm>
              <a:off x="5602807" y="3003822"/>
              <a:ext cx="3083994" cy="1535571"/>
              <a:chOff x="5487424" y="1473263"/>
              <a:chExt cx="3199376" cy="207692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487424" y="1473263"/>
                <a:ext cx="3199376" cy="2076926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5639605" y="1616720"/>
                <a:ext cx="2912280" cy="1790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Recessed utility chase on backside of unit provides clearance along the wall for tight installs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4FEB8D3-F3D4-4F05-AF0A-EA201472E6C8}"/>
                </a:ext>
              </a:extLst>
            </p:cNvPr>
            <p:cNvGrpSpPr/>
            <p:nvPr/>
          </p:nvGrpSpPr>
          <p:grpSpPr>
            <a:xfrm>
              <a:off x="5537860" y="1261389"/>
              <a:ext cx="3108463" cy="1535571"/>
              <a:chOff x="5617535" y="1472112"/>
              <a:chExt cx="3108463" cy="1535571"/>
            </a:xfrm>
          </p:grpSpPr>
          <p:pic>
            <p:nvPicPr>
              <p:cNvPr id="10" name="Picture 9" descr="A close up of a person&#10;&#10;Description automatically generated">
                <a:extLst>
                  <a:ext uri="{FF2B5EF4-FFF2-40B4-BE49-F238E27FC236}">
                    <a16:creationId xmlns:a16="http://schemas.microsoft.com/office/drawing/2014/main" id="{17B2A89E-F859-4B61-BCA6-A3517CC80F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7535" y="1472112"/>
                <a:ext cx="1622344" cy="153557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E3E186-6511-4D1D-A5FB-A5CF40F8C7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6692"/>
                        </a14:imgEffect>
                        <a14:imgEffect>
                          <a14:brightnessContrast bright="40000" contrast="-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47188" y="1591181"/>
                <a:ext cx="1378810" cy="1344168"/>
              </a:xfrm>
              <a:prstGeom prst="ellipse">
                <a:avLst/>
              </a:prstGeom>
              <a:ln w="38100" cap="rnd">
                <a:solidFill>
                  <a:srgbClr val="132454"/>
                </a:solidFill>
              </a:ln>
              <a:effectLst/>
            </p:spPr>
          </p:pic>
        </p:grpSp>
      </p:grpSp>
      <p:pic>
        <p:nvPicPr>
          <p:cNvPr id="31" name="Picture 3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E3EBA72-30A6-4CF9-86F4-F83D45CE7A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0465" l="8395" r="90083">
                        <a14:foregroundMark x1="5106" y1="6141" x2="28473" y2="10182"/>
                        <a14:foregroundMark x1="28473" y1="10182" x2="52970" y2="8727"/>
                        <a14:foregroundMark x1="52970" y1="8727" x2="75209" y2="11596"/>
                        <a14:foregroundMark x1="75209" y1="11596" x2="54246" y2="6626"/>
                        <a14:foregroundMark x1="54246" y1="6626" x2="11880" y2="11152"/>
                        <a14:foregroundMark x1="11880" y1="11152" x2="55474" y2="19515"/>
                        <a14:foregroundMark x1="55474" y1="19515" x2="78989" y2="13091"/>
                        <a14:foregroundMark x1="78989" y1="13091" x2="86745" y2="13899"/>
                        <a14:foregroundMark x1="88169" y1="16525" x2="69710" y2="7636"/>
                        <a14:foregroundMark x1="69710" y1="7636" x2="24890" y2="6141"/>
                        <a14:foregroundMark x1="24890" y1="6141" x2="9671" y2="18465"/>
                        <a14:foregroundMark x1="9671" y1="18465" x2="11389" y2="53253"/>
                        <a14:foregroundMark x1="11389" y1="53253" x2="11684" y2="45818"/>
                        <a14:foregroundMark x1="9818" y1="45051" x2="9966" y2="7798"/>
                        <a14:foregroundMark x1="7904" y1="7434" x2="29259" y2="6384"/>
                        <a14:foregroundMark x1="29259" y1="6384" x2="63525" y2="6626"/>
                        <a14:foregroundMark x1="63525" y1="6626" x2="82720" y2="13253"/>
                        <a14:foregroundMark x1="82720" y1="13253" x2="72754" y2="9253"/>
                        <a14:foregroundMark x1="24153" y1="5859" x2="8395" y2="5859"/>
                        <a14:foregroundMark x1="8689" y1="9495" x2="10309" y2="22101"/>
                        <a14:foregroundMark x1="11095" y1="53091" x2="11242" y2="67111"/>
                        <a14:foregroundMark x1="37899" y1="84121" x2="59303" y2="83313"/>
                        <a14:foregroundMark x1="59303" y1="83313" x2="53952" y2="83354"/>
                        <a14:foregroundMark x1="67550" y1="7798" x2="87089" y2="15960"/>
                        <a14:foregroundMark x1="87089" y1="15960" x2="90083" y2="46222"/>
                        <a14:foregroundMark x1="75405" y1="9495" x2="86451" y2="9495"/>
                        <a14:foregroundMark x1="83309" y1="9899" x2="87531" y2="16121"/>
                        <a14:foregroundMark x1="87531" y1="16121" x2="89298" y2="41818"/>
                        <a14:foregroundMark x1="89151" y1="39475" x2="85518" y2="16121"/>
                        <a14:foregroundMark x1="90083" y1="35838" x2="89936" y2="27152"/>
                        <a14:foregroundMark x1="89593" y1="29616" x2="89593" y2="20808"/>
                        <a14:foregroundMark x1="89151" y1="34424" x2="88807" y2="38424"/>
                        <a14:foregroundMark x1="77123" y1="10545" x2="69759" y2="8081"/>
                        <a14:foregroundMark x1="69907" y1="7798" x2="75552" y2="8727"/>
                        <a14:foregroundMark x1="75749" y1="8727" x2="78252" y2="9616"/>
                        <a14:foregroundMark x1="89445" y1="35717" x2="89740" y2="38303"/>
                        <a14:foregroundMark x1="89151" y1="46626" x2="81885" y2="78384"/>
                        <a14:foregroundMark x1="85812" y1="78141" x2="88022" y2="50505"/>
                        <a14:foregroundMark x1="81885" y1="79838" x2="85960" y2="79313"/>
                        <a14:foregroundMark x1="85518" y1="78909" x2="86451" y2="77899"/>
                        <a14:foregroundMark x1="73540" y1="80364" x2="57928" y2="82182"/>
                        <a14:foregroundMark x1="13598" y1="70626" x2="10309" y2="68162"/>
                        <a14:foregroundMark x1="19146" y1="75273" x2="28670" y2="83556"/>
                        <a14:foregroundMark x1="28522" y1="83232" x2="28522" y2="83394"/>
                        <a14:foregroundMark x1="13795" y1="70101" x2="13598" y2="70747"/>
                        <a14:foregroundMark x1="36672" y1="84525" x2="38144" y2="84848"/>
                        <a14:foregroundMark x1="73294" y1="80444" x2="73589" y2="80687"/>
                        <a14:foregroundMark x1="74325" y1="80162" x2="73981" y2="81374"/>
                        <a14:foregroundMark x1="81541" y1="79434" x2="81836" y2="81374"/>
                        <a14:backgroundMark x1="15268" y1="73414" x2="14629" y2="76444"/>
                        <a14:backgroundMark x1="14629" y1="73576" x2="18115" y2="76889"/>
                        <a14:backgroundMark x1="29701" y1="85616" x2="33579" y2="86788"/>
                        <a14:backgroundMark x1="76583" y1="81455" x2="75847" y2="87071"/>
                        <a14:backgroundMark x1="75012" y1="80283" x2="75012" y2="80283"/>
                        <a14:backgroundMark x1="75356" y1="80848" x2="75356" y2="80848"/>
                        <a14:backgroundMark x1="35150" y1="85010" x2="35150" y2="85010"/>
                        <a14:backgroundMark x1="14531" y1="71192" x2="14531" y2="71192"/>
                        <a14:backgroundMark x1="14531" y1="71354" x2="14335" y2="71111"/>
                        <a14:backgroundMark x1="13991" y1="70869" x2="14924" y2="71434"/>
                        <a14:backgroundMark x1="29701" y1="84404" x2="29701" y2="84323"/>
                        <a14:backgroundMark x1="75650" y1="80081" x2="79480" y2="79758"/>
                        <a14:backgroundMark x1="35542" y1="84525" x2="32155" y2="8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817"/>
          <a:stretch/>
        </p:blipFill>
        <p:spPr>
          <a:xfrm>
            <a:off x="2606244" y="2451419"/>
            <a:ext cx="2310313" cy="26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1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8"/>
            <a:ext cx="459145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Easy-to-Clean Air Filter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</a:rPr>
              <a:t>The removable, external filter makes cleaning easy for increased efficiency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Filter location makes accessing, rinsing, and reusing fast and easy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Better visibility keeps regular cleaning top of mind, ensuring maximum performance and optimal sanitation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No tools required for removal, unlike other manufacturers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100" dirty="0">
                <a:solidFill>
                  <a:schemeClr val="tx2"/>
                </a:solidFill>
              </a:rPr>
              <a:t>Ease of Use: </a:t>
            </a:r>
            <a:r>
              <a:rPr lang="en-US" sz="3100" b="1" i="1" dirty="0">
                <a:solidFill>
                  <a:schemeClr val="tx2"/>
                </a:solidFill>
              </a:rPr>
              <a:t>Removable External Air Filter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  <a:endParaRPr lang="en-US" sz="3600" b="1" i="1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sitting, table, cat, black&#10;&#10;Description automatically generated">
            <a:extLst>
              <a:ext uri="{FF2B5EF4-FFF2-40B4-BE49-F238E27FC236}">
                <a16:creationId xmlns:a16="http://schemas.microsoft.com/office/drawing/2014/main" id="{A1E16797-3979-4EED-A494-3CB3C3A7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625" y="929010"/>
            <a:ext cx="2586622" cy="311164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CC6C1B-18A8-4E3A-A4D4-3DB037B5F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0982" y="3637824"/>
            <a:ext cx="1660765" cy="1675381"/>
          </a:xfrm>
          <a:prstGeom prst="ellipse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A3CB4BD8-2C49-4D4B-81B4-A963C491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Family Overview </a:t>
            </a:r>
            <a:endParaRPr lang="en-US" i="1" dirty="0">
              <a:solidFill>
                <a:schemeClr val="tx2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B81969-4C0C-457A-B16F-437A57E6C162}"/>
              </a:ext>
            </a:extLst>
          </p:cNvPr>
          <p:cNvGrpSpPr/>
          <p:nvPr/>
        </p:nvGrpSpPr>
        <p:grpSpPr>
          <a:xfrm>
            <a:off x="275458" y="1088370"/>
            <a:ext cx="8589740" cy="4369960"/>
            <a:chOff x="258356" y="1088370"/>
            <a:chExt cx="8589740" cy="43699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C59F714-395E-4206-872F-51908630D924}"/>
                </a:ext>
              </a:extLst>
            </p:cNvPr>
            <p:cNvGrpSpPr/>
            <p:nvPr/>
          </p:nvGrpSpPr>
          <p:grpSpPr>
            <a:xfrm>
              <a:off x="260134" y="1832755"/>
              <a:ext cx="1051829" cy="710735"/>
              <a:chOff x="217594" y="1889660"/>
              <a:chExt cx="1051829" cy="71073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771F9C-6552-4427-89A6-817F63173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365" y="1889660"/>
                <a:ext cx="573036" cy="521860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75CF1CD3-C0A4-4547-B634-7E5C7BCA4A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594" y="2400200"/>
                <a:ext cx="1051829" cy="200195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2426A76-E29A-4165-BB3F-08D056FADD8D}"/>
                </a:ext>
              </a:extLst>
            </p:cNvPr>
            <p:cNvGrpSpPr/>
            <p:nvPr/>
          </p:nvGrpSpPr>
          <p:grpSpPr>
            <a:xfrm>
              <a:off x="258356" y="3777573"/>
              <a:ext cx="1047270" cy="825019"/>
              <a:chOff x="226552" y="3881315"/>
              <a:chExt cx="1047270" cy="82501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FA94E82-99A2-4B51-848F-481EE30C9B21}"/>
                  </a:ext>
                </a:extLst>
              </p:cNvPr>
              <p:cNvGrpSpPr/>
              <p:nvPr/>
            </p:nvGrpSpPr>
            <p:grpSpPr>
              <a:xfrm>
                <a:off x="580075" y="3881315"/>
                <a:ext cx="330885" cy="401106"/>
                <a:chOff x="2609313" y="2573498"/>
                <a:chExt cx="926400" cy="1123003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2F2D276-C005-4C3E-8E62-BAD9B9F7CA1E}"/>
                    </a:ext>
                  </a:extLst>
                </p:cNvPr>
                <p:cNvSpPr/>
                <p:nvPr/>
              </p:nvSpPr>
              <p:spPr>
                <a:xfrm>
                  <a:off x="2609313" y="2573498"/>
                  <a:ext cx="832104" cy="832104"/>
                </a:xfrm>
                <a:prstGeom prst="roundRect">
                  <a:avLst>
                    <a:gd name="adj" fmla="val 20383"/>
                  </a:avLst>
                </a:prstGeom>
                <a:noFill/>
                <a:ln w="22860">
                  <a:solidFill>
                    <a:srgbClr val="00A7E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0DC023F8-105F-4047-A4F8-B9138534D6FE}"/>
                    </a:ext>
                  </a:extLst>
                </p:cNvPr>
                <p:cNvSpPr/>
                <p:nvPr/>
              </p:nvSpPr>
              <p:spPr>
                <a:xfrm rot="19700756">
                  <a:off x="3136765" y="2891829"/>
                  <a:ext cx="398948" cy="804672"/>
                </a:xfrm>
                <a:prstGeom prst="roundRect">
                  <a:avLst>
                    <a:gd name="adj" fmla="val 15916"/>
                  </a:avLst>
                </a:prstGeom>
                <a:solidFill>
                  <a:schemeClr val="bg1"/>
                </a:solidFill>
                <a:ln w="22860">
                  <a:solidFill>
                    <a:srgbClr val="00A6E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0A42F77-DD47-450B-83CD-0E592AB71F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6552" y="4300617"/>
                <a:ext cx="1047270" cy="405717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7F94316-E1B1-40AB-AC55-B76890A447F1}"/>
                </a:ext>
              </a:extLst>
            </p:cNvPr>
            <p:cNvGrpSpPr/>
            <p:nvPr/>
          </p:nvGrpSpPr>
          <p:grpSpPr>
            <a:xfrm>
              <a:off x="1547092" y="1486004"/>
              <a:ext cx="5253329" cy="3952783"/>
              <a:chOff x="1207768" y="1486004"/>
              <a:chExt cx="5253329" cy="395278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47E82B7-EF42-4B8C-83EF-79D465C656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768" y="1486004"/>
                <a:ext cx="1506465" cy="3949794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55E0329-2209-4135-8F2E-CC3A878910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097" y="1580322"/>
                <a:ext cx="0" cy="332401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1BF1E03-C880-4F5B-BA42-071D0317C3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2898736" y="3616087"/>
                <a:ext cx="378416" cy="15330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E5F9AB5B-3CBD-467A-BC94-8D0FD8C43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542" b="95750" l="3747" r="91823">
                            <a14:foregroundMark x1="11949" y1="6063" x2="62861" y2="7271"/>
                            <a14:foregroundMark x1="86405" y1="12125" x2="59266" y2="6417"/>
                            <a14:foregroundMark x1="29190" y1="5729" x2="66228" y2="5542"/>
                            <a14:foregroundMark x1="61367" y1="5896" x2="85367" y2="15063"/>
                            <a14:foregroundMark x1="91468" y1="16458" x2="64127" y2="6938"/>
                            <a14:foregroundMark x1="87468" y1="14208" x2="85139" y2="80854"/>
                            <a14:foregroundMark x1="86835" y1="79479" x2="91873" y2="34813"/>
                            <a14:foregroundMark x1="88734" y1="17667" x2="91038" y2="39125"/>
                            <a14:foregroundMark x1="83671" y1="81208" x2="44709" y2="86708"/>
                            <a14:foregroundMark x1="44709" y1="86708" x2="36987" y2="94708"/>
                            <a14:foregroundMark x1="70203" y1="82417" x2="83266" y2="81375"/>
                            <a14:foregroundMark x1="76304" y1="84667" x2="73367" y2="89000"/>
                            <a14:foregroundMark x1="79899" y1="83271" x2="74430" y2="90375"/>
                            <a14:foregroundMark x1="75266" y1="88646" x2="81165" y2="84479"/>
                            <a14:foregroundMark x1="82633" y1="87958" x2="77797" y2="90021"/>
                            <a14:foregroundMark x1="35722" y1="94521" x2="26051" y2="91417"/>
                            <a14:foregroundMark x1="24785" y1="83979" x2="27291" y2="94708"/>
                            <a14:foregroundMark x1="28354" y1="94021" x2="34456" y2="95750"/>
                            <a14:foregroundMark x1="24785" y1="83792" x2="16987" y2="76354"/>
                            <a14:foregroundMark x1="20557" y1="80333" x2="12582" y2="81021"/>
                            <a14:foregroundMark x1="11949" y1="67688" x2="14253" y2="84313"/>
                            <a14:foregroundMark x1="8785" y1="43625" x2="12785" y2="78958"/>
                            <a14:foregroundMark x1="65165" y1="7271" x2="63266" y2="7271"/>
                            <a14:foregroundMark x1="68532" y1="6583" x2="88937" y2="11771"/>
                            <a14:foregroundMark x1="8380" y1="26146" x2="9418" y2="49875"/>
                            <a14:foregroundMark x1="4785" y1="8833" x2="13215" y2="6063"/>
                            <a14:foregroundMark x1="6898" y1="22274" x2="11316" y2="25292"/>
                            <a14:foregroundMark x1="3747" y1="9521" x2="12354" y2="9875"/>
                            <a14:foregroundMark x1="6481" y1="6771" x2="13848" y2="7458"/>
                            <a14:foregroundMark x1="7157" y1="21709" x2="8987" y2="21646"/>
                            <a14:foregroundMark x1="9190" y1="10271" x2="5291" y2="9729"/>
                            <a14:foregroundMark x1="11165" y1="10625" x2="8557" y2="10625"/>
                            <a14:foregroundMark x1="9848" y1="10625" x2="9418" y2="11521"/>
                            <a14:backgroundMark x1="3975" y1="20833" x2="3975" y2="20833"/>
                            <a14:backgroundMark x1="4405" y1="21375" x2="4405" y2="21917"/>
                            <a14:backgroundMark x1="4633" y1="24604" x2="4835" y2="21917"/>
                            <a14:backgroundMark x1="3747" y1="20479" x2="5924" y2="24229"/>
                            <a14:backgroundMark x1="2886" y1="9729" x2="2886" y2="9729"/>
                            <a14:backgroundMark x1="7013" y1="21021" x2="4633" y2="26208"/>
                            <a14:backgroundMark x1="4203" y1="20125" x2="5722" y2="22979"/>
                            <a14:backgroundMark x1="6582" y1="21188" x2="5291" y2="222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0778" y="3446248"/>
                <a:ext cx="1224420" cy="1487902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D8BACAC4-E03F-433A-A71C-57C5A4D27E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09151" y="1486004"/>
                <a:ext cx="1488581" cy="3949794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958BABF7-E8D6-4B1A-9F05-B2A0DF810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33077" y="1488993"/>
                <a:ext cx="1488581" cy="3949794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F5A862-8257-44DF-9040-337826F32DE5}"/>
                </a:ext>
              </a:extLst>
            </p:cNvPr>
            <p:cNvGrpSpPr/>
            <p:nvPr/>
          </p:nvGrpSpPr>
          <p:grpSpPr>
            <a:xfrm>
              <a:off x="7522669" y="1088370"/>
              <a:ext cx="744496" cy="664873"/>
              <a:chOff x="594647" y="5322446"/>
              <a:chExt cx="744496" cy="664873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B530711-BEC1-42D3-8CFF-2643B057E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284"/>
              <a:stretch/>
            </p:blipFill>
            <p:spPr>
              <a:xfrm>
                <a:off x="594647" y="5643469"/>
                <a:ext cx="744496" cy="34385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15C79A1-0E4E-48A9-A8C5-FFF6B0688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5248" y="5322446"/>
                <a:ext cx="489370" cy="405717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984FA8-DC1D-42C5-B462-8658AFCF2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5602" y="2893386"/>
              <a:ext cx="1864022" cy="61570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7CD10BC-0820-432D-9D38-2DD455C76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4078" y="4885204"/>
              <a:ext cx="1864018" cy="573126"/>
            </a:xfrm>
            <a:prstGeom prst="rect">
              <a:avLst/>
            </a:prstGeom>
          </p:spPr>
        </p:pic>
        <p:pic>
          <p:nvPicPr>
            <p:cNvPr id="17" name="Picture 16" descr="A picture containing indoor, refrigerator, sitting, appliance&#10;&#10;Description automatically generated">
              <a:extLst>
                <a:ext uri="{FF2B5EF4-FFF2-40B4-BE49-F238E27FC236}">
                  <a16:creationId xmlns:a16="http://schemas.microsoft.com/office/drawing/2014/main" id="{A1ABD3C5-23A9-4AAB-ABF4-415DB3CC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547" y="1893685"/>
              <a:ext cx="689686" cy="1006282"/>
            </a:xfrm>
            <a:prstGeom prst="rect">
              <a:avLst/>
            </a:prstGeom>
          </p:spPr>
        </p:pic>
        <p:pic>
          <p:nvPicPr>
            <p:cNvPr id="20" name="Picture 19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CD569947-C452-4DA1-8438-91CECC1E0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547" y="3757732"/>
              <a:ext cx="670828" cy="1081525"/>
            </a:xfrm>
            <a:prstGeom prst="rect">
              <a:avLst/>
            </a:prstGeom>
          </p:spPr>
        </p:pic>
      </p:grpSp>
      <p:pic>
        <p:nvPicPr>
          <p:cNvPr id="36" name="Picture 3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2561543-867C-4006-9663-4483D06371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1" r="7485" b="3456"/>
          <a:stretch/>
        </p:blipFill>
        <p:spPr>
          <a:xfrm>
            <a:off x="1817943" y="3444492"/>
            <a:ext cx="1003718" cy="1438956"/>
          </a:xfrm>
          <a:prstGeom prst="rect">
            <a:avLst/>
          </a:prstGeom>
        </p:spPr>
      </p:pic>
      <p:pic>
        <p:nvPicPr>
          <p:cNvPr id="39" name="Picture 38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6B469F4-BE56-4D54-B5FE-8E1ABDA1C0C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9" r="7485" b="3456"/>
          <a:stretch/>
        </p:blipFill>
        <p:spPr>
          <a:xfrm>
            <a:off x="3472229" y="3446248"/>
            <a:ext cx="1005696" cy="14389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9D24E4-7C9D-4AAF-8266-5619FC06DD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078493" y="3616087"/>
            <a:ext cx="378416" cy="1533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113E946-EB7C-465A-AE21-51B7530BA5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424782" y="3616087"/>
            <a:ext cx="378416" cy="153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DC939C-3EBD-4D37-BB60-DAC7F3AAEE1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07" b="42802" l="5501" r="9665">
                        <a14:foregroundMark x1="6595" y1="21497" x2="7578" y2="22457"/>
                        <a14:foregroundMark x1="6210" y1="20633" x2="8206" y2="20633"/>
                        <a14:foregroundMark x1="6646" y1="21017" x2="6595" y2="26104"/>
                        <a14:foregroundMark x1="6453" y1="22937" x2="7669" y2="27543"/>
                        <a14:foregroundMark x1="6018" y1="27063" x2="7476" y2="29367"/>
                        <a14:foregroundMark x1="8064" y1="28887" x2="8986" y2="9501"/>
                        <a14:foregroundMark x1="8834" y1="10461" x2="8591" y2="5854"/>
                        <a14:foregroundMark x1="9077" y1="7198" x2="7861" y2="18330"/>
                        <a14:foregroundMark x1="7770" y1="16027" x2="8206" y2="9981"/>
                        <a14:foregroundMark x1="7335" y1="20154" x2="7720" y2="16411"/>
                        <a14:foregroundMark x1="7284" y1="19674" x2="8500" y2="7198"/>
                        <a14:foregroundMark x1="8935" y1="6814" x2="9665" y2="7198"/>
                        <a14:foregroundMark x1="8793" y1="7198" x2="8793" y2="7198"/>
                        <a14:foregroundMark x1="8834" y1="7678" x2="9128" y2="6334"/>
                        <a14:foregroundMark x1="9037" y1="10940" x2="9037" y2="7678"/>
                        <a14:foregroundMark x1="8257" y1="29367" x2="8064" y2="30710"/>
                        <a14:foregroundMark x1="8155" y1="28407" x2="8307" y2="21977"/>
                        <a14:foregroundMark x1="6595" y1="26104" x2="7335" y2="28023"/>
                        <a14:foregroundMark x1="7770" y1="30326" x2="7476" y2="28407"/>
                        <a14:foregroundMark x1="7476" y1="31190" x2="8064" y2="29846"/>
                        <a14:foregroundMark x1="7669" y1="30326" x2="8206" y2="31670"/>
                        <a14:foregroundMark x1="7720" y1="30710" x2="7861" y2="31190"/>
                        <a14:foregroundMark x1="7375" y1="31670" x2="7861" y2="31670"/>
                        <a14:foregroundMark x1="8013" y1="31190" x2="7770" y2="31190"/>
                        <a14:foregroundMark x1="8013" y1="26583" x2="7669" y2="32150"/>
                        <a14:foregroundMark x1="7770" y1="31190" x2="8064" y2="31190"/>
                        <a14:foregroundMark x1="8064" y1="31670" x2="8064" y2="31670"/>
                      </a14:backgroundRemoval>
                    </a14:imgEffect>
                  </a14:imgLayer>
                </a14:imgProps>
              </a:ext>
            </a:extLst>
          </a:blip>
          <a:srcRect l="5063" t="-34" r="90557" b="52304"/>
          <a:stretch/>
        </p:blipFill>
        <p:spPr>
          <a:xfrm>
            <a:off x="1940124" y="4830425"/>
            <a:ext cx="208203" cy="2395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E4E5C5-019F-4110-9993-AFF95F1E724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7059" l="3185" r="99618">
                        <a14:foregroundMark x1="1656" y1="6250" x2="4204" y2="75000"/>
                        <a14:foregroundMark x1="4204" y1="75000" x2="16433" y2="10662"/>
                        <a14:foregroundMark x1="16433" y1="10662" x2="18854" y2="88971"/>
                        <a14:foregroundMark x1="18854" y1="88971" x2="25096" y2="17647"/>
                        <a14:foregroundMark x1="25096" y1="17647" x2="28025" y2="96324"/>
                        <a14:foregroundMark x1="28025" y1="96324" x2="31465" y2="24265"/>
                        <a14:foregroundMark x1="31465" y1="24265" x2="36433" y2="97059"/>
                        <a14:foregroundMark x1="36433" y1="97059" x2="39745" y2="24265"/>
                        <a14:foregroundMark x1="39745" y1="24265" x2="43439" y2="56618"/>
                        <a14:foregroundMark x1="25605" y1="27574" x2="3312" y2="10294"/>
                        <a14:foregroundMark x1="3312" y1="10294" x2="3822" y2="21324"/>
                        <a14:foregroundMark x1="44459" y1="36029" x2="95541" y2="32353"/>
                        <a14:foregroundMark x1="95541" y1="32353" x2="41401" y2="30147"/>
                        <a14:foregroundMark x1="60000" y1="35662" x2="98726" y2="37500"/>
                        <a14:foregroundMark x1="25350" y1="33456" x2="15159" y2="55147"/>
                        <a14:foregroundMark x1="14395" y1="40074" x2="17452" y2="68382"/>
                        <a14:foregroundMark x1="75414" y1="27574" x2="96943" y2="36397"/>
                        <a14:foregroundMark x1="96561" y1="26471" x2="84713" y2="27574"/>
                        <a14:foregroundMark x1="96561" y1="31618" x2="99618" y2="30515"/>
                        <a14:foregroundMark x1="97325" y1="28309" x2="98726" y2="27574"/>
                        <a14:backgroundMark x1="78471" y1="4779" x2="96943" y2="3309"/>
                        <a14:backgroundMark x1="97834" y1="5147" x2="99236" y2="4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45" y="5292164"/>
            <a:ext cx="2077255" cy="7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6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4571997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Intuitive Controls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Cleaning and service information can be conveniently found upon removing the front panel</a:t>
            </a:r>
          </a:p>
          <a:p>
            <a:r>
              <a:rPr lang="en-US" sz="2200" dirty="0">
                <a:solidFill>
                  <a:schemeClr val="tx2"/>
                </a:solidFill>
              </a:rPr>
              <a:t>Indicator lights keep operators informed of unit’s status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Electronic Control Board</a:t>
            </a:r>
          </a:p>
          <a:p>
            <a:pPr marL="400050"/>
            <a:r>
              <a:rPr lang="en-US" sz="2200" dirty="0">
                <a:solidFill>
                  <a:schemeClr val="tx2"/>
                </a:solidFill>
              </a:rPr>
              <a:t>“On/Off/Clean” switch</a:t>
            </a:r>
          </a:p>
          <a:p>
            <a:pPr marL="400050"/>
            <a:r>
              <a:rPr lang="en-US" sz="2200" dirty="0">
                <a:solidFill>
                  <a:schemeClr val="tx2"/>
                </a:solidFill>
              </a:rPr>
              <a:t>“Ice Thickness” adjustment</a:t>
            </a:r>
          </a:p>
          <a:p>
            <a:pPr marL="400050"/>
            <a:r>
              <a:rPr lang="en-US" sz="2200" dirty="0">
                <a:solidFill>
                  <a:schemeClr val="tx2"/>
                </a:solidFill>
              </a:rPr>
              <a:t>“Harvest Time” adjustment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F4F1CC-1E0A-41B0-AFF9-928E2F2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Ease of Use: </a:t>
            </a:r>
            <a:r>
              <a:rPr lang="en-US" sz="3800" b="1" i="1" dirty="0">
                <a:solidFill>
                  <a:schemeClr val="tx2"/>
                </a:solidFill>
              </a:rPr>
              <a:t>Simple Servicing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A5D60-39E2-45DB-BE86-6215B729A9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755" y="996473"/>
            <a:ext cx="1954614" cy="293192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F29F83D-4753-4F02-8050-FAFFAA2D5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0" y="3841897"/>
            <a:ext cx="2174789" cy="1425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4776D9-462C-404C-9048-C42E19F2F1F6}"/>
              </a:ext>
            </a:extLst>
          </p:cNvPr>
          <p:cNvCxnSpPr>
            <a:cxnSpLocks/>
          </p:cNvCxnSpPr>
          <p:nvPr/>
        </p:nvCxnSpPr>
        <p:spPr>
          <a:xfrm flipH="1">
            <a:off x="7426413" y="2916195"/>
            <a:ext cx="778474" cy="101219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094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 for 24” units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5-year parts warranty on the compressor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1-year parts and  labor</a:t>
            </a:r>
          </a:p>
        </p:txBody>
      </p:sp>
      <p:pic>
        <p:nvPicPr>
          <p:cNvPr id="11" name="Picture 10" descr="A picture containing bird, game&#10;&#10;Description automatically generated">
            <a:extLst>
              <a:ext uri="{FF2B5EF4-FFF2-40B4-BE49-F238E27FC236}">
                <a16:creationId xmlns:a16="http://schemas.microsoft.com/office/drawing/2014/main" id="{1FC36682-AC35-4E24-BC43-B6918ADB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953306"/>
            <a:ext cx="2821096" cy="282109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tx2"/>
                </a:solidFill>
              </a:rPr>
              <a:t>Undercounter Cube: </a:t>
            </a:r>
            <a:r>
              <a:rPr lang="en-US" sz="3600" b="1" i="1" dirty="0">
                <a:solidFill>
                  <a:schemeClr val="tx2"/>
                </a:solidFill>
              </a:rPr>
              <a:t>Superior Reliability </a:t>
            </a:r>
            <a:r>
              <a:rPr lang="en-US" sz="2000" b="1" i="1" dirty="0">
                <a:solidFill>
                  <a:schemeClr val="tx2"/>
                </a:solidFill>
              </a:rPr>
              <a:t>(24” Only)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0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, kitchen, table&#10;&#10;Description automatically generated">
            <a:extLst>
              <a:ext uri="{FF2B5EF4-FFF2-40B4-BE49-F238E27FC236}">
                <a16:creationId xmlns:a16="http://schemas.microsoft.com/office/drawing/2014/main" id="{28C07634-D8D2-403B-8C76-08692CB53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11" t="6048" b="7314"/>
          <a:stretch/>
        </p:blipFill>
        <p:spPr>
          <a:xfrm>
            <a:off x="6277946" y="1364753"/>
            <a:ext cx="2408854" cy="1951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10205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448627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Lower Operating Costs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Uses R-134a refrigerant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Does not deplete ozone layer</a:t>
            </a:r>
          </a:p>
          <a:p>
            <a:pPr lvl="1"/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6-35% more energy efficient than previous models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Recyclable aluminum alloy side panels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Same durability and corrosion resistance as stainless-steel</a:t>
            </a:r>
          </a:p>
          <a:p>
            <a:pPr lvl="1"/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Meets US Safe Drinking Act low lead requirements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Autofit/>
          </a:bodyPr>
          <a:lstStyle/>
          <a:p>
            <a:pPr algn="l"/>
            <a:r>
              <a:rPr lang="en-US" sz="2900" dirty="0">
                <a:solidFill>
                  <a:schemeClr val="tx2"/>
                </a:solidFill>
              </a:rPr>
              <a:t>Undercounter Cube: </a:t>
            </a:r>
            <a:r>
              <a:rPr lang="en-US" sz="2900" b="1" i="1" dirty="0">
                <a:solidFill>
                  <a:schemeClr val="tx2"/>
                </a:solidFill>
              </a:rPr>
              <a:t>Environmentally Friendly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  <a:endParaRPr lang="en-US" sz="3300" b="1" i="1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2280F-23CB-4F93-B786-9925B6F924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936" y="4663440"/>
            <a:ext cx="1458855" cy="6946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88E7407-E66B-4C67-BACF-EE6B3C3EE24A}"/>
              </a:ext>
            </a:extLst>
          </p:cNvPr>
          <p:cNvGrpSpPr/>
          <p:nvPr/>
        </p:nvGrpSpPr>
        <p:grpSpPr>
          <a:xfrm>
            <a:off x="5206064" y="2337368"/>
            <a:ext cx="2931069" cy="2326072"/>
            <a:chOff x="5206064" y="2337368"/>
            <a:chExt cx="2931069" cy="2326072"/>
          </a:xfrm>
        </p:grpSpPr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2204CBD5-2180-4FA0-9275-8BF88A4EE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064" y="2337368"/>
              <a:ext cx="2931069" cy="23260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8C6E13-08EF-4E7A-808D-A906422C3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625" y="3023931"/>
              <a:ext cx="1051573" cy="1196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82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30” WIDTH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CU3030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8E24-70C1-4E29-AEFB-61D67E073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54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8C500-D2C0-4376-83B3-A99C8EB1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47" y="1299222"/>
            <a:ext cx="1573343" cy="1508760"/>
          </a:xfrm>
          <a:prstGeom prst="rect">
            <a:avLst/>
          </a:prstGeom>
        </p:spPr>
      </p:pic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080B1F88-FF43-4B31-9B54-4824B3140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37" y="1118494"/>
            <a:ext cx="2138468" cy="2472594"/>
          </a:xfrm>
          <a:prstGeom prst="rect">
            <a:avLst/>
          </a:prstGeom>
        </p:spPr>
      </p:pic>
      <p:pic>
        <p:nvPicPr>
          <p:cNvPr id="5" name="Picture 4" descr="A picture containing sitting, table, standing, cat&#10;&#10;Description automatically generated">
            <a:extLst>
              <a:ext uri="{FF2B5EF4-FFF2-40B4-BE49-F238E27FC236}">
                <a16:creationId xmlns:a16="http://schemas.microsoft.com/office/drawing/2014/main" id="{E92E1729-BDE7-4FEF-9F46-D5BEB1686D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64" y="1309980"/>
            <a:ext cx="1631175" cy="183960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C7B94E7-3646-40A7-853A-3DB3EC1D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30”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9F8E10-889E-474D-ACAF-120C46C70325}"/>
              </a:ext>
            </a:extLst>
          </p:cNvPr>
          <p:cNvGrpSpPr/>
          <p:nvPr/>
        </p:nvGrpSpPr>
        <p:grpSpPr>
          <a:xfrm>
            <a:off x="884255" y="3165022"/>
            <a:ext cx="7375489" cy="2215991"/>
            <a:chOff x="1003195" y="3125266"/>
            <a:chExt cx="7375489" cy="2215991"/>
          </a:xfrm>
        </p:grpSpPr>
        <p:sp>
          <p:nvSpPr>
            <p:cNvPr id="6" name="Rectangle 5"/>
            <p:cNvSpPr/>
            <p:nvPr/>
          </p:nvSpPr>
          <p:spPr>
            <a:xfrm>
              <a:off x="1003195" y="3125266"/>
              <a:ext cx="2743199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CU3030</a:t>
              </a:r>
              <a:endParaRPr lang="en-US" dirty="0">
                <a:solidFill>
                  <a:srgbClr val="00B0F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500" dirty="0">
                  <a:solidFill>
                    <a:srgbClr val="1F497D"/>
                  </a:solidFill>
                </a:rPr>
                <a:t>Air and water cooled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500" dirty="0">
                  <a:solidFill>
                    <a:srgbClr val="1F497D"/>
                  </a:solidFill>
                </a:rPr>
                <a:t>50 and 60 Hz options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sz="200" dirty="0">
                <a:solidFill>
                  <a:srgbClr val="1F497D"/>
                </a:solidFill>
              </a:endParaRPr>
            </a:p>
            <a:p>
              <a:r>
                <a:rPr lang="en-US" sz="1300" i="1" dirty="0">
                  <a:solidFill>
                    <a:srgbClr val="1F497D"/>
                  </a:solidFill>
                </a:rPr>
                <a:t>Optional KPUFM30 floor mount kit</a:t>
              </a:r>
            </a:p>
            <a:p>
              <a:r>
                <a:rPr lang="en-US" sz="1600" b="1" dirty="0">
                  <a:solidFill>
                    <a:srgbClr val="1F497D"/>
                  </a:solidFill>
                </a:rPr>
                <a:t>Capacity: </a:t>
              </a:r>
              <a:r>
                <a:rPr lang="en-US" sz="1500" b="1" dirty="0">
                  <a:solidFill>
                    <a:srgbClr val="1F497D"/>
                  </a:solidFill>
                </a:rPr>
                <a:t>224 @ 90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r>
                <a:rPr lang="en-US" sz="1500" b="1" dirty="0">
                  <a:solidFill>
                    <a:srgbClr val="1F497D"/>
                  </a:solidFill>
                </a:rPr>
                <a:t>/70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endParaRPr lang="en-US" sz="1500" b="1" dirty="0">
                <a:solidFill>
                  <a:srgbClr val="1F497D"/>
                </a:solidFill>
              </a:endParaRPr>
            </a:p>
            <a:p>
              <a:pPr>
                <a:tabLst>
                  <a:tab pos="509588" algn="l"/>
                </a:tabLst>
              </a:pPr>
              <a:r>
                <a:rPr lang="en-US" sz="1600" b="1" dirty="0">
                  <a:solidFill>
                    <a:srgbClr val="1F497D"/>
                  </a:solidFill>
                </a:rPr>
                <a:t>                 </a:t>
              </a:r>
              <a:r>
                <a:rPr lang="en-US" sz="100" b="1" dirty="0">
                  <a:solidFill>
                    <a:srgbClr val="1F497D"/>
                  </a:solidFill>
                </a:rPr>
                <a:t>            </a:t>
              </a:r>
              <a:r>
                <a:rPr lang="en-US" sz="1500" b="1" dirty="0">
                  <a:solidFill>
                    <a:srgbClr val="1F497D"/>
                  </a:solidFill>
                </a:rPr>
                <a:t>313 @ 70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r>
                <a:rPr lang="en-US" sz="1500" b="1" dirty="0">
                  <a:solidFill>
                    <a:srgbClr val="1F497D"/>
                  </a:solidFill>
                </a:rPr>
                <a:t>/50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endParaRPr lang="en-US" sz="1500" b="1" dirty="0">
                <a:solidFill>
                  <a:srgbClr val="1F497D"/>
                </a:solidFill>
              </a:endParaRPr>
            </a:p>
            <a:p>
              <a:r>
                <a:rPr lang="en-US" sz="1600" b="1" dirty="0">
                  <a:solidFill>
                    <a:srgbClr val="1F497D"/>
                  </a:solidFill>
                </a:rPr>
                <a:t>Storage: </a:t>
              </a:r>
              <a:r>
                <a:rPr lang="en-US" sz="1500" b="1" dirty="0">
                  <a:solidFill>
                    <a:srgbClr val="1F497D"/>
                  </a:solidFill>
                </a:rPr>
                <a:t>110 lb.</a:t>
              </a:r>
            </a:p>
            <a:p>
              <a:r>
                <a:rPr lang="en-US" sz="1600" b="1" dirty="0">
                  <a:solidFill>
                    <a:srgbClr val="1F497D"/>
                  </a:solidFill>
                </a:rPr>
                <a:t>Dimensions: </a:t>
              </a:r>
              <a:r>
                <a:rPr lang="en-US" sz="1500" dirty="0">
                  <a:solidFill>
                    <a:srgbClr val="1F497D"/>
                  </a:solidFill>
                </a:rPr>
                <a:t>30”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x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30”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x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39”</a:t>
              </a:r>
            </a:p>
            <a:p>
              <a:r>
                <a:rPr lang="en-US" sz="1100" i="1" dirty="0">
                  <a:solidFill>
                    <a:srgbClr val="1F497D"/>
                  </a:solidFill>
                </a:rPr>
                <a:t>Includes 6” legs, scoop, and 5.5’ power cord</a:t>
              </a:r>
            </a:p>
          </p:txBody>
        </p:sp>
        <p:pic>
          <p:nvPicPr>
            <p:cNvPr id="41" name="Picture 40" descr="A picture containing meter&#10;&#10;Description automatically generated">
              <a:extLst>
                <a:ext uri="{FF2B5EF4-FFF2-40B4-BE49-F238E27FC236}">
                  <a16:creationId xmlns:a16="http://schemas.microsoft.com/office/drawing/2014/main" id="{15799D0F-B3D6-45E4-9FDB-E247ED495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9903" y="3160401"/>
              <a:ext cx="1978781" cy="2122308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0CBF3E-41E6-4D92-833D-DFDF465E30FE}"/>
              </a:ext>
            </a:extLst>
          </p:cNvPr>
          <p:cNvCxnSpPr/>
          <p:nvPr/>
        </p:nvCxnSpPr>
        <p:spPr>
          <a:xfrm>
            <a:off x="4074058" y="1546212"/>
            <a:ext cx="0" cy="37012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771AB8-2A5B-43CF-980F-66E0E528B9E3}"/>
              </a:ext>
            </a:extLst>
          </p:cNvPr>
          <p:cNvGrpSpPr/>
          <p:nvPr/>
        </p:nvGrpSpPr>
        <p:grpSpPr>
          <a:xfrm>
            <a:off x="2929759" y="3126217"/>
            <a:ext cx="371410" cy="428879"/>
            <a:chOff x="5251744" y="2273151"/>
            <a:chExt cx="1499090" cy="17310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0578233-B75E-4D26-A0A2-6FEB05933C30}"/>
                </a:ext>
              </a:extLst>
            </p:cNvPr>
            <p:cNvSpPr/>
            <p:nvPr/>
          </p:nvSpPr>
          <p:spPr>
            <a:xfrm>
              <a:off x="5251744" y="2273151"/>
              <a:ext cx="1271016" cy="1271016"/>
            </a:xfrm>
            <a:prstGeom prst="roundRect">
              <a:avLst>
                <a:gd name="adj" fmla="val 20222"/>
              </a:avLst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03764B6-5B4B-4AFD-BBAF-EB5C1412F14E}"/>
                </a:ext>
              </a:extLst>
            </p:cNvPr>
            <p:cNvSpPr/>
            <p:nvPr/>
          </p:nvSpPr>
          <p:spPr>
            <a:xfrm rot="19682350">
              <a:off x="5898862" y="2671486"/>
              <a:ext cx="851972" cy="1288972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C17EE9-0278-4264-938E-20E7F8C2B229}"/>
                </a:ext>
              </a:extLst>
            </p:cNvPr>
            <p:cNvSpPr/>
            <p:nvPr/>
          </p:nvSpPr>
          <p:spPr>
            <a:xfrm rot="19682350">
              <a:off x="6030270" y="2754031"/>
              <a:ext cx="671255" cy="1250171"/>
            </a:xfrm>
            <a:prstGeom prst="roundRect">
              <a:avLst/>
            </a:prstGeom>
            <a:solidFill>
              <a:srgbClr val="00377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4AC06D-11D9-44FA-A692-8B7BBE7C1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41" y="3211201"/>
            <a:ext cx="2138468" cy="24781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569383-4F21-4588-81F3-EC8108E0A05C}"/>
              </a:ext>
            </a:extLst>
          </p:cNvPr>
          <p:cNvSpPr txBox="1"/>
          <p:nvPr/>
        </p:nvSpPr>
        <p:spPr>
          <a:xfrm>
            <a:off x="4680752" y="2780578"/>
            <a:ext cx="1573343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700" dirty="0">
                <a:solidFill>
                  <a:srgbClr val="11215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Includes 5-year limited warranty on select components</a:t>
            </a:r>
            <a:endParaRPr lang="en-US" sz="700" spc="10" dirty="0">
              <a:solidFill>
                <a:srgbClr val="112152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5DDC2E5-F6DA-409A-990D-7967E7983E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755" y="2818508"/>
            <a:ext cx="1532208" cy="2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57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table, standing, cat&#10;&#10;Description automatically generated">
            <a:extLst>
              <a:ext uri="{FF2B5EF4-FFF2-40B4-BE49-F238E27FC236}">
                <a16:creationId xmlns:a16="http://schemas.microsoft.com/office/drawing/2014/main" id="{1B89DECE-5AF2-4925-84BB-4A3AFF9CAB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396" y="3147250"/>
            <a:ext cx="2002639" cy="22585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5424985" cy="48617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200" b="1" dirty="0">
                <a:solidFill>
                  <a:srgbClr val="003F80"/>
                </a:solidFill>
              </a:rPr>
              <a:t>AutoAlert™ </a:t>
            </a:r>
            <a:r>
              <a:rPr lang="en-US" sz="2200" dirty="0">
                <a:solidFill>
                  <a:srgbClr val="003F80"/>
                </a:solidFill>
              </a:rPr>
              <a:t>control board communicates operating status for easy diagnostics and maintenance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Patented </a:t>
            </a:r>
            <a:r>
              <a:rPr lang="en-US" sz="2200" b="1" dirty="0" err="1">
                <a:solidFill>
                  <a:srgbClr val="003F80"/>
                </a:solidFill>
              </a:rPr>
              <a:t>WaterSense</a:t>
            </a:r>
            <a:r>
              <a:rPr lang="en-US" sz="2200" dirty="0">
                <a:solidFill>
                  <a:srgbClr val="003F80"/>
                </a:solidFill>
              </a:rPr>
              <a:t> adaptive purge control delivers maximum reliability by reducing scale buildup for a longer time between cleanings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Manufactured in Fairfax, South Carolina</a:t>
            </a:r>
          </a:p>
          <a:p>
            <a:pPr lvl="1"/>
            <a:r>
              <a:rPr lang="en-US" sz="2000" dirty="0">
                <a:solidFill>
                  <a:srgbClr val="003F80"/>
                </a:solidFill>
              </a:rPr>
              <a:t>Best in class warranty:</a:t>
            </a:r>
          </a:p>
          <a:p>
            <a:pPr lvl="2"/>
            <a:r>
              <a:rPr lang="en-US" sz="1600" dirty="0">
                <a:solidFill>
                  <a:srgbClr val="003F80"/>
                </a:solidFill>
              </a:rPr>
              <a:t>3 years parts and labor on all components</a:t>
            </a:r>
          </a:p>
          <a:p>
            <a:pPr lvl="2"/>
            <a:r>
              <a:rPr lang="en-US" sz="1600" dirty="0">
                <a:solidFill>
                  <a:srgbClr val="003F80"/>
                </a:solidFill>
              </a:rPr>
              <a:t>5 years parts and labor on evaporator</a:t>
            </a:r>
          </a:p>
          <a:p>
            <a:pPr lvl="2"/>
            <a:r>
              <a:rPr lang="en-US" sz="1600" dirty="0">
                <a:solidFill>
                  <a:srgbClr val="003F80"/>
                </a:solidFill>
              </a:rPr>
              <a:t>5 years parts on compressor and condenser</a:t>
            </a:r>
            <a:endParaRPr lang="en-US" dirty="0">
              <a:solidFill>
                <a:srgbClr val="003F80"/>
              </a:solidFill>
            </a:endParaRPr>
          </a:p>
          <a:p>
            <a:pPr marL="0" indent="0">
              <a:buNone/>
            </a:pPr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Certified by AHRI, UL and NSF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2"/>
          <a:stretch/>
        </p:blipFill>
        <p:spPr bwMode="auto">
          <a:xfrm>
            <a:off x="6767691" y="800100"/>
            <a:ext cx="1980524" cy="23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000" dirty="0">
                <a:solidFill>
                  <a:srgbClr val="1F497D"/>
                </a:solidFill>
              </a:rPr>
              <a:t>CU3030 </a:t>
            </a:r>
            <a:r>
              <a:rPr lang="en-US" sz="4000" b="1" i="1" dirty="0">
                <a:solidFill>
                  <a:srgbClr val="1F497D"/>
                </a:solidFill>
              </a:rPr>
              <a:t>Undercounter Cube</a:t>
            </a:r>
          </a:p>
        </p:txBody>
      </p:sp>
    </p:spTree>
    <p:extLst>
      <p:ext uri="{BB962C8B-B14F-4D97-AF65-F5344CB8AC3E}">
        <p14:creationId xmlns:p14="http://schemas.microsoft.com/office/powerpoint/2010/main" val="148153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er-Sense-edited-croppe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3" t="25584" r="23477" b="41729"/>
          <a:stretch/>
        </p:blipFill>
        <p:spPr>
          <a:xfrm>
            <a:off x="6164628" y="1606740"/>
            <a:ext cx="2522172" cy="1522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00B0F0"/>
            </a:solidFill>
            <a:miter lim="800000"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138383" cy="508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Patented </a:t>
            </a:r>
            <a:r>
              <a:rPr lang="en-US" b="1" i="1" dirty="0" err="1">
                <a:solidFill>
                  <a:srgbClr val="00B0F0"/>
                </a:solidFill>
              </a:rPr>
              <a:t>WaterSense</a:t>
            </a:r>
            <a:r>
              <a:rPr lang="en-US" b="1" i="1" dirty="0">
                <a:solidFill>
                  <a:srgbClr val="00B0F0"/>
                </a:solidFill>
              </a:rPr>
              <a:t> Technology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Automatically adjusts based on water supply quality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Exclusive feature helps </a:t>
            </a:r>
            <a:r>
              <a:rPr lang="en-US" sz="2000" b="1" dirty="0">
                <a:solidFill>
                  <a:srgbClr val="003F80"/>
                </a:solidFill>
              </a:rPr>
              <a:t>reduce scale buildup</a:t>
            </a:r>
            <a:r>
              <a:rPr lang="en-US" sz="2000" dirty="0">
                <a:solidFill>
                  <a:srgbClr val="003F80"/>
                </a:solidFill>
              </a:rPr>
              <a:t> for more sanitary ice 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Reliable sensor adjusts water purge at end of each cycle to flush excess minerals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Automatically flushes the system to </a:t>
            </a:r>
            <a:r>
              <a:rPr lang="en-US" sz="2000" b="1" dirty="0">
                <a:solidFill>
                  <a:srgbClr val="003F80"/>
                </a:solidFill>
              </a:rPr>
              <a:t>extend time between cleanings</a:t>
            </a:r>
            <a:r>
              <a:rPr lang="en-US" sz="2000" dirty="0">
                <a:solidFill>
                  <a:srgbClr val="003F80"/>
                </a:solidFill>
              </a:rPr>
              <a:t> 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Operators can </a:t>
            </a:r>
            <a:r>
              <a:rPr lang="en-US" sz="2000" b="1" dirty="0">
                <a:solidFill>
                  <a:srgbClr val="003F80"/>
                </a:solidFill>
              </a:rPr>
              <a:t>save water and energy</a:t>
            </a:r>
            <a:r>
              <a:rPr lang="en-US" sz="2000" dirty="0">
                <a:solidFill>
                  <a:srgbClr val="003F80"/>
                </a:solidFill>
              </a:rPr>
              <a:t> where water conditions are better filtered by recirculating clean, pre-chilled water back into the ice-making process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000" dirty="0">
                <a:solidFill>
                  <a:srgbClr val="1F497D"/>
                </a:solidFill>
              </a:rPr>
              <a:t>CU3030 </a:t>
            </a:r>
            <a:r>
              <a:rPr lang="en-US" sz="4000" b="1" i="1" dirty="0">
                <a:solidFill>
                  <a:srgbClr val="1F497D"/>
                </a:solidFill>
              </a:rPr>
              <a:t>Undercounter Cube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06D410-D87D-47CB-B427-9526AF09F069}"/>
              </a:ext>
            </a:extLst>
          </p:cNvPr>
          <p:cNvGrpSpPr/>
          <p:nvPr/>
        </p:nvGrpSpPr>
        <p:grpSpPr>
          <a:xfrm>
            <a:off x="6525263" y="3575913"/>
            <a:ext cx="1800902" cy="1429181"/>
            <a:chOff x="5206064" y="2337368"/>
            <a:chExt cx="2931069" cy="2326072"/>
          </a:xfrm>
        </p:grpSpPr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BB346FFA-17B9-4ED2-B038-B5AED3D02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064" y="2337368"/>
              <a:ext cx="2931069" cy="23260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ADF94-916D-4ABA-A248-340A95202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625" y="3023931"/>
              <a:ext cx="1051573" cy="1196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323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B667E-B5C0-4561-9AC0-52EB3ADBF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4" t="5787" r="7963" b="9230"/>
          <a:stretch/>
        </p:blipFill>
        <p:spPr>
          <a:xfrm>
            <a:off x="7660256" y="4897079"/>
            <a:ext cx="1189008" cy="10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8"/>
            <a:ext cx="459145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No Side Clearance Required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Maximizing ice output despite a small footprint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Front air intake and exhaust 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No side clearance required allowing for flexible placement in the tightest locations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Machine can be placed directly beside walls and other equipment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Space Saving Design: </a:t>
            </a:r>
            <a:r>
              <a:rPr lang="en-US" sz="3800" b="1" i="1" dirty="0">
                <a:solidFill>
                  <a:schemeClr val="tx2"/>
                </a:solidFill>
              </a:rPr>
              <a:t>Front Breathing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CCB4E-B7D8-43DF-AA5E-6900C6621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726" y="1354110"/>
            <a:ext cx="2639814" cy="3478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024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9"/>
            <a:ext cx="5011441" cy="4280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Every Essential machine features a QR code that connects customers to vital </a:t>
            </a:r>
            <a:r>
              <a:rPr lang="en-US" sz="2100" b="1" dirty="0">
                <a:solidFill>
                  <a:srgbClr val="003F80"/>
                </a:solidFill>
              </a:rPr>
              <a:t>unit specific </a:t>
            </a:r>
            <a:r>
              <a:rPr lang="en-US" sz="2100" dirty="0">
                <a:solidFill>
                  <a:srgbClr val="003F80"/>
                </a:solidFill>
              </a:rPr>
              <a:t>information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Helps </a:t>
            </a:r>
            <a:r>
              <a:rPr lang="en-US" sz="2100" b="1" dirty="0">
                <a:solidFill>
                  <a:srgbClr val="003F80"/>
                </a:solidFill>
              </a:rPr>
              <a:t>reduce downtime</a:t>
            </a:r>
            <a:r>
              <a:rPr lang="en-US" sz="2100" dirty="0">
                <a:solidFill>
                  <a:srgbClr val="003F80"/>
                </a:solidFill>
              </a:rPr>
              <a:t> and frequency of service calls</a:t>
            </a:r>
          </a:p>
          <a:p>
            <a:pPr marL="0" indent="0">
              <a:buNone/>
            </a:pPr>
            <a:endParaRPr lang="en-US" sz="400" dirty="0">
              <a:solidFill>
                <a:srgbClr val="003F8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QR code leads to a warranty registration page, auto-populated with the corresponding serial number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8FD9A-2CA4-49E9-838D-58A97AD141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682" y="1352144"/>
            <a:ext cx="2996114" cy="2986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436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90610"/>
            <a:ext cx="5365263" cy="193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Operators and service technicians can use their smart phone to scan the QR code to access instant warranty and technical information specific to that model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The product serial number will automatically populate the page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53684" y="3091853"/>
            <a:ext cx="4185456" cy="2498169"/>
            <a:chOff x="883501" y="3131609"/>
            <a:chExt cx="4185456" cy="249816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2825" y="3666714"/>
              <a:ext cx="1386335" cy="10115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83501" y="3131609"/>
              <a:ext cx="4084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SCAN WITH YOUR SMART PHONE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2330" y="4860337"/>
              <a:ext cx="3816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97D"/>
                  </a:solidFill>
                </a:rPr>
                <a:t>Scanning Tip:</a:t>
              </a:r>
            </a:p>
            <a:p>
              <a:r>
                <a:rPr lang="en-US" sz="1400" dirty="0">
                  <a:solidFill>
                    <a:srgbClr val="1F497D"/>
                  </a:solidFill>
                </a:rPr>
                <a:t>Some recent phone updates allow you to use your phone’s built-in camera app to scan QR Code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7707" y="3461185"/>
            <a:ext cx="1236936" cy="121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5265AFC-2A42-4387-81AD-9286C6C1B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5897161" y="3644755"/>
            <a:ext cx="2703684" cy="15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A picture containing meter&#10;&#10;Description automatically generated">
            <a:extLst>
              <a:ext uri="{FF2B5EF4-FFF2-40B4-BE49-F238E27FC236}">
                <a16:creationId xmlns:a16="http://schemas.microsoft.com/office/drawing/2014/main" id="{B1ED22AC-8148-463C-B756-AE182BFAE8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435" y="1259425"/>
            <a:ext cx="2301135" cy="223284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D474D6D-9F00-4B5D-B638-221A04E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Ease of Use: </a:t>
            </a:r>
            <a:r>
              <a:rPr lang="en-US" sz="4000" b="1" i="1" dirty="0">
                <a:solidFill>
                  <a:schemeClr val="tx2"/>
                </a:solidFill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96437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6183294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Convenient Slide-Up Door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Machines feature a durable, slide-up door that provides convenient and easy access to the ice bin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Ergonomic Bin Door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6ACCFD-BBBE-40A6-B3BB-7D2409FB5151}"/>
              </a:ext>
            </a:extLst>
          </p:cNvPr>
          <p:cNvGrpSpPr/>
          <p:nvPr/>
        </p:nvGrpSpPr>
        <p:grpSpPr>
          <a:xfrm>
            <a:off x="887038" y="2937679"/>
            <a:ext cx="7369924" cy="2286638"/>
            <a:chOff x="887038" y="2937679"/>
            <a:chExt cx="7369924" cy="22866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76E46-6638-4808-9A2D-5DE269E2F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038" y="2937679"/>
              <a:ext cx="3430488" cy="228663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00B0F0"/>
              </a:solidFill>
              <a:miter lim="800000"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562BCA-A8BE-4312-BCA6-2FF703E92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6473" y="2937679"/>
              <a:ext cx="3430489" cy="228663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00B0F0"/>
              </a:solidFill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6304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36A381-3CFA-4BCF-99F4-F3B3B05E895E}"/>
              </a:ext>
            </a:extLst>
          </p:cNvPr>
          <p:cNvGrpSpPr/>
          <p:nvPr/>
        </p:nvGrpSpPr>
        <p:grpSpPr>
          <a:xfrm>
            <a:off x="4180035" y="2760608"/>
            <a:ext cx="1330205" cy="2973775"/>
            <a:chOff x="4491325" y="2663328"/>
            <a:chExt cx="1330205" cy="2973775"/>
          </a:xfrm>
        </p:grpSpPr>
        <p:pic>
          <p:nvPicPr>
            <p:cNvPr id="7" name="Picture 6" descr="A picture containing table, black, post, sitting&#10;&#10;Description automatically generated">
              <a:extLst>
                <a:ext uri="{FF2B5EF4-FFF2-40B4-BE49-F238E27FC236}">
                  <a16:creationId xmlns:a16="http://schemas.microsoft.com/office/drawing/2014/main" id="{D1EC7A6D-55E9-4838-9136-6CC9E6B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1325" y="4326626"/>
              <a:ext cx="1330205" cy="1310477"/>
            </a:xfrm>
            <a:prstGeom prst="ellipse">
              <a:avLst/>
            </a:prstGeom>
            <a:ln w="38100" cap="rnd">
              <a:solidFill>
                <a:srgbClr val="13235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93980B-4AB2-4E87-8C58-DF3310FA4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1325" y="2663328"/>
              <a:ext cx="1330205" cy="1337735"/>
            </a:xfrm>
            <a:prstGeom prst="ellipse">
              <a:avLst/>
            </a:prstGeom>
            <a:ln w="38100" cap="rnd">
              <a:solidFill>
                <a:srgbClr val="122250"/>
              </a:solidFill>
            </a:ln>
            <a:effectLst/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6183294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Included in the Box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5.5’ power cord with NEMA 5-15P plug</a:t>
            </a:r>
          </a:p>
          <a:p>
            <a:r>
              <a:rPr lang="en-US" sz="2100" dirty="0">
                <a:solidFill>
                  <a:schemeClr val="tx2"/>
                </a:solidFill>
              </a:rPr>
              <a:t>Ice scoop</a:t>
            </a:r>
          </a:p>
          <a:p>
            <a:r>
              <a:rPr lang="en-US" sz="2100" dirty="0">
                <a:solidFill>
                  <a:schemeClr val="tx2"/>
                </a:solidFill>
              </a:rPr>
              <a:t>6” adjustable legs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Quick Installation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D662E-D71D-498B-8C41-8FA4E9F2EB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51" y="3429000"/>
            <a:ext cx="2499420" cy="2313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132353"/>
            </a:solidFill>
            <a:miter lim="800000"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8769DC-67DB-400D-89E6-160A836293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5434" y="1403435"/>
            <a:ext cx="2437296" cy="372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28100"/>
            <a:ext cx="4591050" cy="4795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0B0F0"/>
                </a:solidFill>
              </a:rPr>
              <a:t>Designed for Maximum Lifespan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Aluminum alloy side and top panels</a:t>
            </a:r>
            <a:endParaRPr lang="en-US" sz="1800" dirty="0">
              <a:solidFill>
                <a:srgbClr val="003F80"/>
              </a:solidFill>
            </a:endParaRP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Corrosion resistant</a:t>
            </a: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Easy to clean, smudge resistant</a:t>
            </a:r>
          </a:p>
          <a:p>
            <a:r>
              <a:rPr lang="en-US" sz="2200" dirty="0">
                <a:solidFill>
                  <a:srgbClr val="003F80"/>
                </a:solidFill>
              </a:rPr>
              <a:t>Hard plastic front panel</a:t>
            </a: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Durable and rust-free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9C9B1E-6C3B-424B-96A1-A255326A39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307" y="1366615"/>
            <a:ext cx="3188493" cy="2125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AB36D-3819-4BBC-A34D-513245BF4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3843949"/>
            <a:ext cx="5657850" cy="18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B2DCBA-0124-4E99-A9EB-437ADCE6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</p:spTree>
    <p:extLst>
      <p:ext uri="{BB962C8B-B14F-4D97-AF65-F5344CB8AC3E}">
        <p14:creationId xmlns:p14="http://schemas.microsoft.com/office/powerpoint/2010/main" val="39038235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1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Page 2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22498</TotalTime>
  <Words>1932</Words>
  <Application>Microsoft Office PowerPoint</Application>
  <PresentationFormat>On-screen Show (4:3)</PresentationFormat>
  <Paragraphs>425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Calibri</vt:lpstr>
      <vt:lpstr>Lucida Sans</vt:lpstr>
      <vt:lpstr>Wingdings</vt:lpstr>
      <vt:lpstr>Title Page 1</vt:lpstr>
      <vt:lpstr>Title Page 2</vt:lpstr>
      <vt:lpstr>Inside pages</vt:lpstr>
      <vt:lpstr>1_Inside pages</vt:lpstr>
      <vt:lpstr>Office Theme</vt:lpstr>
      <vt:lpstr>1_Custom Design</vt:lpstr>
      <vt:lpstr>Custom Design</vt:lpstr>
      <vt:lpstr>2_Custom Design</vt:lpstr>
      <vt:lpstr>3_Custom Design</vt:lpstr>
      <vt:lpstr>1_Office Theme</vt:lpstr>
      <vt:lpstr>4_Custom Design</vt:lpstr>
      <vt:lpstr>INTRODUCING UNDERCOUNTER CUBE</vt:lpstr>
      <vt:lpstr>PowerPoint Presentation</vt:lpstr>
      <vt:lpstr>Undercounter Cube: Family Overview </vt:lpstr>
      <vt:lpstr>Space Saving Design: Front Breathing</vt:lpstr>
      <vt:lpstr>Ease of Use: QR Code</vt:lpstr>
      <vt:lpstr>Ease of Use: QR Code</vt:lpstr>
      <vt:lpstr>Ease of Use: Ergonomic Bin Door</vt:lpstr>
      <vt:lpstr>Ease of Use: Quick Installation</vt:lpstr>
      <vt:lpstr>Undercounter Cube: Superior Reliability</vt:lpstr>
      <vt:lpstr>Undercounter Cube: Superior Reliability</vt:lpstr>
      <vt:lpstr>Undercounter Cube: About The Ice</vt:lpstr>
      <vt:lpstr>Undercounter Cube: Applications</vt:lpstr>
      <vt:lpstr>15” WIDTH UNDERCOUNTER GOURMET CUBE</vt:lpstr>
      <vt:lpstr>Undercounter Gourmet Cube: 15” Platform</vt:lpstr>
      <vt:lpstr>PowerPoint Presentation</vt:lpstr>
      <vt:lpstr>PowerPoint Presentation</vt:lpstr>
      <vt:lpstr>PowerPoint Presentation</vt:lpstr>
      <vt:lpstr>15” &amp; 20” WIDTH UNDERCOUNTER CUBE</vt:lpstr>
      <vt:lpstr>Undercounter Cube: 15” Platform</vt:lpstr>
      <vt:lpstr>Undercounter Cube: 20” Platform</vt:lpstr>
      <vt:lpstr>Space Saving Design: ADA Compliant</vt:lpstr>
      <vt:lpstr>Undercounter Cube: Ease of Use (15” &amp; 20” Only)</vt:lpstr>
      <vt:lpstr>PowerPoint Presentation</vt:lpstr>
      <vt:lpstr>PowerPoint Presentation</vt:lpstr>
      <vt:lpstr>Undercounter Cube: Superior Reliability (15” &amp; 20” Only)</vt:lpstr>
      <vt:lpstr>24” WIDTH UNDERCOUNTER CUBE</vt:lpstr>
      <vt:lpstr>Undercounter Cube: 24” Platform</vt:lpstr>
      <vt:lpstr>Space Saving Design: Recessed Utility Chase</vt:lpstr>
      <vt:lpstr>Ease of Use: Removable External Air Filter (24” Only)</vt:lpstr>
      <vt:lpstr>Ease of Use: Simple Servicing (24” Only)</vt:lpstr>
      <vt:lpstr>Undercounter Cube: Superior Reliability (24” Only) </vt:lpstr>
      <vt:lpstr>Undercounter Cube: Environmentally Friendly (24” Only)</vt:lpstr>
      <vt:lpstr>30” WIDTH UNDERCOUNTER CUBE</vt:lpstr>
      <vt:lpstr>Undercounter Cube: 30” Platform</vt:lpstr>
      <vt:lpstr>PowerPoint Presentation</vt:lpstr>
      <vt:lpstr>PowerPoint Presentation</vt:lpstr>
      <vt:lpstr>PowerPoint Presentation</vt:lpstr>
    </vt:vector>
  </TitlesOfParts>
  <Company>VantagePoint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Malone</dc:creator>
  <cp:lastModifiedBy>Levinson, Brandon (SIS)</cp:lastModifiedBy>
  <cp:revision>545</cp:revision>
  <cp:lastPrinted>2017-09-27T22:21:17Z</cp:lastPrinted>
  <dcterms:created xsi:type="dcterms:W3CDTF">2014-09-30T13:49:33Z</dcterms:created>
  <dcterms:modified xsi:type="dcterms:W3CDTF">2021-03-19T19:58:47Z</dcterms:modified>
</cp:coreProperties>
</file>