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4.xml" ContentType="application/vnd.openxmlformats-officedocument.theme+xml"/>
  <Override PartName="/ppt/slideLayouts/slideLayout22.xml" ContentType="application/vnd.openxmlformats-officedocument.presentationml.slideLayout+xml"/>
  <Override PartName="/ppt/theme/theme5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6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4" r:id="rId1"/>
    <p:sldMasterId id="2147483676" r:id="rId2"/>
    <p:sldMasterId id="2147483685" r:id="rId3"/>
    <p:sldMasterId id="2147483693" r:id="rId4"/>
    <p:sldMasterId id="2147483703" r:id="rId5"/>
    <p:sldMasterId id="2147483705" r:id="rId6"/>
    <p:sldMasterId id="2147483710" r:id="rId7"/>
  </p:sldMasterIdLst>
  <p:notesMasterIdLst>
    <p:notesMasterId r:id="rId18"/>
  </p:notesMasterIdLst>
  <p:sldIdLst>
    <p:sldId id="498" r:id="rId8"/>
    <p:sldId id="490" r:id="rId9"/>
    <p:sldId id="402" r:id="rId10"/>
    <p:sldId id="289" r:id="rId11"/>
    <p:sldId id="491" r:id="rId12"/>
    <p:sldId id="499" r:id="rId13"/>
    <p:sldId id="320" r:id="rId14"/>
    <p:sldId id="407" r:id="rId15"/>
    <p:sldId id="500" r:id="rId16"/>
    <p:sldId id="429" r:id="rId17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vinson, Brandon (SIS)" initials="LB(" lastIdx="1" clrIdx="0">
    <p:extLst>
      <p:ext uri="{19B8F6BF-5375-455C-9EA6-DF929625EA0E}">
        <p15:presenceInfo xmlns:p15="http://schemas.microsoft.com/office/powerpoint/2012/main" userId="S::brandon.levinson@scotsman-ice.com::7ea2c572-e95d-4d7c-a2c1-44413c2a4ed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42657"/>
    <a:srgbClr val="F6F6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2597" autoAdjust="0"/>
  </p:normalViewPr>
  <p:slideViewPr>
    <p:cSldViewPr>
      <p:cViewPr varScale="1">
        <p:scale>
          <a:sx n="105" d="100"/>
          <a:sy n="105" d="100"/>
        </p:scale>
        <p:origin x="1830" y="15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tableStyles" Target="tableStyles.xml"/><Relationship Id="rId10" Type="http://schemas.openxmlformats.org/officeDocument/2006/relationships/slide" Target="slides/slide3.xml"/><Relationship Id="rId19" Type="http://schemas.openxmlformats.org/officeDocument/2006/relationships/commentAuthors" Target="commentAuthor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5E365AB3-6794-4792-A83A-4E1DBF9EAF91}" type="datetimeFigureOut">
              <a:rPr lang="en-US" smtClean="0"/>
              <a:t>3/6/2024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04A7FBA7-C84F-4687-9973-1761EB2BD2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33266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91E488-AE90-486C-9543-D779576A460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45688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465887"/>
            <a:fld id="{64F8D5E5-A431-4D63-B4AD-79F0392A4188}" type="slidenum">
              <a:rPr lang="en-US">
                <a:solidFill>
                  <a:prstClr val="black"/>
                </a:solidFill>
                <a:latin typeface="Calibri"/>
              </a:rPr>
              <a:pPr defTabSz="465887"/>
              <a:t>10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783714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658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5E2991F-FD1D-FF42-9B0E-8EEDB31F4D9F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658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65694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A7FBA7-C84F-4687-9973-1761EB2BD26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13634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91E488-AE90-486C-9543-D779576A460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57501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91E488-AE90-486C-9543-D779576A460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40449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91E488-AE90-486C-9543-D779576A460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39415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A7FBA7-C84F-4687-9973-1761EB2BD26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93486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A7FBA7-C84F-4687-9973-1761EB2BD26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11242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A7FBA7-C84F-4687-9973-1761EB2BD26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28857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1596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1"/>
            <a:ext cx="8229600" cy="4343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528133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602624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1596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1"/>
            <a:ext cx="8229600" cy="4343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51430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62470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4040188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58962"/>
            <a:ext cx="4040188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19200"/>
            <a:ext cx="4041775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858962"/>
            <a:ext cx="4041775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791041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65150"/>
            <a:ext cx="6019800" cy="6096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41288" y="6248400"/>
            <a:ext cx="381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F8BA65-5D72-4666-9210-937CEB04DAC5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1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2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36634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1596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1"/>
            <a:ext cx="8229600" cy="4343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24521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514064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4040188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58962"/>
            <a:ext cx="4040188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19200"/>
            <a:ext cx="4041775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858962"/>
            <a:ext cx="4041775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134486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8229600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3576820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8203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616514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2E3B2-65E7-447F-93FF-B1D7ADE1C68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Text Helvetica or Arial font size 32</a:t>
            </a:r>
          </a:p>
          <a:p>
            <a:pPr lvl="1"/>
            <a:r>
              <a:rPr lang="en-US" dirty="0"/>
              <a:t>Text Helvetica or Arial font size 28</a:t>
            </a:r>
          </a:p>
          <a:p>
            <a:pPr lvl="2"/>
            <a:r>
              <a:rPr lang="en-US" dirty="0"/>
              <a:t>Text Helvetica or Arial font size 24</a:t>
            </a:r>
          </a:p>
          <a:p>
            <a:pPr lvl="3"/>
            <a:r>
              <a:rPr lang="en-US" dirty="0"/>
              <a:t>Text Helvetica or Arial font size 20</a:t>
            </a:r>
          </a:p>
          <a:p>
            <a:pPr lvl="4"/>
            <a:r>
              <a:rPr lang="en-US" dirty="0"/>
              <a:t>Text Helvetica or Arial font size 20</a:t>
            </a:r>
          </a:p>
        </p:txBody>
      </p:sp>
    </p:spTree>
    <p:extLst>
      <p:ext uri="{BB962C8B-B14F-4D97-AF65-F5344CB8AC3E}">
        <p14:creationId xmlns:p14="http://schemas.microsoft.com/office/powerpoint/2010/main" val="139223431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741598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52600"/>
            <a:ext cx="7772400" cy="14700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762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1846560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1596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1"/>
            <a:ext cx="8229600" cy="4343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042240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661241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4040188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58962"/>
            <a:ext cx="4040188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19200"/>
            <a:ext cx="4041775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858962"/>
            <a:ext cx="4041775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7367947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333476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1596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1"/>
            <a:ext cx="8229600" cy="4343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882408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9389150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4040188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58962"/>
            <a:ext cx="4040188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19200"/>
            <a:ext cx="4041775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858962"/>
            <a:ext cx="4041775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327677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4040188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58962"/>
            <a:ext cx="4040188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19200"/>
            <a:ext cx="4041775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858962"/>
            <a:ext cx="4041775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4159031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8229600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225235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733360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1886-D516-4F3C-AB4D-D8509D938C9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2E3B2-65E7-447F-93FF-B1D7ADE1C68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Text Helvetica or Arial font size 32</a:t>
            </a:r>
          </a:p>
          <a:p>
            <a:pPr lvl="1"/>
            <a:r>
              <a:rPr lang="en-US" dirty="0"/>
              <a:t>Text Helvetica or Arial font size 28</a:t>
            </a:r>
          </a:p>
          <a:p>
            <a:pPr lvl="2"/>
            <a:r>
              <a:rPr lang="en-US" dirty="0"/>
              <a:t>Text Helvetica or Arial font size 24</a:t>
            </a:r>
          </a:p>
          <a:p>
            <a:pPr lvl="3"/>
            <a:r>
              <a:rPr lang="en-US" dirty="0"/>
              <a:t>Text Helvetica or Arial font size 20</a:t>
            </a:r>
          </a:p>
          <a:p>
            <a:pPr lvl="4"/>
            <a:r>
              <a:rPr lang="en-US" dirty="0"/>
              <a:t>Text Helvetica or Arial font size 20</a:t>
            </a:r>
          </a:p>
        </p:txBody>
      </p:sp>
    </p:spTree>
    <p:extLst>
      <p:ext uri="{BB962C8B-B14F-4D97-AF65-F5344CB8AC3E}">
        <p14:creationId xmlns:p14="http://schemas.microsoft.com/office/powerpoint/2010/main" val="310144946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68657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1596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1"/>
            <a:ext cx="8229600" cy="4343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28273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14428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4040188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58962"/>
            <a:ext cx="4040188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19200"/>
            <a:ext cx="4041775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858962"/>
            <a:ext cx="4041775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1161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761549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121393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1886-D516-4F3C-AB4D-D8509D938C9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2E3B2-65E7-447F-93FF-B1D7ADE1C68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Text Helvetica or Arial font size 32</a:t>
            </a:r>
          </a:p>
          <a:p>
            <a:pPr lvl="1"/>
            <a:r>
              <a:rPr lang="en-US" dirty="0"/>
              <a:t>Text Helvetica or Arial font size 28</a:t>
            </a:r>
          </a:p>
          <a:p>
            <a:pPr lvl="2"/>
            <a:r>
              <a:rPr lang="en-US" dirty="0"/>
              <a:t>Text Helvetica or Arial font size 24</a:t>
            </a:r>
          </a:p>
          <a:p>
            <a:pPr lvl="3"/>
            <a:r>
              <a:rPr lang="en-US" dirty="0"/>
              <a:t>Text Helvetica or Arial font size 20</a:t>
            </a:r>
          </a:p>
          <a:p>
            <a:pPr lvl="4"/>
            <a:r>
              <a:rPr lang="en-US" dirty="0"/>
              <a:t>Text Helvetica or Arial font size 20</a:t>
            </a:r>
          </a:p>
        </p:txBody>
      </p:sp>
    </p:spTree>
    <p:extLst>
      <p:ext uri="{BB962C8B-B14F-4D97-AF65-F5344CB8AC3E}">
        <p14:creationId xmlns:p14="http://schemas.microsoft.com/office/powerpoint/2010/main" val="19821840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5" Type="http://schemas.openxmlformats.org/officeDocument/2006/relationships/slideLayout" Target="../slideLayouts/slideLayout8.xml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8.xml"/><Relationship Id="rId9" Type="http://schemas.openxmlformats.org/officeDocument/2006/relationships/image" Target="../media/image2.jpe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22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.jpeg"/><Relationship Id="rId5" Type="http://schemas.openxmlformats.org/officeDocument/2006/relationships/theme" Target="../theme/theme6.xml"/><Relationship Id="rId4" Type="http://schemas.openxmlformats.org/officeDocument/2006/relationships/slideLayout" Target="../slideLayouts/slideLayout2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theme" Target="../theme/theme7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5" Type="http://schemas.openxmlformats.org/officeDocument/2006/relationships/slideLayout" Target="../slideLayouts/slideLayout31.xml"/><Relationship Id="rId4" Type="http://schemas.openxmlformats.org/officeDocument/2006/relationships/slideLayout" Target="../slideLayouts/slideLayout30.xml"/><Relationship Id="rId9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9B6D9B-62DD-4F04-A5F9-A83C77361EEE}" type="datetimeFigureOut">
              <a:rPr lang="en-US" smtClean="0"/>
              <a:t>3/6/2024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8A8635-ED32-474E-9644-264E51683D03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"/>
          <a:stretch/>
        </p:blipFill>
        <p:spPr>
          <a:xfrm>
            <a:off x="0" y="-76200"/>
            <a:ext cx="9144000" cy="695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61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8" r:id="rId2"/>
    <p:sldLayoutId id="2147483659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249B6D9B-62DD-4F04-A5F9-A83C77361EEE}" type="datetimeFigureOut">
              <a:rPr lang="en-US" smtClean="0">
                <a:solidFill>
                  <a:prstClr val="black">
                    <a:tint val="75000"/>
                  </a:prstClr>
                </a:solidFill>
                <a:ea typeface="ＭＳ Ｐゴシック" pitchFamily="34" charset="-128"/>
              </a:rPr>
              <a:pPr defTabSz="914400"/>
              <a:t>3/6/2024</a:t>
            </a:fld>
            <a:endParaRPr lang="en-US">
              <a:solidFill>
                <a:prstClr val="black">
                  <a:tint val="75000"/>
                </a:prstClr>
              </a:solidFill>
              <a:ea typeface="ＭＳ Ｐゴシック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  <a:ea typeface="ＭＳ Ｐゴシック" pitchFamily="34" charset="-128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308A8635-ED32-474E-9644-264E51683D03}" type="slidenum">
              <a:rPr lang="en-US" smtClean="0">
                <a:solidFill>
                  <a:prstClr val="black">
                    <a:tint val="75000"/>
                  </a:prstClr>
                </a:solidFill>
                <a:ea typeface="ＭＳ Ｐゴシック" pitchFamily="34" charset="-128"/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ea typeface="ＭＳ Ｐゴシック" pitchFamily="34" charset="-128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76200"/>
            <a:ext cx="9144000" cy="695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3517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1" r:id="rId4"/>
    <p:sldLayoutId id="2147483682" r:id="rId5"/>
    <p:sldLayoutId id="2147483683" r:id="rId6"/>
    <p:sldLayoutId id="2147483684" r:id="rId7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249B6D9B-62DD-4F04-A5F9-A83C77361E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3/6/2024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308A8635-ED32-474E-9644-264E51683D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76200"/>
            <a:ext cx="9144000" cy="695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2628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  <a:ea typeface="ＭＳ Ｐゴシック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  <a:ea typeface="ＭＳ Ｐゴシック" pitchFamily="34" charset="-128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308A8635-ED32-474E-9644-264E51683D03}" type="slidenum">
              <a:rPr lang="en-US" smtClean="0">
                <a:solidFill>
                  <a:prstClr val="black">
                    <a:tint val="75000"/>
                  </a:prstClr>
                </a:solidFill>
                <a:ea typeface="ＭＳ Ｐゴシック" pitchFamily="34" charset="-128"/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ea typeface="ＭＳ Ｐゴシック" pitchFamily="34" charset="-128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76200"/>
            <a:ext cx="9144000" cy="695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2087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9" r:id="rId5"/>
    <p:sldLayoutId id="2147483700" r:id="rId6"/>
    <p:sldLayoutId id="2147483701" r:id="rId7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EDCD0B1C-D405-4F9D-866E-69855E27002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3/6/2024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01669E13-208E-4B1D-B581-417AE312336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/>
        </p:blipFill>
        <p:spPr>
          <a:xfrm>
            <a:off x="0" y="-115594"/>
            <a:ext cx="9144000" cy="6973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4044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8A8635-ED32-474E-9644-264E51683D03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76200"/>
            <a:ext cx="9144000" cy="695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5111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249B6D9B-62DD-4F04-A5F9-A83C77361E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3/6/2024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308A8635-ED32-474E-9644-264E51683D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76200"/>
            <a:ext cx="9144000" cy="695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939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portal.scotsman-ice.com/ResourceCenter/Files/GetFile/A0005780-BA03-4117-819E-AEE79CFEDED5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11.png"/><Relationship Id="rId11" Type="http://schemas.openxmlformats.org/officeDocument/2006/relationships/image" Target="../media/image7.jpeg"/><Relationship Id="rId5" Type="http://schemas.openxmlformats.org/officeDocument/2006/relationships/image" Target="../media/image10.jpeg"/><Relationship Id="rId10" Type="http://schemas.openxmlformats.org/officeDocument/2006/relationships/image" Target="../media/image15.png"/><Relationship Id="rId4" Type="http://schemas.openxmlformats.org/officeDocument/2006/relationships/image" Target="../media/image9.jpeg"/><Relationship Id="rId9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6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1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7.png"/><Relationship Id="rId7" Type="http://schemas.openxmlformats.org/officeDocument/2006/relationships/image" Target="../media/image3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7.jpeg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2.jpe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34.png"/><Relationship Id="rId5" Type="http://schemas.openxmlformats.org/officeDocument/2006/relationships/image" Target="../media/image7.jpeg"/><Relationship Id="rId4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7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40.png"/><Relationship Id="rId5" Type="http://schemas.openxmlformats.org/officeDocument/2006/relationships/image" Target="../media/image39.jpeg"/><Relationship Id="rId10" Type="http://schemas.microsoft.com/office/2007/relationships/hdphoto" Target="../media/hdphoto2.wdp"/><Relationship Id="rId4" Type="http://schemas.openxmlformats.org/officeDocument/2006/relationships/image" Target="../media/image38.png"/><Relationship Id="rId9" Type="http://schemas.openxmlformats.org/officeDocument/2006/relationships/image" Target="../media/image4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4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40833" y="1676400"/>
            <a:ext cx="7098967" cy="906462"/>
          </a:xfrm>
        </p:spPr>
        <p:txBody>
          <a:bodyPr>
            <a:noAutofit/>
          </a:bodyPr>
          <a:lstStyle/>
          <a:p>
            <a:pPr algn="l">
              <a:lnSpc>
                <a:spcPct val="80000"/>
              </a:lnSpc>
            </a:pPr>
            <a:r>
              <a:rPr lang="en-US" sz="3600" dirty="0"/>
              <a:t>INTRODUCING: HID207</a:t>
            </a:r>
            <a:br>
              <a:rPr lang="en-US" sz="3600" dirty="0"/>
            </a:br>
            <a:r>
              <a:rPr lang="en-US" sz="3600" b="1" dirty="0"/>
              <a:t>COMPACT ICE &amp; WATER DISPENSER</a:t>
            </a:r>
            <a:endParaRPr lang="en-US" sz="28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4294967295"/>
          </p:nvPr>
        </p:nvSpPr>
        <p:spPr>
          <a:xfrm>
            <a:off x="1940833" y="2911231"/>
            <a:ext cx="6864514" cy="57312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300" dirty="0">
                <a:solidFill>
                  <a:schemeClr val="bg1"/>
                </a:solidFill>
              </a:rPr>
              <a:t>VERSATILE, EMPHASIZING HEALTH &amp; WELLNESS WITH SIMPLE OPERATION &amp; SUPERIOR RELIABILITY.</a:t>
            </a:r>
          </a:p>
        </p:txBody>
      </p:sp>
      <p:sp>
        <p:nvSpPr>
          <p:cNvPr id="7" name="Rounded Rectangle 6"/>
          <p:cNvSpPr/>
          <p:nvPr/>
        </p:nvSpPr>
        <p:spPr>
          <a:xfrm rot="1800000">
            <a:off x="931508" y="1657309"/>
            <a:ext cx="853181" cy="853181"/>
          </a:xfrm>
          <a:prstGeom prst="round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" name="Picture 2" descr="C:\Users\blevinson\Pictures\Admin\nugget2.png">
            <a:extLst>
              <a:ext uri="{FF2B5EF4-FFF2-40B4-BE49-F238E27FC236}">
                <a16:creationId xmlns:a16="http://schemas.microsoft.com/office/drawing/2014/main" id="{D276C170-0611-7FD7-ED2A-566B7D1761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4875" y="1795394"/>
            <a:ext cx="908283" cy="610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Meridian-logo-RGB.png">
            <a:extLst>
              <a:ext uri="{FF2B5EF4-FFF2-40B4-BE49-F238E27FC236}">
                <a16:creationId xmlns:a16="http://schemas.microsoft.com/office/drawing/2014/main" id="{B653B4EE-28EA-3144-ADEB-159F4F0EC16A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27607" y="474248"/>
            <a:ext cx="1621367" cy="246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9799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8208" r="-7939"/>
          <a:stretch/>
        </p:blipFill>
        <p:spPr bwMode="auto">
          <a:xfrm>
            <a:off x="0" y="1825625"/>
            <a:ext cx="9144000" cy="228917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0" y="0"/>
            <a:ext cx="9144000" cy="152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629400" y="5334001"/>
            <a:ext cx="2347157" cy="6074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Picture 7" descr="A screenshot of a cell phone&#10;&#10;Description automatically generated">
            <a:extLst>
              <a:ext uri="{FF2B5EF4-FFF2-40B4-BE49-F238E27FC236}">
                <a16:creationId xmlns:a16="http://schemas.microsoft.com/office/drawing/2014/main" id="{524B667E-B5C0-4561-9AC0-52EB3ADBF60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60256" y="4897079"/>
            <a:ext cx="1189008" cy="1046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2428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334163BD-D0F2-4F37-B699-1E001D25BFDC}"/>
              </a:ext>
            </a:extLst>
          </p:cNvPr>
          <p:cNvSpPr txBox="1">
            <a:spLocks/>
          </p:cNvSpPr>
          <p:nvPr/>
        </p:nvSpPr>
        <p:spPr>
          <a:xfrm>
            <a:off x="457204" y="1089649"/>
            <a:ext cx="7619996" cy="493015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Our Most Complete Content Package, Again.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4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Now available for download: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  <a:hlinkClick r:id="rId3"/>
              </a:rPr>
              <a:t>Resource Center -&gt; Product Information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Contains: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0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75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Product Photography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Includes environmental photography, product feature                                                                             shots, 360° imagery, ice form images, and more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75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Literature &amp; Sales Presentations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75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All Specification Data, Compatible Accessories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75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A+ Enhanced Content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Visual based sales graphics that are ideal for ecommerce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75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Video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0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75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Excel Product Data Spreadsheet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Helps to link which files correspond to each model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Includes product copy, UPC/GTINs</a:t>
            </a:r>
            <a:endParaRPr kumimoji="0" lang="en-US" sz="40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09AF9EFA-71CD-5D47-D174-D790B18648C1}"/>
              </a:ext>
            </a:extLst>
          </p:cNvPr>
          <p:cNvGrpSpPr/>
          <p:nvPr/>
        </p:nvGrpSpPr>
        <p:grpSpPr>
          <a:xfrm>
            <a:off x="5930444" y="1768318"/>
            <a:ext cx="2804747" cy="3641882"/>
            <a:chOff x="5930444" y="1677735"/>
            <a:chExt cx="2804747" cy="3641882"/>
          </a:xfrm>
        </p:grpSpPr>
        <p:sp>
          <p:nvSpPr>
            <p:cNvPr id="28" name="Rounded Rectangle 37">
              <a:extLst>
                <a:ext uri="{FF2B5EF4-FFF2-40B4-BE49-F238E27FC236}">
                  <a16:creationId xmlns:a16="http://schemas.microsoft.com/office/drawing/2014/main" id="{2331CF91-85E0-EDC9-F531-2DDCFD077835}"/>
                </a:ext>
              </a:extLst>
            </p:cNvPr>
            <p:cNvSpPr/>
            <p:nvPr/>
          </p:nvSpPr>
          <p:spPr>
            <a:xfrm>
              <a:off x="5930444" y="1677735"/>
              <a:ext cx="2803347" cy="2802348"/>
            </a:xfrm>
            <a:prstGeom prst="roundRect">
              <a:avLst/>
            </a:prstGeom>
            <a:solidFill>
              <a:srgbClr val="12225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6558ECEC-DA5D-BA2D-7A68-1B09BE8E614E}"/>
                </a:ext>
              </a:extLst>
            </p:cNvPr>
            <p:cNvGrpSpPr/>
            <p:nvPr/>
          </p:nvGrpSpPr>
          <p:grpSpPr>
            <a:xfrm>
              <a:off x="5931704" y="1770460"/>
              <a:ext cx="2803487" cy="3549157"/>
              <a:chOff x="5931704" y="1237060"/>
              <a:chExt cx="2803487" cy="3549157"/>
            </a:xfrm>
          </p:grpSpPr>
          <p:sp>
            <p:nvSpPr>
              <p:cNvPr id="11" name="Rounded Rectangle 37">
                <a:extLst>
                  <a:ext uri="{FF2B5EF4-FFF2-40B4-BE49-F238E27FC236}">
                    <a16:creationId xmlns:a16="http://schemas.microsoft.com/office/drawing/2014/main" id="{E4ACAB84-6408-2DCE-AE11-FF19FF0E48FF}"/>
                  </a:ext>
                </a:extLst>
              </p:cNvPr>
              <p:cNvSpPr/>
              <p:nvPr/>
            </p:nvSpPr>
            <p:spPr>
              <a:xfrm>
                <a:off x="5931704" y="2326481"/>
                <a:ext cx="2803347" cy="2262591"/>
              </a:xfrm>
              <a:prstGeom prst="round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09D65C58-8EDE-4356-B782-5F542A07E05E}"/>
                  </a:ext>
                </a:extLst>
              </p:cNvPr>
              <p:cNvGrpSpPr/>
              <p:nvPr/>
            </p:nvGrpSpPr>
            <p:grpSpPr>
              <a:xfrm>
                <a:off x="5931844" y="2150651"/>
                <a:ext cx="2803347" cy="2635566"/>
                <a:chOff x="781897" y="4147636"/>
                <a:chExt cx="3565347" cy="1210660"/>
              </a:xfrm>
            </p:grpSpPr>
            <p:sp>
              <p:nvSpPr>
                <p:cNvPr id="8" name="Rounded Rectangle 37">
                  <a:extLst>
                    <a:ext uri="{FF2B5EF4-FFF2-40B4-BE49-F238E27FC236}">
                      <a16:creationId xmlns:a16="http://schemas.microsoft.com/office/drawing/2014/main" id="{FE6E8199-9D61-472B-ADBF-2726AD625AB2}"/>
                    </a:ext>
                  </a:extLst>
                </p:cNvPr>
                <p:cNvSpPr/>
                <p:nvPr/>
              </p:nvSpPr>
              <p:spPr>
                <a:xfrm>
                  <a:off x="781897" y="4147636"/>
                  <a:ext cx="3565347" cy="1210660"/>
                </a:xfrm>
                <a:prstGeom prst="roundRect">
                  <a:avLst/>
                </a:prstGeom>
                <a:solidFill>
                  <a:srgbClr val="00B0F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9" name="Rectangle 8">
                  <a:extLst>
                    <a:ext uri="{FF2B5EF4-FFF2-40B4-BE49-F238E27FC236}">
                      <a16:creationId xmlns:a16="http://schemas.microsoft.com/office/drawing/2014/main" id="{15D4F769-3065-4756-A00B-58D1C2985973}"/>
                    </a:ext>
                  </a:extLst>
                </p:cNvPr>
                <p:cNvSpPr/>
                <p:nvPr/>
              </p:nvSpPr>
              <p:spPr>
                <a:xfrm>
                  <a:off x="868166" y="4499419"/>
                  <a:ext cx="3389243" cy="827065"/>
                </a:xfrm>
                <a:prstGeom prst="rect">
                  <a:avLst/>
                </a:prstGeom>
              </p:spPr>
              <p:txBody>
                <a:bodyPr wrap="square" anchor="ctr">
                  <a:spAutoFit/>
                </a:bodyPr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SHIPPING SPRING 2024:</a:t>
                  </a:r>
                </a:p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  <a:p>
                  <a:pPr marL="285750" marR="0" lvl="0" indent="-28575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 typeface="Arial" panose="020B0604020202020204" pitchFamily="34" charset="0"/>
                    <a:buChar char="•"/>
                    <a:tabLst/>
                    <a:defRPr/>
                  </a:pPr>
                  <a:r>
                    <a:rPr kumimoji="0" lang="en-US" sz="115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Series expansion, adding versatility for compact countertop applications</a:t>
                  </a:r>
                </a:p>
                <a:p>
                  <a:pPr marL="285750" marR="0" lvl="0" indent="-28575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 typeface="Arial" panose="020B0604020202020204" pitchFamily="34" charset="0"/>
                    <a:buChar char="•"/>
                    <a:tabLst/>
                    <a:defRPr/>
                  </a:pPr>
                  <a:endParaRPr kumimoji="0" lang="en-US" sz="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  <a:p>
                  <a:pPr marL="285750" marR="0" lvl="0" indent="-28575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 typeface="Arial" panose="020B0604020202020204" pitchFamily="34" charset="0"/>
                    <a:buChar char="•"/>
                    <a:tabLst/>
                    <a:defRPr/>
                  </a:pPr>
                  <a:r>
                    <a:rPr kumimoji="0" lang="en-US" sz="115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Smallest unit, most economic price point in HID lineup</a:t>
                  </a:r>
                </a:p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  <a:p>
                  <a:pPr marL="285750" marR="0" lvl="0" indent="-28575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 typeface="Arial" panose="020B0604020202020204" pitchFamily="34" charset="0"/>
                    <a:buChar char="•"/>
                    <a:tabLst/>
                    <a:defRPr/>
                  </a:pPr>
                  <a:r>
                    <a:rPr kumimoji="0" lang="en-US" sz="115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Touch-free &amp; push-button dispensing options available</a:t>
                  </a:r>
                </a:p>
                <a:p>
                  <a:pPr marL="285750" marR="0" lvl="0" indent="-28575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 typeface="Arial" panose="020B0604020202020204" pitchFamily="34" charset="0"/>
                    <a:buChar char="•"/>
                    <a:tabLst/>
                    <a:defRPr/>
                  </a:pPr>
                  <a:endParaRPr kumimoji="0" lang="en-US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10" name="Rectangle: Rounded Corners 9">
                <a:extLst>
                  <a:ext uri="{FF2B5EF4-FFF2-40B4-BE49-F238E27FC236}">
                    <a16:creationId xmlns:a16="http://schemas.microsoft.com/office/drawing/2014/main" id="{D39ABF13-E7E0-2D86-8DDB-6B85B933986D}"/>
                  </a:ext>
                </a:extLst>
              </p:cNvPr>
              <p:cNvSpPr/>
              <p:nvPr/>
            </p:nvSpPr>
            <p:spPr>
              <a:xfrm>
                <a:off x="6112916" y="1237060"/>
                <a:ext cx="2438400" cy="340519"/>
              </a:xfrm>
              <a:prstGeom prst="roundRect">
                <a:avLst/>
              </a:prstGeom>
              <a:solidFill>
                <a:srgbClr val="122253"/>
              </a:solidFill>
            </p:spPr>
            <p:txBody>
              <a:bodyPr wrap="square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2 NEW MODELS</a:t>
                </a:r>
              </a:p>
            </p:txBody>
          </p:sp>
          <p:sp>
            <p:nvSpPr>
              <p:cNvPr id="12" name="Rounded Rectangle 37">
                <a:extLst>
                  <a:ext uri="{FF2B5EF4-FFF2-40B4-BE49-F238E27FC236}">
                    <a16:creationId xmlns:a16="http://schemas.microsoft.com/office/drawing/2014/main" id="{6E3B1ED6-3E9A-ECA5-7848-75CD4EC55D68}"/>
                  </a:ext>
                </a:extLst>
              </p:cNvPr>
              <p:cNvSpPr/>
              <p:nvPr/>
            </p:nvSpPr>
            <p:spPr>
              <a:xfrm>
                <a:off x="5931706" y="1673461"/>
                <a:ext cx="2803347" cy="22574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E0EBA782-8AA8-82C5-83A7-995013D451A2}"/>
                </a:ext>
              </a:extLst>
            </p:cNvPr>
            <p:cNvSpPr/>
            <p:nvPr/>
          </p:nvSpPr>
          <p:spPr>
            <a:xfrm>
              <a:off x="5931004" y="2133600"/>
              <a:ext cx="2803347" cy="340519"/>
            </a:xfrm>
            <a:prstGeom prst="roundRect">
              <a:avLst/>
            </a:prstGeom>
            <a:solidFill>
              <a:srgbClr val="122253"/>
            </a:solidFill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9" name="Picture 18" descr="A coffee machine on a counter&#10;&#10;Description automatically generated">
              <a:extLst>
                <a:ext uri="{FF2B5EF4-FFF2-40B4-BE49-F238E27FC236}">
                  <a16:creationId xmlns:a16="http://schemas.microsoft.com/office/drawing/2014/main" id="{AC6A2587-7984-B9D8-1166-81C9B6EA8BF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931565" y="2186345"/>
              <a:ext cx="2802226" cy="1167963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28575" cap="sq">
              <a:solidFill>
                <a:schemeClr val="bg1"/>
              </a:solidFill>
              <a:miter lim="800000"/>
            </a:ln>
            <a:effectLst/>
          </p:spPr>
        </p:pic>
      </p:grpSp>
      <p:pic>
        <p:nvPicPr>
          <p:cNvPr id="2" name="Picture 1" descr="A blue and white logo&#10;&#10;Description automatically generated">
            <a:extLst>
              <a:ext uri="{FF2B5EF4-FFF2-40B4-BE49-F238E27FC236}">
                <a16:creationId xmlns:a16="http://schemas.microsoft.com/office/drawing/2014/main" id="{D142502B-94F4-AF00-8CBC-90399EF8543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62798" y="297259"/>
            <a:ext cx="1965000" cy="340519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E4B5C210-364F-CA96-BB5C-0844608ED63E}"/>
              </a:ext>
            </a:extLst>
          </p:cNvPr>
          <p:cNvSpPr txBox="1">
            <a:spLocks/>
          </p:cNvSpPr>
          <p:nvPr/>
        </p:nvSpPr>
        <p:spPr>
          <a:xfrm>
            <a:off x="457200" y="96838"/>
            <a:ext cx="8229600" cy="74136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HID207:</a:t>
            </a:r>
            <a:r>
              <a:rPr kumimoji="0" lang="en-US" sz="4000" b="1" i="1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ＭＳ Ｐゴシック"/>
                <a:cs typeface="+mj-cs"/>
              </a:rPr>
              <a:t> Launch Kit</a:t>
            </a:r>
          </a:p>
        </p:txBody>
      </p:sp>
    </p:spTree>
    <p:extLst>
      <p:ext uri="{BB962C8B-B14F-4D97-AF65-F5344CB8AC3E}">
        <p14:creationId xmlns:p14="http://schemas.microsoft.com/office/powerpoint/2010/main" val="41030184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Picture 42" descr="A black machine with buttons and a couple of controls&#10;&#10;Description automatically generated">
            <a:extLst>
              <a:ext uri="{FF2B5EF4-FFF2-40B4-BE49-F238E27FC236}">
                <a16:creationId xmlns:a16="http://schemas.microsoft.com/office/drawing/2014/main" id="{A56228D5-A168-883E-C71B-8CF0B6B6729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2599" y="997544"/>
            <a:ext cx="1990362" cy="1517056"/>
          </a:xfrm>
          <a:prstGeom prst="rect">
            <a:avLst/>
          </a:prstGeom>
        </p:spPr>
      </p:pic>
      <p:sp>
        <p:nvSpPr>
          <p:cNvPr id="3" name="Rounded Rectangle 4">
            <a:extLst>
              <a:ext uri="{FF2B5EF4-FFF2-40B4-BE49-F238E27FC236}">
                <a16:creationId xmlns:a16="http://schemas.microsoft.com/office/drawing/2014/main" id="{E582BE65-323E-4612-9148-4EAE8AAE7D19}"/>
              </a:ext>
            </a:extLst>
          </p:cNvPr>
          <p:cNvSpPr/>
          <p:nvPr/>
        </p:nvSpPr>
        <p:spPr>
          <a:xfrm>
            <a:off x="457201" y="5686195"/>
            <a:ext cx="2469122" cy="235482"/>
          </a:xfrm>
          <a:prstGeom prst="roundRect">
            <a:avLst/>
          </a:prstGeom>
          <a:solidFill>
            <a:srgbClr val="0D1C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377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504DDEF-E782-4D74-BBAE-FBC8E1FD7E2C}"/>
              </a:ext>
            </a:extLst>
          </p:cNvPr>
          <p:cNvSpPr/>
          <p:nvPr/>
        </p:nvSpPr>
        <p:spPr>
          <a:xfrm>
            <a:off x="457201" y="5690845"/>
            <a:ext cx="2469121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Includes </a:t>
            </a:r>
            <a:r>
              <a:rPr lang="en-US" sz="900" i="1" dirty="0">
                <a:solidFill>
                  <a:prstClr val="white"/>
                </a:solidFill>
                <a:latin typeface="Calibri"/>
              </a:rPr>
              <a:t>6</a:t>
            </a:r>
            <a:r>
              <a:rPr kumimoji="0" lang="en-US" sz="9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’ power cord with NEMA 5-15P plug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5B96322E-518D-48D5-97CD-86B1EE4434DE}"/>
              </a:ext>
            </a:extLst>
          </p:cNvPr>
          <p:cNvGrpSpPr/>
          <p:nvPr/>
        </p:nvGrpSpPr>
        <p:grpSpPr>
          <a:xfrm>
            <a:off x="396161" y="1313493"/>
            <a:ext cx="2730803" cy="4654054"/>
            <a:chOff x="297977" y="1313493"/>
            <a:chExt cx="2730803" cy="4654054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E97410E9-3B26-4D94-9CA5-F5A1F6CCF01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84932" y="2133600"/>
              <a:ext cx="543206" cy="543206"/>
            </a:xfrm>
            <a:prstGeom prst="rect">
              <a:avLst/>
            </a:prstGeom>
          </p:spPr>
        </p:pic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A47A33CB-E8FF-4DEA-8788-3EFE2D3A722B}"/>
                </a:ext>
              </a:extLst>
            </p:cNvPr>
            <p:cNvGrpSpPr/>
            <p:nvPr/>
          </p:nvGrpSpPr>
          <p:grpSpPr>
            <a:xfrm>
              <a:off x="297977" y="1313493"/>
              <a:ext cx="2730803" cy="4654054"/>
              <a:chOff x="1745279" y="1253685"/>
              <a:chExt cx="2730803" cy="4654054"/>
            </a:xfrm>
          </p:grpSpPr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6BA4B8C8-3721-48A0-BB38-E36B459710E1}"/>
                  </a:ext>
                </a:extLst>
              </p:cNvPr>
              <p:cNvSpPr/>
              <p:nvPr/>
            </p:nvSpPr>
            <p:spPr>
              <a:xfrm>
                <a:off x="1745279" y="2275976"/>
                <a:ext cx="2618007" cy="36317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B0F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HID207</a:t>
                </a:r>
              </a:p>
              <a:p>
                <a:pPr marL="285750" marR="0" lvl="0" indent="-28575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" panose="05000000000000000000" pitchFamily="2" charset="2"/>
                  <a:buChar char="ü"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1F497D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Air-Cooled Only</a:t>
                </a:r>
              </a:p>
              <a:p>
                <a:pPr marL="285750" marR="0" lvl="0" indent="-28575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" panose="05000000000000000000" pitchFamily="2" charset="2"/>
                  <a:buChar char="ü"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1F497D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60 Hz Only</a:t>
                </a:r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  <a:p>
                <a:pPr marL="285750" marR="0" lvl="0" indent="-28575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" panose="05000000000000000000" pitchFamily="2" charset="2"/>
                  <a:buChar char="ü"/>
                  <a:tabLst/>
                  <a:defRPr/>
                </a:pPr>
                <a:endParaRPr kumimoji="0" lang="en-US" sz="200" b="0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75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1F497D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*Ice only configuration available with included snap-on panels</a:t>
                </a: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00" b="0" i="1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600" b="1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600" b="1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600" b="1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600" b="1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600" b="1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600" b="1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600" b="1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600" b="1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600" b="1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600" b="1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600" b="1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500" b="1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F497D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Capacity: 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1F497D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160 @ 90°/70°</a:t>
                </a: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>
                    <a:tab pos="857250" algn="l"/>
                    <a:tab pos="914400" algn="l"/>
                  </a:tabLst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1F497D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   </a:t>
                </a:r>
                <a:r>
                  <a:rPr kumimoji="0" lang="en-US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1F497D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    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1F497D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       </a:t>
                </a:r>
                <a:r>
                  <a:rPr kumimoji="0" lang="en-US" sz="1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1F497D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            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1F497D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196 @ 70°/50°</a:t>
                </a: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F497D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Storage: 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1F497D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7 lb.</a:t>
                </a: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F497D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Dimensions: 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1F497D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16”</a:t>
                </a:r>
                <a:r>
                  <a:rPr kumimoji="0" lang="en-US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1F497D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1F497D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x</a:t>
                </a:r>
                <a:r>
                  <a:rPr kumimoji="0" lang="en-US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1F497D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1F497D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23.4”</a:t>
                </a:r>
                <a:r>
                  <a:rPr kumimoji="0" lang="en-US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1F497D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1F497D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x</a:t>
                </a:r>
                <a:r>
                  <a:rPr kumimoji="0" lang="en-US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1F497D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1F497D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17.5”</a:t>
                </a: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75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1F497D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Optional 4” leg kit available</a:t>
                </a: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70DB316E-E70D-41A2-AF3E-B5DB63ABE85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76082" y="1253685"/>
                <a:ext cx="0" cy="4231014"/>
              </a:xfrm>
              <a:prstGeom prst="line">
                <a:avLst/>
              </a:prstGeom>
              <a:ln>
                <a:solidFill>
                  <a:srgbClr val="00B0F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E32B2719-58CA-23CB-4F1C-CF7E5543D5AB}"/>
              </a:ext>
            </a:extLst>
          </p:cNvPr>
          <p:cNvSpPr txBox="1">
            <a:spLocks/>
          </p:cNvSpPr>
          <p:nvPr/>
        </p:nvSpPr>
        <p:spPr>
          <a:xfrm>
            <a:off x="3300855" y="1051736"/>
            <a:ext cx="3616108" cy="4915811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Operational Excellence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800" b="1" i="1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Dispenses Original, Chewable Nugget Ice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Smallest, softest, most chewable nugget ice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Up to 20% softer than competition for optimal mouthfeel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Environmental Responsibility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Quiet operation for increased comfort in workplace or hospitality environments 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Due to improved condenser fan and elimination of noisy harvest cycles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Uses R-290 refrigerant with zero ozone depletion potential, low GWP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endParaRPr kumimoji="0" lang="en-US" sz="22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0978ACC4-7B73-D605-5BA4-D2453F403022}"/>
              </a:ext>
            </a:extLst>
          </p:cNvPr>
          <p:cNvGrpSpPr/>
          <p:nvPr/>
        </p:nvGrpSpPr>
        <p:grpSpPr>
          <a:xfrm>
            <a:off x="7162800" y="1114206"/>
            <a:ext cx="1750156" cy="4219794"/>
            <a:chOff x="7197023" y="1049520"/>
            <a:chExt cx="1750156" cy="4219794"/>
          </a:xfrm>
        </p:grpSpPr>
        <p:pic>
          <p:nvPicPr>
            <p:cNvPr id="10" name="Picture 9" descr="A close up of a logo&#10;&#10;Description automatically generated">
              <a:extLst>
                <a:ext uri="{FF2B5EF4-FFF2-40B4-BE49-F238E27FC236}">
                  <a16:creationId xmlns:a16="http://schemas.microsoft.com/office/drawing/2014/main" id="{02B37386-042C-4A6D-F307-CD598498985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73181" y="1049520"/>
              <a:ext cx="1197841" cy="1247856"/>
            </a:xfrm>
            <a:prstGeom prst="rect">
              <a:avLst/>
            </a:prstGeom>
          </p:spPr>
        </p:pic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457AFA58-8249-FA1A-82CD-6A3DB9CD4B57}"/>
                </a:ext>
              </a:extLst>
            </p:cNvPr>
            <p:cNvGrpSpPr/>
            <p:nvPr/>
          </p:nvGrpSpPr>
          <p:grpSpPr>
            <a:xfrm>
              <a:off x="7197023" y="2335784"/>
              <a:ext cx="1750156" cy="1586608"/>
              <a:chOff x="1191345" y="1731814"/>
              <a:chExt cx="2660071" cy="2411493"/>
            </a:xfrm>
          </p:grpSpPr>
          <p:pic>
            <p:nvPicPr>
              <p:cNvPr id="18" name="Picture 17">
                <a:extLst>
                  <a:ext uri="{FF2B5EF4-FFF2-40B4-BE49-F238E27FC236}">
                    <a16:creationId xmlns:a16="http://schemas.microsoft.com/office/drawing/2014/main" id="{ECCAE6FC-D711-5F54-D38F-FC6421F88DB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191345" y="1731814"/>
                <a:ext cx="2660071" cy="2411493"/>
              </a:xfrm>
              <a:prstGeom prst="roundRect">
                <a:avLst>
                  <a:gd name="adj" fmla="val 8594"/>
                </a:avLst>
              </a:prstGeom>
              <a:solidFill>
                <a:srgbClr val="FFFFFF">
                  <a:shade val="85000"/>
                </a:srgbClr>
              </a:solidFill>
              <a:ln>
                <a:noFill/>
              </a:ln>
              <a:effectLst/>
            </p:spPr>
          </p:pic>
          <p:grpSp>
            <p:nvGrpSpPr>
              <p:cNvPr id="19" name="Group 18">
                <a:extLst>
                  <a:ext uri="{FF2B5EF4-FFF2-40B4-BE49-F238E27FC236}">
                    <a16:creationId xmlns:a16="http://schemas.microsoft.com/office/drawing/2014/main" id="{E45761C5-AF49-A876-C540-8D489B841548}"/>
                  </a:ext>
                </a:extLst>
              </p:cNvPr>
              <p:cNvGrpSpPr/>
              <p:nvPr/>
            </p:nvGrpSpPr>
            <p:grpSpPr>
              <a:xfrm>
                <a:off x="1487309" y="2640028"/>
                <a:ext cx="798691" cy="297532"/>
                <a:chOff x="1487309" y="2640028"/>
                <a:chExt cx="798691" cy="297532"/>
              </a:xfrm>
            </p:grpSpPr>
            <p:pic>
              <p:nvPicPr>
                <p:cNvPr id="23" name="Picture 22">
                  <a:extLst>
                    <a:ext uri="{FF2B5EF4-FFF2-40B4-BE49-F238E27FC236}">
                      <a16:creationId xmlns:a16="http://schemas.microsoft.com/office/drawing/2014/main" id="{A2AB9025-1215-C2E0-9757-6D6473BEA73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7" cstate="hq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2133600" y="2645281"/>
                  <a:ext cx="152400" cy="287596"/>
                </a:xfrm>
                <a:prstGeom prst="rect">
                  <a:avLst/>
                </a:prstGeom>
                <a:solidFill>
                  <a:srgbClr val="FFFFFF">
                    <a:shade val="85000"/>
                  </a:srgbClr>
                </a:solidFill>
                <a:ln w="88900" cap="sq">
                  <a:noFill/>
                  <a:miter lim="800000"/>
                </a:ln>
                <a:effectLst/>
              </p:spPr>
            </p:pic>
            <p:pic>
              <p:nvPicPr>
                <p:cNvPr id="24" name="Picture 23">
                  <a:extLst>
                    <a:ext uri="{FF2B5EF4-FFF2-40B4-BE49-F238E27FC236}">
                      <a16:creationId xmlns:a16="http://schemas.microsoft.com/office/drawing/2014/main" id="{D960DD43-FD00-0BD3-AA12-FF38E3DFEE7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7" cstate="hq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2007706" y="2649964"/>
                  <a:ext cx="152400" cy="287596"/>
                </a:xfrm>
                <a:prstGeom prst="rect">
                  <a:avLst/>
                </a:prstGeom>
                <a:solidFill>
                  <a:srgbClr val="FFFFFF">
                    <a:shade val="85000"/>
                  </a:srgbClr>
                </a:solidFill>
                <a:ln w="88900" cap="sq">
                  <a:noFill/>
                  <a:miter lim="800000"/>
                </a:ln>
                <a:effectLst/>
              </p:spPr>
            </p:pic>
            <p:pic>
              <p:nvPicPr>
                <p:cNvPr id="25" name="Picture 24">
                  <a:extLst>
                    <a:ext uri="{FF2B5EF4-FFF2-40B4-BE49-F238E27FC236}">
                      <a16:creationId xmlns:a16="http://schemas.microsoft.com/office/drawing/2014/main" id="{3ADF93CB-B634-6857-FA03-EF008196F63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7" cstate="hq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1869281" y="2649964"/>
                  <a:ext cx="152400" cy="287596"/>
                </a:xfrm>
                <a:prstGeom prst="rect">
                  <a:avLst/>
                </a:prstGeom>
                <a:solidFill>
                  <a:srgbClr val="FFFFFF">
                    <a:shade val="85000"/>
                  </a:srgbClr>
                </a:solidFill>
                <a:ln w="88900" cap="sq">
                  <a:noFill/>
                  <a:miter lim="800000"/>
                </a:ln>
                <a:effectLst/>
              </p:spPr>
            </p:pic>
            <p:pic>
              <p:nvPicPr>
                <p:cNvPr id="26" name="Picture 25">
                  <a:extLst>
                    <a:ext uri="{FF2B5EF4-FFF2-40B4-BE49-F238E27FC236}">
                      <a16:creationId xmlns:a16="http://schemas.microsoft.com/office/drawing/2014/main" id="{C041B6C1-D9D4-3F86-EB0C-51EE6939A93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7" cstate="hq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1736578" y="2640028"/>
                  <a:ext cx="152400" cy="287596"/>
                </a:xfrm>
                <a:prstGeom prst="rect">
                  <a:avLst/>
                </a:prstGeom>
                <a:solidFill>
                  <a:srgbClr val="FFFFFF">
                    <a:shade val="85000"/>
                  </a:srgbClr>
                </a:solidFill>
                <a:ln w="88900" cap="sq">
                  <a:noFill/>
                  <a:miter lim="800000"/>
                </a:ln>
                <a:effectLst/>
              </p:spPr>
            </p:pic>
            <p:pic>
              <p:nvPicPr>
                <p:cNvPr id="27" name="Picture 26">
                  <a:extLst>
                    <a:ext uri="{FF2B5EF4-FFF2-40B4-BE49-F238E27FC236}">
                      <a16:creationId xmlns:a16="http://schemas.microsoft.com/office/drawing/2014/main" id="{FE9665ED-9348-DDA8-9FD3-0FF44EC2A44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7" cstate="hq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1590987" y="2649964"/>
                  <a:ext cx="152400" cy="287596"/>
                </a:xfrm>
                <a:prstGeom prst="rect">
                  <a:avLst/>
                </a:prstGeom>
                <a:solidFill>
                  <a:srgbClr val="FFFFFF">
                    <a:shade val="85000"/>
                  </a:srgbClr>
                </a:solidFill>
                <a:ln w="88900" cap="sq">
                  <a:noFill/>
                  <a:miter lim="800000"/>
                </a:ln>
                <a:effectLst/>
              </p:spPr>
            </p:pic>
            <p:pic>
              <p:nvPicPr>
                <p:cNvPr id="28" name="Picture 27">
                  <a:extLst>
                    <a:ext uri="{FF2B5EF4-FFF2-40B4-BE49-F238E27FC236}">
                      <a16:creationId xmlns:a16="http://schemas.microsoft.com/office/drawing/2014/main" id="{74599986-7CAD-3121-B47F-886288D25EA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7" cstate="hq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1487309" y="2640028"/>
                  <a:ext cx="152400" cy="287596"/>
                </a:xfrm>
                <a:prstGeom prst="rect">
                  <a:avLst/>
                </a:prstGeom>
                <a:solidFill>
                  <a:srgbClr val="FFFFFF">
                    <a:shade val="85000"/>
                  </a:srgbClr>
                </a:solidFill>
                <a:ln w="88900" cap="sq">
                  <a:noFill/>
                  <a:miter lim="800000"/>
                </a:ln>
                <a:effectLst/>
              </p:spPr>
            </p:pic>
          </p:grpSp>
          <p:pic>
            <p:nvPicPr>
              <p:cNvPr id="21" name="Picture 20">
                <a:extLst>
                  <a:ext uri="{FF2B5EF4-FFF2-40B4-BE49-F238E27FC236}">
                    <a16:creationId xmlns:a16="http://schemas.microsoft.com/office/drawing/2014/main" id="{DFB31148-2C04-9630-0141-BB807086202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hq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469878" y="2647623"/>
                <a:ext cx="838200" cy="287596"/>
              </a:xfrm>
              <a:prstGeom prst="rect">
                <a:avLst/>
              </a:prstGeom>
            </p:spPr>
          </p:pic>
        </p:grpSp>
        <p:pic>
          <p:nvPicPr>
            <p:cNvPr id="29" name="Picture 28" descr="energy efficient ice logo.jpg">
              <a:extLst>
                <a:ext uri="{FF2B5EF4-FFF2-40B4-BE49-F238E27FC236}">
                  <a16:creationId xmlns:a16="http://schemas.microsoft.com/office/drawing/2014/main" id="{D3BEEC50-1A97-F0EB-37F2-D984E9BED83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21565" y="4038600"/>
              <a:ext cx="1302342" cy="1230714"/>
            </a:xfrm>
            <a:prstGeom prst="rect">
              <a:avLst/>
            </a:prstGeom>
          </p:spPr>
        </p:pic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4EF04E69-EB75-D0E3-64A3-F224B12239DA}"/>
              </a:ext>
            </a:extLst>
          </p:cNvPr>
          <p:cNvGrpSpPr/>
          <p:nvPr/>
        </p:nvGrpSpPr>
        <p:grpSpPr>
          <a:xfrm>
            <a:off x="454292" y="3257630"/>
            <a:ext cx="1859475" cy="1238170"/>
            <a:chOff x="454292" y="3276600"/>
            <a:chExt cx="1859475" cy="123817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F24729C9-1AFE-2110-DEF7-E002FB0C58F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07019" y="3505200"/>
              <a:ext cx="1804916" cy="1009570"/>
            </a:xfrm>
            <a:prstGeom prst="rect">
              <a:avLst/>
            </a:prstGeom>
          </p:spPr>
        </p:pic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8F9D4A8-35A3-7E2F-06BE-E73FE53EF1AF}"/>
                </a:ext>
              </a:extLst>
            </p:cNvPr>
            <p:cNvSpPr txBox="1"/>
            <p:nvPr/>
          </p:nvSpPr>
          <p:spPr>
            <a:xfrm>
              <a:off x="454292" y="3276601"/>
              <a:ext cx="829436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HID207AX-1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D340E728-9EFB-3B39-6DA3-8C507649836A}"/>
                </a:ext>
              </a:extLst>
            </p:cNvPr>
            <p:cNvSpPr txBox="1"/>
            <p:nvPr/>
          </p:nvSpPr>
          <p:spPr>
            <a:xfrm>
              <a:off x="1398356" y="3276600"/>
              <a:ext cx="915411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HID207ABX-1</a:t>
              </a:r>
              <a:endPara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8" name="Title 1">
            <a:extLst>
              <a:ext uri="{FF2B5EF4-FFF2-40B4-BE49-F238E27FC236}">
                <a16:creationId xmlns:a16="http://schemas.microsoft.com/office/drawing/2014/main" id="{FB4ED523-C436-0744-CB1C-4C768F41F10B}"/>
              </a:ext>
            </a:extLst>
          </p:cNvPr>
          <p:cNvSpPr txBox="1">
            <a:spLocks/>
          </p:cNvSpPr>
          <p:nvPr/>
        </p:nvSpPr>
        <p:spPr>
          <a:xfrm>
            <a:off x="457200" y="96838"/>
            <a:ext cx="8229600" cy="74136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HID207:</a:t>
            </a:r>
            <a:r>
              <a:rPr kumimoji="0" lang="en-US" sz="4000" b="1" i="1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ＭＳ Ｐゴシック"/>
                <a:cs typeface="+mj-cs"/>
              </a:rPr>
              <a:t> Overview</a:t>
            </a:r>
          </a:p>
        </p:txBody>
      </p:sp>
      <p:pic>
        <p:nvPicPr>
          <p:cNvPr id="60" name="Picture 59" descr="A blue and white logo&#10;&#10;Description automatically generated">
            <a:extLst>
              <a:ext uri="{FF2B5EF4-FFF2-40B4-BE49-F238E27FC236}">
                <a16:creationId xmlns:a16="http://schemas.microsoft.com/office/drawing/2014/main" id="{4A4933C7-14D6-9AF1-BD40-E07819C5E5E0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62798" y="297259"/>
            <a:ext cx="1965000" cy="340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0695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Content Placeholder 2"/>
          <p:cNvSpPr>
            <a:spLocks noGrp="1"/>
          </p:cNvSpPr>
          <p:nvPr>
            <p:ph sz="quarter" idx="10"/>
          </p:nvPr>
        </p:nvSpPr>
        <p:spPr>
          <a:xfrm>
            <a:off x="457201" y="1061427"/>
            <a:ext cx="4419599" cy="457737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3000" b="1" i="1" dirty="0">
                <a:solidFill>
                  <a:srgbClr val="00B0F0"/>
                </a:solidFill>
              </a:rPr>
              <a:t>Health &amp; Wellness</a:t>
            </a:r>
          </a:p>
          <a:p>
            <a:pPr marL="0" indent="0">
              <a:buNone/>
            </a:pPr>
            <a:endParaRPr lang="en-US" sz="900" b="1" i="1" dirty="0">
              <a:solidFill>
                <a:srgbClr val="00B0F0"/>
              </a:solidFill>
            </a:endParaRPr>
          </a:p>
          <a:p>
            <a:r>
              <a:rPr lang="en-US" sz="2200" b="1" dirty="0">
                <a:solidFill>
                  <a:schemeClr val="tx2"/>
                </a:solidFill>
              </a:rPr>
              <a:t>UV-LED Sanitation</a:t>
            </a:r>
          </a:p>
          <a:p>
            <a:pPr lvl="1"/>
            <a:r>
              <a:rPr lang="en-US" sz="1500" dirty="0">
                <a:solidFill>
                  <a:schemeClr val="tx2"/>
                </a:solidFill>
              </a:rPr>
              <a:t>Internal UV module actively treats intake to ensure clean, refreshing ice and water</a:t>
            </a:r>
          </a:p>
          <a:p>
            <a:pPr lvl="1"/>
            <a:endParaRPr lang="en-US" sz="200" dirty="0">
              <a:solidFill>
                <a:schemeClr val="tx2"/>
              </a:solidFill>
            </a:endParaRPr>
          </a:p>
          <a:p>
            <a:r>
              <a:rPr lang="en-US" sz="2200" b="1" dirty="0">
                <a:solidFill>
                  <a:schemeClr val="tx2"/>
                </a:solidFill>
              </a:rPr>
              <a:t>Sanitary Design</a:t>
            </a:r>
          </a:p>
          <a:p>
            <a:pPr lvl="1"/>
            <a:r>
              <a:rPr lang="en-US" sz="1500" dirty="0">
                <a:solidFill>
                  <a:schemeClr val="tx2"/>
                </a:solidFill>
              </a:rPr>
              <a:t>AgION® antimicrobial technology is molded into key components to help inhibit the growth of microbes, bacteria, mold, and algae</a:t>
            </a:r>
          </a:p>
          <a:p>
            <a:pPr lvl="1"/>
            <a:r>
              <a:rPr lang="en-US" sz="1500" dirty="0">
                <a:solidFill>
                  <a:schemeClr val="tx2"/>
                </a:solidFill>
              </a:rPr>
              <a:t>Sealed refrigeration system minimizes outside airborne contamination</a:t>
            </a:r>
          </a:p>
          <a:p>
            <a:pPr lvl="1"/>
            <a:endParaRPr lang="en-US" sz="200" dirty="0">
              <a:solidFill>
                <a:schemeClr val="tx2"/>
              </a:solidFill>
            </a:endParaRPr>
          </a:p>
          <a:p>
            <a:r>
              <a:rPr lang="en-US" sz="2200" b="1" dirty="0">
                <a:solidFill>
                  <a:schemeClr val="tx2"/>
                </a:solidFill>
              </a:rPr>
              <a:t>Easily Removeable Components</a:t>
            </a:r>
          </a:p>
          <a:p>
            <a:pPr lvl="1"/>
            <a:r>
              <a:rPr lang="en-US" sz="1500" dirty="0">
                <a:solidFill>
                  <a:schemeClr val="tx2"/>
                </a:solidFill>
              </a:rPr>
              <a:t>Fully removable air filter, chutes, sink, grill, and bin allow for easy cleaning and maintenance</a:t>
            </a:r>
          </a:p>
          <a:p>
            <a:pPr lvl="1"/>
            <a:endParaRPr lang="en-US" sz="200" dirty="0">
              <a:solidFill>
                <a:schemeClr val="tx2"/>
              </a:solidFill>
            </a:endParaRPr>
          </a:p>
          <a:p>
            <a:r>
              <a:rPr lang="en-US" sz="2200" b="1" dirty="0">
                <a:solidFill>
                  <a:schemeClr val="tx2"/>
                </a:solidFill>
              </a:rPr>
              <a:t>Purpose-Built Spout Design</a:t>
            </a:r>
          </a:p>
          <a:p>
            <a:pPr lvl="1"/>
            <a:r>
              <a:rPr lang="en-US" sz="1500" dirty="0">
                <a:solidFill>
                  <a:schemeClr val="tx2"/>
                </a:solidFill>
              </a:rPr>
              <a:t>Angled front housing provides visibility and easy access for cleaning of spouts and splash panel</a:t>
            </a: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8442C4ED-31D8-BAE6-A0D8-5D02774E6D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80803" y="93692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81" name="Group 80">
            <a:extLst>
              <a:ext uri="{FF2B5EF4-FFF2-40B4-BE49-F238E27FC236}">
                <a16:creationId xmlns:a16="http://schemas.microsoft.com/office/drawing/2014/main" id="{D4F28C1B-F244-72A1-E9E9-814C08C133F8}"/>
              </a:ext>
            </a:extLst>
          </p:cNvPr>
          <p:cNvGrpSpPr/>
          <p:nvPr/>
        </p:nvGrpSpPr>
        <p:grpSpPr>
          <a:xfrm>
            <a:off x="5223280" y="1127395"/>
            <a:ext cx="3592573" cy="4200672"/>
            <a:chOff x="5223280" y="1127395"/>
            <a:chExt cx="3592573" cy="4200672"/>
          </a:xfrm>
        </p:grpSpPr>
        <p:pic>
          <p:nvPicPr>
            <p:cNvPr id="74" name="Picture 73">
              <a:extLst>
                <a:ext uri="{FF2B5EF4-FFF2-40B4-BE49-F238E27FC236}">
                  <a16:creationId xmlns:a16="http://schemas.microsoft.com/office/drawing/2014/main" id="{B28806E1-C0E7-8859-68ED-0D7898A754C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059472" y="1127395"/>
              <a:ext cx="1729253" cy="2596173"/>
            </a:xfrm>
            <a:prstGeom prst="rect">
              <a:avLst/>
            </a:prstGeom>
          </p:spPr>
        </p:pic>
        <p:pic>
          <p:nvPicPr>
            <p:cNvPr id="76" name="Picture 75">
              <a:extLst>
                <a:ext uri="{FF2B5EF4-FFF2-40B4-BE49-F238E27FC236}">
                  <a16:creationId xmlns:a16="http://schemas.microsoft.com/office/drawing/2014/main" id="{EC844BA5-A4A6-7266-CF28-5810826131E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3363" t="12484" r="13048" b="15516"/>
            <a:stretch/>
          </p:blipFill>
          <p:spPr>
            <a:xfrm>
              <a:off x="5223280" y="1219200"/>
              <a:ext cx="1609482" cy="1200282"/>
            </a:xfrm>
            <a:prstGeom prst="rect">
              <a:avLst/>
            </a:prstGeom>
          </p:spPr>
        </p:pic>
        <p:pic>
          <p:nvPicPr>
            <p:cNvPr id="78" name="Picture 77">
              <a:extLst>
                <a:ext uri="{FF2B5EF4-FFF2-40B4-BE49-F238E27FC236}">
                  <a16:creationId xmlns:a16="http://schemas.microsoft.com/office/drawing/2014/main" id="{48E1226C-59A1-1D8F-1AC5-2117E8D26E9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42645" y="3878351"/>
              <a:ext cx="2173208" cy="1449716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 w="28575">
              <a:solidFill>
                <a:srgbClr val="00B0F0"/>
              </a:solidFill>
            </a:ln>
            <a:effectLst/>
          </p:spPr>
        </p:pic>
        <p:pic>
          <p:nvPicPr>
            <p:cNvPr id="80" name="Picture 79">
              <a:extLst>
                <a:ext uri="{FF2B5EF4-FFF2-40B4-BE49-F238E27FC236}">
                  <a16:creationId xmlns:a16="http://schemas.microsoft.com/office/drawing/2014/main" id="{B312239A-7A82-B77B-14A0-D736961E77A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4303" r="17520"/>
            <a:stretch/>
          </p:blipFill>
          <p:spPr>
            <a:xfrm>
              <a:off x="5340089" y="2708438"/>
              <a:ext cx="1492673" cy="171116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 w="28575">
              <a:solidFill>
                <a:srgbClr val="00B0F0"/>
              </a:solidFill>
            </a:ln>
            <a:effectLst/>
          </p:spPr>
        </p:pic>
      </p:grpSp>
      <p:pic>
        <p:nvPicPr>
          <p:cNvPr id="84" name="Picture 83" descr="A blue and white logo&#10;&#10;Description automatically generated">
            <a:extLst>
              <a:ext uri="{FF2B5EF4-FFF2-40B4-BE49-F238E27FC236}">
                <a16:creationId xmlns:a16="http://schemas.microsoft.com/office/drawing/2014/main" id="{45A175A5-AFB2-30FA-32AD-C3811ED50719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62798" y="297259"/>
            <a:ext cx="1965000" cy="34051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02B62F5-9D44-3E2D-B16F-221B0B870E88}"/>
              </a:ext>
            </a:extLst>
          </p:cNvPr>
          <p:cNvSpPr txBox="1">
            <a:spLocks/>
          </p:cNvSpPr>
          <p:nvPr/>
        </p:nvSpPr>
        <p:spPr>
          <a:xfrm>
            <a:off x="457200" y="96838"/>
            <a:ext cx="8229600" cy="74136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HID207:</a:t>
            </a:r>
            <a:r>
              <a:rPr kumimoji="0" lang="en-US" sz="4000" b="1" i="1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ＭＳ Ｐゴシック"/>
                <a:cs typeface="+mj-cs"/>
              </a:rPr>
              <a:t> </a:t>
            </a:r>
            <a:r>
              <a:rPr lang="en-US" sz="4000" b="1" i="1" kern="0" dirty="0">
                <a:solidFill>
                  <a:srgbClr val="1F497D"/>
                </a:solidFill>
                <a:latin typeface="Calibri"/>
                <a:ea typeface="ＭＳ Ｐゴシック"/>
              </a:rPr>
              <a:t>Health &amp; Wellness</a:t>
            </a:r>
            <a:endParaRPr kumimoji="0" lang="en-US" sz="4000" b="1" i="1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/>
              <a:ea typeface="ＭＳ Ｐゴシック"/>
              <a:cs typeface="+mj-cs"/>
            </a:endParaRPr>
          </a:p>
        </p:txBody>
      </p:sp>
      <p:pic>
        <p:nvPicPr>
          <p:cNvPr id="3" name="Picture 2" descr="A black background with text and blue and grey symbols&#10;&#10;Description automatically generated">
            <a:extLst>
              <a:ext uri="{FF2B5EF4-FFF2-40B4-BE49-F238E27FC236}">
                <a16:creationId xmlns:a16="http://schemas.microsoft.com/office/drawing/2014/main" id="{B7DD794E-DA7A-3BAA-F0C6-CE1CE99113E0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29938" t="21337" r="30625" b="39262"/>
          <a:stretch/>
        </p:blipFill>
        <p:spPr>
          <a:xfrm>
            <a:off x="5340089" y="4583342"/>
            <a:ext cx="1081843" cy="1080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2200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Content Placeholder 2"/>
          <p:cNvSpPr>
            <a:spLocks noGrp="1"/>
          </p:cNvSpPr>
          <p:nvPr>
            <p:ph sz="quarter" idx="10"/>
          </p:nvPr>
        </p:nvSpPr>
        <p:spPr>
          <a:xfrm>
            <a:off x="457201" y="1061426"/>
            <a:ext cx="3962399" cy="495837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3300" b="1" i="1" dirty="0">
                <a:solidFill>
                  <a:srgbClr val="00B0F0"/>
                </a:solidFill>
              </a:rPr>
              <a:t>Ease of Use</a:t>
            </a:r>
          </a:p>
          <a:p>
            <a:pPr marL="0" indent="0">
              <a:buNone/>
            </a:pPr>
            <a:endParaRPr lang="en-US" sz="900" b="1" i="1" dirty="0">
              <a:solidFill>
                <a:srgbClr val="00B0F0"/>
              </a:solidFill>
            </a:endParaRPr>
          </a:p>
          <a:p>
            <a:r>
              <a:rPr lang="en-US" sz="2400" b="1" dirty="0">
                <a:solidFill>
                  <a:schemeClr val="tx2"/>
                </a:solidFill>
              </a:rPr>
              <a:t>AutoAlert™ Indicator Panel</a:t>
            </a:r>
          </a:p>
          <a:p>
            <a:pPr lvl="1"/>
            <a:r>
              <a:rPr lang="en-US" sz="1700" dirty="0">
                <a:solidFill>
                  <a:schemeClr val="tx2"/>
                </a:solidFill>
              </a:rPr>
              <a:t>Intuitively displays relevant machine status that is visible across the room</a:t>
            </a:r>
          </a:p>
          <a:p>
            <a:pPr lvl="1"/>
            <a:endParaRPr lang="en-US" sz="300" dirty="0">
              <a:solidFill>
                <a:schemeClr val="tx2"/>
              </a:solidFill>
            </a:endParaRPr>
          </a:p>
          <a:p>
            <a:r>
              <a:rPr lang="en-US" sz="2400" b="1" dirty="0">
                <a:solidFill>
                  <a:schemeClr val="tx2"/>
                </a:solidFill>
              </a:rPr>
              <a:t>SmoothStream™ Water Dispensing Technology</a:t>
            </a:r>
          </a:p>
          <a:p>
            <a:pPr lvl="1"/>
            <a:r>
              <a:rPr lang="en-US" sz="1700" dirty="0">
                <a:solidFill>
                  <a:schemeClr val="tx2"/>
                </a:solidFill>
              </a:rPr>
              <a:t>Combined with </a:t>
            </a:r>
            <a:r>
              <a:rPr lang="en-US" sz="1700" u="sng" dirty="0">
                <a:solidFill>
                  <a:schemeClr val="tx2"/>
                </a:solidFill>
              </a:rPr>
              <a:t>illuminated dispensing</a:t>
            </a:r>
            <a:r>
              <a:rPr lang="en-US" sz="1700" dirty="0">
                <a:solidFill>
                  <a:schemeClr val="tx2"/>
                </a:solidFill>
              </a:rPr>
              <a:t>   to reduce splashing while keeping the machine and surrounding areas clean</a:t>
            </a:r>
          </a:p>
          <a:p>
            <a:pPr lvl="1"/>
            <a:endParaRPr lang="en-US" sz="300" dirty="0">
              <a:solidFill>
                <a:schemeClr val="tx2"/>
              </a:solidFill>
            </a:endParaRPr>
          </a:p>
          <a:p>
            <a:r>
              <a:rPr lang="en-US" sz="2400" b="1" dirty="0">
                <a:solidFill>
                  <a:schemeClr val="tx2"/>
                </a:solidFill>
              </a:rPr>
              <a:t>Compact Design</a:t>
            </a:r>
          </a:p>
          <a:p>
            <a:pPr lvl="1"/>
            <a:r>
              <a:rPr lang="en-US" sz="1700" dirty="0">
                <a:solidFill>
                  <a:schemeClr val="tx2"/>
                </a:solidFill>
              </a:rPr>
              <a:t>Features unique contoured sides for enhanced breathability and tight installs</a:t>
            </a:r>
          </a:p>
          <a:p>
            <a:pPr lvl="1"/>
            <a:r>
              <a:rPr lang="en-US" sz="1700" dirty="0">
                <a:solidFill>
                  <a:schemeClr val="tx2"/>
                </a:solidFill>
              </a:rPr>
              <a:t>Recessed utility chase for tight installs</a:t>
            </a:r>
          </a:p>
          <a:p>
            <a:pPr lvl="1"/>
            <a:endParaRPr lang="en-US" sz="300" dirty="0">
              <a:solidFill>
                <a:schemeClr val="tx2"/>
              </a:solidFill>
            </a:endParaRPr>
          </a:p>
          <a:p>
            <a:r>
              <a:rPr lang="en-US" sz="2400" b="1" dirty="0">
                <a:solidFill>
                  <a:schemeClr val="tx2"/>
                </a:solidFill>
              </a:rPr>
              <a:t>ADA Compliant Dispensing Area</a:t>
            </a:r>
          </a:p>
          <a:p>
            <a:pPr lvl="1"/>
            <a:r>
              <a:rPr lang="en-US" sz="1700" dirty="0">
                <a:solidFill>
                  <a:schemeClr val="tx2"/>
                </a:solidFill>
              </a:rPr>
              <a:t>Touch-free and push-button models  meet ADA reach range requirements</a:t>
            </a:r>
          </a:p>
          <a:p>
            <a:pPr lvl="1"/>
            <a:endParaRPr lang="en-US" sz="300" dirty="0">
              <a:solidFill>
                <a:schemeClr val="tx2"/>
              </a:solidFill>
            </a:endParaRPr>
          </a:p>
          <a:p>
            <a:r>
              <a:rPr lang="en-US" sz="2400" b="1" dirty="0">
                <a:solidFill>
                  <a:schemeClr val="tx2"/>
                </a:solidFill>
              </a:rPr>
              <a:t>Flexible Configuration</a:t>
            </a:r>
          </a:p>
          <a:p>
            <a:pPr lvl="1"/>
            <a:r>
              <a:rPr lang="en-US" sz="1700" dirty="0">
                <a:solidFill>
                  <a:schemeClr val="tx2"/>
                </a:solidFill>
              </a:rPr>
              <a:t>Ice only configuration available with </a:t>
            </a:r>
            <a:r>
              <a:rPr lang="en-US" sz="1700" u="sng" dirty="0">
                <a:solidFill>
                  <a:schemeClr val="tx2"/>
                </a:solidFill>
              </a:rPr>
              <a:t>included snap-on panels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97B28F6E-6D94-4610-997C-54D54D16ABFA}"/>
              </a:ext>
            </a:extLst>
          </p:cNvPr>
          <p:cNvSpPr txBox="1">
            <a:spLocks/>
          </p:cNvSpPr>
          <p:nvPr/>
        </p:nvSpPr>
        <p:spPr>
          <a:xfrm>
            <a:off x="457200" y="96838"/>
            <a:ext cx="8229600" cy="74136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HID207:</a:t>
            </a:r>
            <a:r>
              <a:rPr kumimoji="0" lang="en-US" sz="4000" b="1" i="1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ＭＳ Ｐゴシック"/>
                <a:cs typeface="+mj-cs"/>
              </a:rPr>
              <a:t> </a:t>
            </a:r>
            <a:r>
              <a:rPr lang="en-US" sz="4000" b="1" i="1" kern="0" dirty="0">
                <a:solidFill>
                  <a:srgbClr val="1F497D"/>
                </a:solidFill>
                <a:latin typeface="Calibri"/>
                <a:ea typeface="ＭＳ Ｐゴシック"/>
              </a:rPr>
              <a:t>Ease of Use</a:t>
            </a:r>
            <a:endParaRPr kumimoji="0" lang="en-US" sz="4000" b="1" i="1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/>
              <a:ea typeface="ＭＳ Ｐゴシック"/>
              <a:cs typeface="+mj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8A24D5E-5220-3B90-29F0-E9B28FB817C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5836"/>
          <a:stretch/>
        </p:blipFill>
        <p:spPr>
          <a:xfrm>
            <a:off x="4784897" y="1182367"/>
            <a:ext cx="4001917" cy="224663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rgbClr val="00B0F0"/>
            </a:solidFill>
          </a:ln>
          <a:effectLst/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8F2FDB05-5E49-ACFC-DEAD-92C4F887D7C4}"/>
              </a:ext>
            </a:extLst>
          </p:cNvPr>
          <p:cNvGrpSpPr/>
          <p:nvPr/>
        </p:nvGrpSpPr>
        <p:grpSpPr>
          <a:xfrm>
            <a:off x="4784898" y="3581399"/>
            <a:ext cx="4130502" cy="1771976"/>
            <a:chOff x="4784898" y="3657599"/>
            <a:chExt cx="4130502" cy="1771976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DD37C0B4-BAC6-D5FA-FBC2-2684C07F75BB}"/>
                </a:ext>
              </a:extLst>
            </p:cNvPr>
            <p:cNvGrpSpPr/>
            <p:nvPr/>
          </p:nvGrpSpPr>
          <p:grpSpPr>
            <a:xfrm>
              <a:off x="5791200" y="3657599"/>
              <a:ext cx="3124200" cy="1771976"/>
              <a:chOff x="5662615" y="3646763"/>
              <a:chExt cx="3124200" cy="1771976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2B474DB7-9DC3-A19B-AE68-4E7CAC238A5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24332" t="10237" r="24854" b="16181"/>
              <a:stretch/>
            </p:blipFill>
            <p:spPr>
              <a:xfrm>
                <a:off x="5662615" y="3646763"/>
                <a:ext cx="1524000" cy="1771975"/>
              </a:xfrm>
              <a:prstGeom prst="rect">
                <a:avLst/>
              </a:prstGeom>
            </p:spPr>
          </p:pic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id="{7D7C1373-181F-98D9-BCEF-36EAE12EC58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20183" t="9591" r="26210" b="16068"/>
              <a:stretch/>
            </p:blipFill>
            <p:spPr>
              <a:xfrm>
                <a:off x="7110415" y="3646764"/>
                <a:ext cx="1676400" cy="1771975"/>
              </a:xfrm>
              <a:prstGeom prst="rect">
                <a:avLst/>
              </a:prstGeom>
            </p:spPr>
          </p:pic>
        </p:grp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3A90DE51-0996-6335-9283-D452D132075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784898" y="4059244"/>
              <a:ext cx="970684" cy="968685"/>
            </a:xfrm>
            <a:prstGeom prst="rect">
              <a:avLst/>
            </a:prstGeom>
          </p:spPr>
        </p:pic>
      </p:grpSp>
      <p:pic>
        <p:nvPicPr>
          <p:cNvPr id="19" name="Picture 18" descr="A blue and white logo&#10;&#10;Description automatically generated">
            <a:extLst>
              <a:ext uri="{FF2B5EF4-FFF2-40B4-BE49-F238E27FC236}">
                <a16:creationId xmlns:a16="http://schemas.microsoft.com/office/drawing/2014/main" id="{4E9DEAB7-5B33-5BE8-2412-10A36C911312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62798" y="297259"/>
            <a:ext cx="1965000" cy="340519"/>
          </a:xfrm>
          <a:prstGeom prst="rect">
            <a:avLst/>
          </a:prstGeom>
        </p:spPr>
      </p:pic>
      <p:pic>
        <p:nvPicPr>
          <p:cNvPr id="3" name="Picture 2" descr="A black rectangular object with a metal pin&#10;&#10;Description automatically generated with medium confidence">
            <a:extLst>
              <a:ext uri="{FF2B5EF4-FFF2-40B4-BE49-F238E27FC236}">
                <a16:creationId xmlns:a16="http://schemas.microsoft.com/office/drawing/2014/main" id="{679EBB60-216A-1EED-330E-F1F3975B153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724402" y="5020431"/>
            <a:ext cx="970683" cy="970683"/>
          </a:xfrm>
          <a:prstGeom prst="rect">
            <a:avLst/>
          </a:prstGeom>
        </p:spPr>
      </p:pic>
      <p:pic>
        <p:nvPicPr>
          <p:cNvPr id="2" name="Picture 1" descr="A close-up of a container with ice&#10;&#10;Description automatically generated">
            <a:extLst>
              <a:ext uri="{FF2B5EF4-FFF2-40B4-BE49-F238E27FC236}">
                <a16:creationId xmlns:a16="http://schemas.microsoft.com/office/drawing/2014/main" id="{25E7D608-CDFB-E94C-D168-79842B93572E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32516" t="22753" r="32099" b="41862"/>
          <a:stretch/>
        </p:blipFill>
        <p:spPr>
          <a:xfrm>
            <a:off x="4423955" y="2416563"/>
            <a:ext cx="1331628" cy="1331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1255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Content Placeholder 2"/>
          <p:cNvSpPr>
            <a:spLocks noGrp="1"/>
          </p:cNvSpPr>
          <p:nvPr>
            <p:ph sz="quarter" idx="10"/>
          </p:nvPr>
        </p:nvSpPr>
        <p:spPr>
          <a:xfrm>
            <a:off x="457201" y="1061428"/>
            <a:ext cx="4343399" cy="443154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3000" b="1" i="1" dirty="0">
                <a:solidFill>
                  <a:srgbClr val="00B0F0"/>
                </a:solidFill>
              </a:rPr>
              <a:t>Enhanced Reliability</a:t>
            </a:r>
          </a:p>
          <a:p>
            <a:pPr marL="0" indent="0">
              <a:buNone/>
            </a:pPr>
            <a:endParaRPr lang="en-US" sz="900" b="1" i="1" dirty="0">
              <a:solidFill>
                <a:srgbClr val="00B0F0"/>
              </a:solidFill>
            </a:endParaRPr>
          </a:p>
          <a:p>
            <a:r>
              <a:rPr lang="en-US" sz="2200" b="1" dirty="0">
                <a:solidFill>
                  <a:schemeClr val="tx2"/>
                </a:solidFill>
              </a:rPr>
              <a:t>Sealed, Maintenance-Free Bearings</a:t>
            </a:r>
          </a:p>
          <a:p>
            <a:pPr lvl="1"/>
            <a:r>
              <a:rPr lang="en-US" sz="1500" dirty="0">
                <a:solidFill>
                  <a:schemeClr val="tx2"/>
                </a:solidFill>
              </a:rPr>
              <a:t>Reduces preventative maintenance and extends unit longevity</a:t>
            </a:r>
          </a:p>
          <a:p>
            <a:pPr lvl="1"/>
            <a:endParaRPr lang="en-US" sz="200" dirty="0">
              <a:solidFill>
                <a:schemeClr val="tx2"/>
              </a:solidFill>
            </a:endParaRPr>
          </a:p>
          <a:p>
            <a:r>
              <a:rPr lang="en-US" sz="2200" b="1" dirty="0">
                <a:solidFill>
                  <a:schemeClr val="tx2"/>
                </a:solidFill>
              </a:rPr>
              <a:t>Maximum Uptime</a:t>
            </a:r>
          </a:p>
          <a:p>
            <a:pPr lvl="1"/>
            <a:r>
              <a:rPr lang="en-US" sz="1500" dirty="0">
                <a:solidFill>
                  <a:schemeClr val="tx2"/>
                </a:solidFill>
              </a:rPr>
              <a:t>Integrated drain cover and consolidated drain ensures reliable operation</a:t>
            </a:r>
          </a:p>
          <a:p>
            <a:pPr lvl="1"/>
            <a:r>
              <a:rPr lang="en-US" sz="1500" dirty="0">
                <a:solidFill>
                  <a:schemeClr val="tx2"/>
                </a:solidFill>
              </a:rPr>
              <a:t>Unit-specific QR code for easy access to service manuals, cleaning instructions, warranty history, and other machine information</a:t>
            </a:r>
          </a:p>
          <a:p>
            <a:pPr lvl="1"/>
            <a:endParaRPr lang="en-US" sz="200" dirty="0">
              <a:solidFill>
                <a:schemeClr val="tx2"/>
              </a:solidFill>
            </a:endParaRPr>
          </a:p>
          <a:p>
            <a:r>
              <a:rPr lang="en-US" sz="2200" b="1" dirty="0">
                <a:solidFill>
                  <a:schemeClr val="tx2"/>
                </a:solidFill>
              </a:rPr>
              <a:t>Heavy-Duty Internal Components</a:t>
            </a:r>
          </a:p>
          <a:p>
            <a:pPr lvl="1"/>
            <a:r>
              <a:rPr lang="en-US" sz="1500" dirty="0">
                <a:solidFill>
                  <a:schemeClr val="tx2"/>
                </a:solidFill>
              </a:rPr>
              <a:t>Durable stainless-steel evaporator and auger</a:t>
            </a:r>
          </a:p>
          <a:p>
            <a:pPr lvl="1"/>
            <a:endParaRPr lang="en-US" sz="200" dirty="0">
              <a:solidFill>
                <a:schemeClr val="tx2"/>
              </a:solidFill>
            </a:endParaRPr>
          </a:p>
          <a:p>
            <a:r>
              <a:rPr lang="en-US" sz="2200" b="1" dirty="0">
                <a:solidFill>
                  <a:schemeClr val="tx2"/>
                </a:solidFill>
              </a:rPr>
              <a:t>Category Best Warranty</a:t>
            </a:r>
          </a:p>
          <a:p>
            <a:pPr lvl="1"/>
            <a:r>
              <a:rPr lang="en-US" sz="1500" dirty="0">
                <a:solidFill>
                  <a:schemeClr val="tx2"/>
                </a:solidFill>
              </a:rPr>
              <a:t>3-year parts and labor on all components</a:t>
            </a:r>
          </a:p>
          <a:p>
            <a:pPr lvl="1"/>
            <a:r>
              <a:rPr lang="en-US" sz="1500" dirty="0">
                <a:solidFill>
                  <a:schemeClr val="tx2"/>
                </a:solidFill>
              </a:rPr>
              <a:t>5-year parts on compressor and condenser</a:t>
            </a:r>
          </a:p>
          <a:p>
            <a:pPr lvl="1"/>
            <a:r>
              <a:rPr lang="en-US" sz="1500" dirty="0">
                <a:solidFill>
                  <a:schemeClr val="tx2"/>
                </a:solidFill>
              </a:rPr>
              <a:t>Designed, Engineered, Assembled in USA</a:t>
            </a:r>
          </a:p>
          <a:p>
            <a:pPr lvl="2"/>
            <a:r>
              <a:rPr lang="en-US" sz="1200" dirty="0">
                <a:solidFill>
                  <a:schemeClr val="tx2"/>
                </a:solidFill>
              </a:rPr>
              <a:t>100% of machines are run tested before shipment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6644536-F250-B8B0-B60C-95D0118406F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021" t="11108" r="28543" b="17017"/>
          <a:stretch/>
        </p:blipFill>
        <p:spPr>
          <a:xfrm>
            <a:off x="5396104" y="1150237"/>
            <a:ext cx="1453592" cy="17526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9277A5A-335A-EE42-F1C0-1534123D5399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6104" y="3048000"/>
            <a:ext cx="3352800" cy="22360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rgbClr val="00B0F0"/>
            </a:solidFill>
          </a:ln>
          <a:effectLst/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4C89BEF-5DB0-008E-DA18-2FC0D36364D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7532" t="17532" r="17532" b="17532"/>
          <a:stretch/>
        </p:blipFill>
        <p:spPr>
          <a:xfrm>
            <a:off x="7295312" y="1299741"/>
            <a:ext cx="1453592" cy="14535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rgbClr val="00B0F0"/>
            </a:solidFill>
          </a:ln>
          <a:effectLst/>
        </p:spPr>
      </p:pic>
      <p:pic>
        <p:nvPicPr>
          <p:cNvPr id="14" name="Picture 13" descr="A blue and white logo&#10;&#10;Description automatically generated">
            <a:extLst>
              <a:ext uri="{FF2B5EF4-FFF2-40B4-BE49-F238E27FC236}">
                <a16:creationId xmlns:a16="http://schemas.microsoft.com/office/drawing/2014/main" id="{8CA5C4A9-B4BC-ECC3-09DC-A3D273878AE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62798" y="297259"/>
            <a:ext cx="1965000" cy="340519"/>
          </a:xfrm>
          <a:prstGeom prst="rect">
            <a:avLst/>
          </a:prstGeom>
        </p:spPr>
      </p:pic>
      <p:pic>
        <p:nvPicPr>
          <p:cNvPr id="3" name="Picture 2" descr="A close-up of a bearing&#10;&#10;Description automatically generated">
            <a:extLst>
              <a:ext uri="{FF2B5EF4-FFF2-40B4-BE49-F238E27FC236}">
                <a16:creationId xmlns:a16="http://schemas.microsoft.com/office/drawing/2014/main" id="{D61168C0-3F25-FE2B-1FE4-FBDA5B930A1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67" t="26287" r="34999" b="28735"/>
          <a:stretch/>
        </p:blipFill>
        <p:spPr>
          <a:xfrm rot="5400000">
            <a:off x="7402007" y="1439970"/>
            <a:ext cx="1240201" cy="1206682"/>
          </a:xfrm>
          <a:prstGeom prst="rect">
            <a:avLst/>
          </a:prstGeom>
        </p:spPr>
      </p:pic>
      <p:pic>
        <p:nvPicPr>
          <p:cNvPr id="2" name="Picture 1" descr="A blue and white logo with text&#10;&#10;Description automatically generated">
            <a:extLst>
              <a:ext uri="{FF2B5EF4-FFF2-40B4-BE49-F238E27FC236}">
                <a16:creationId xmlns:a16="http://schemas.microsoft.com/office/drawing/2014/main" id="{C7611956-DDB8-9B78-AD9C-1F106B7882AC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29939" t="21605" r="30864" b="40432"/>
          <a:stretch/>
        </p:blipFill>
        <p:spPr>
          <a:xfrm>
            <a:off x="4800600" y="4908523"/>
            <a:ext cx="1075266" cy="10414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52132465-9538-4616-E67E-0146DB5000A6}"/>
              </a:ext>
            </a:extLst>
          </p:cNvPr>
          <p:cNvSpPr txBox="1">
            <a:spLocks/>
          </p:cNvSpPr>
          <p:nvPr/>
        </p:nvSpPr>
        <p:spPr>
          <a:xfrm>
            <a:off x="457200" y="96838"/>
            <a:ext cx="8229600" cy="74136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HID207:</a:t>
            </a:r>
            <a:r>
              <a:rPr kumimoji="0" lang="en-US" sz="4000" b="1" i="1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ＭＳ Ｐゴシック"/>
                <a:cs typeface="+mj-cs"/>
              </a:rPr>
              <a:t> </a:t>
            </a:r>
            <a:r>
              <a:rPr lang="en-US" sz="4000" b="1" i="1" kern="0" dirty="0">
                <a:solidFill>
                  <a:srgbClr val="1F497D"/>
                </a:solidFill>
                <a:latin typeface="Calibri"/>
                <a:ea typeface="ＭＳ Ｐゴシック"/>
              </a:rPr>
              <a:t>Enhanced Reliability</a:t>
            </a:r>
            <a:endParaRPr kumimoji="0" lang="en-US" sz="4000" b="1" i="1" u="none" strike="noStrike" kern="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/>
              <a:ea typeface="ＭＳ Ｐゴシック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879325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D435FC73-B543-4593-AE96-78F6A428B5BB}"/>
              </a:ext>
            </a:extLst>
          </p:cNvPr>
          <p:cNvGrpSpPr/>
          <p:nvPr/>
        </p:nvGrpSpPr>
        <p:grpSpPr>
          <a:xfrm>
            <a:off x="396162" y="1520172"/>
            <a:ext cx="6429899" cy="3682143"/>
            <a:chOff x="1745280" y="1460364"/>
            <a:chExt cx="6429899" cy="3682143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9F9FEE40-4116-4C36-8D0F-0C5B49A7B815}"/>
                </a:ext>
              </a:extLst>
            </p:cNvPr>
            <p:cNvSpPr/>
            <p:nvPr/>
          </p:nvSpPr>
          <p:spPr>
            <a:xfrm>
              <a:off x="1745280" y="3025700"/>
              <a:ext cx="2500418" cy="112338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KLP24A Adjustable Legs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50" b="0" i="1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Optional 4” adjustable legs for easy cleaning beneath unit</a:t>
              </a:r>
            </a:p>
            <a:p>
              <a:pPr marL="285750" marR="0" lvl="0" indent="-28575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ü"/>
                <a:tabLst/>
                <a:defRPr/>
              </a:pPr>
              <a:endParaRPr kumimoji="0" lang="en-US" sz="2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" b="0" i="1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6504BB4-B589-4E4C-8A04-17045ECA9920}"/>
                </a:ext>
              </a:extLst>
            </p:cNvPr>
            <p:cNvSpPr/>
            <p:nvPr/>
          </p:nvSpPr>
          <p:spPr>
            <a:xfrm>
              <a:off x="4706463" y="3020183"/>
              <a:ext cx="3468716" cy="193899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HSTCD16-A Machine Stand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50" b="0" i="1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Optional machine stand allows for freestanding configuration 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600" b="0" i="1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285750" marR="0" lvl="0" indent="-28575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Ø"/>
                <a:tabLst/>
                <a:defRPr/>
              </a:pPr>
              <a:r>
                <a:rPr kumimoji="0" lang="en-US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“CD”: Compact Dispenser</a:t>
              </a:r>
            </a:p>
            <a:p>
              <a:pPr marL="285750" marR="0" lvl="0" indent="-28575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Ø"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285750" marR="0" lvl="0" indent="-28575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ü"/>
                <a:tabLst/>
                <a:defRPr/>
              </a:pPr>
              <a:r>
                <a:rPr kumimoji="0" lang="en-US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Reversible Door + Storage Shelf</a:t>
              </a:r>
            </a:p>
            <a:p>
              <a:pPr marL="285750" marR="0" lvl="0" indent="-28575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ü"/>
                <a:tabLst/>
                <a:defRPr/>
              </a:pPr>
              <a:r>
                <a:rPr kumimoji="0" lang="en-US" sz="1350" b="0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Includes 6” adjustable legs</a:t>
              </a:r>
            </a:p>
            <a:p>
              <a:pPr marL="285750" marR="0" lvl="0" indent="-28575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ü"/>
                <a:tabLst/>
                <a:defRPr/>
              </a:pPr>
              <a:endParaRPr kumimoji="0" lang="en-US" sz="6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" b="0" i="1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" b="0" i="1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5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B5AA0004-A3B8-42DC-BCD1-140769170858}"/>
                </a:ext>
              </a:extLst>
            </p:cNvPr>
            <p:cNvCxnSpPr>
              <a:cxnSpLocks/>
            </p:cNvCxnSpPr>
            <p:nvPr/>
          </p:nvCxnSpPr>
          <p:spPr>
            <a:xfrm>
              <a:off x="4435890" y="1460364"/>
              <a:ext cx="0" cy="3682143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" name="Picture 3" descr="A picture containing indoor, cup, counter, sitting&#10;&#10;Description automatically generated">
            <a:extLst>
              <a:ext uri="{FF2B5EF4-FFF2-40B4-BE49-F238E27FC236}">
                <a16:creationId xmlns:a16="http://schemas.microsoft.com/office/drawing/2014/main" id="{F483CCCD-CC1E-40CA-95DF-9094BCAFB24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9982" y="4053583"/>
            <a:ext cx="1961744" cy="16845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00B0F0"/>
            </a:solidFill>
          </a:ln>
          <a:effectLst/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420AA8D4-4710-CF93-4BA6-B1A7E93EA02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1668" t="12520" r="16607" b="6692"/>
          <a:stretch/>
        </p:blipFill>
        <p:spPr>
          <a:xfrm>
            <a:off x="6917355" y="1355725"/>
            <a:ext cx="1888935" cy="3706628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2EAE362F-E2B4-8B09-0B3E-20EAFDB6364B}"/>
              </a:ext>
            </a:extLst>
          </p:cNvPr>
          <p:cNvGrpSpPr/>
          <p:nvPr/>
        </p:nvGrpSpPr>
        <p:grpSpPr>
          <a:xfrm>
            <a:off x="3551819" y="5067271"/>
            <a:ext cx="2803347" cy="692138"/>
            <a:chOff x="722064" y="4334770"/>
            <a:chExt cx="3565347" cy="1105703"/>
          </a:xfrm>
        </p:grpSpPr>
        <p:sp>
          <p:nvSpPr>
            <p:cNvPr id="3" name="Rounded Rectangle 37">
              <a:extLst>
                <a:ext uri="{FF2B5EF4-FFF2-40B4-BE49-F238E27FC236}">
                  <a16:creationId xmlns:a16="http://schemas.microsoft.com/office/drawing/2014/main" id="{B44A265E-B110-779B-177A-3091C35D5476}"/>
                </a:ext>
              </a:extLst>
            </p:cNvPr>
            <p:cNvSpPr/>
            <p:nvPr/>
          </p:nvSpPr>
          <p:spPr>
            <a:xfrm>
              <a:off x="722064" y="4358781"/>
              <a:ext cx="3565347" cy="1081692"/>
            </a:xfrm>
            <a:prstGeom prst="round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F0552B2A-B449-355D-7505-8BE97EFB0B25}"/>
                </a:ext>
              </a:extLst>
            </p:cNvPr>
            <p:cNvSpPr/>
            <p:nvPr/>
          </p:nvSpPr>
          <p:spPr>
            <a:xfrm>
              <a:off x="722065" y="4334770"/>
              <a:ext cx="3565346" cy="1081692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Service Kits: </a:t>
              </a:r>
            </a:p>
            <a:p>
              <a:pPr marL="171450" marR="0" lvl="0" indent="-17145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1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Touch-Free to Push-Button Conversion</a:t>
              </a:r>
            </a:p>
            <a:p>
              <a:pPr marL="171450" marR="0" lvl="0" indent="-17145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1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Push-Button to Touch-Free Conversion</a:t>
              </a:r>
              <a:endPara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1" name="Title 1">
            <a:extLst>
              <a:ext uri="{FF2B5EF4-FFF2-40B4-BE49-F238E27FC236}">
                <a16:creationId xmlns:a16="http://schemas.microsoft.com/office/drawing/2014/main" id="{D9527EDE-8469-E809-6C97-F1123393D59E}"/>
              </a:ext>
            </a:extLst>
          </p:cNvPr>
          <p:cNvSpPr txBox="1">
            <a:spLocks/>
          </p:cNvSpPr>
          <p:nvPr/>
        </p:nvSpPr>
        <p:spPr>
          <a:xfrm>
            <a:off x="457200" y="96838"/>
            <a:ext cx="8229600" cy="74136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HID207:</a:t>
            </a:r>
            <a:r>
              <a:rPr kumimoji="0" lang="en-US" sz="4000" b="1" i="1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ＭＳ Ｐゴシック"/>
                <a:cs typeface="+mj-cs"/>
              </a:rPr>
              <a:t> Accessories</a:t>
            </a:r>
          </a:p>
        </p:txBody>
      </p:sp>
      <p:pic>
        <p:nvPicPr>
          <p:cNvPr id="25" name="Picture 24" descr="A blue and white logo&#10;&#10;Description automatically generated">
            <a:extLst>
              <a:ext uri="{FF2B5EF4-FFF2-40B4-BE49-F238E27FC236}">
                <a16:creationId xmlns:a16="http://schemas.microsoft.com/office/drawing/2014/main" id="{2DA53706-EC8B-5E5C-13F5-4CC10070AA8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62798" y="297259"/>
            <a:ext cx="1965000" cy="340519"/>
          </a:xfrm>
          <a:prstGeom prst="rect">
            <a:avLst/>
          </a:prstGeom>
        </p:spPr>
      </p:pic>
      <p:pic>
        <p:nvPicPr>
          <p:cNvPr id="7" name="Picture 6" descr="A white rectangular object with black wheels&#10;&#10;Description automatically generated">
            <a:extLst>
              <a:ext uri="{FF2B5EF4-FFF2-40B4-BE49-F238E27FC236}">
                <a16:creationId xmlns:a16="http://schemas.microsoft.com/office/drawing/2014/main" id="{7987E047-B112-AE9A-70EB-1FE50078A5F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29" t="21783" r="21702" b="12868"/>
          <a:stretch/>
        </p:blipFill>
        <p:spPr>
          <a:xfrm flipH="1">
            <a:off x="3341422" y="1193965"/>
            <a:ext cx="1129337" cy="1886026"/>
          </a:xfrm>
          <a:prstGeom prst="rect">
            <a:avLst/>
          </a:prstGeom>
        </p:spPr>
      </p:pic>
      <p:pic>
        <p:nvPicPr>
          <p:cNvPr id="10" name="Picture 9" descr="A silver metal cabinet with black legs&#10;&#10;Description automatically generated">
            <a:extLst>
              <a:ext uri="{FF2B5EF4-FFF2-40B4-BE49-F238E27FC236}">
                <a16:creationId xmlns:a16="http://schemas.microsoft.com/office/drawing/2014/main" id="{F0940BF9-D55C-14B1-AD12-108411900B5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52" b="6621"/>
          <a:stretch/>
        </p:blipFill>
        <p:spPr>
          <a:xfrm flipH="1">
            <a:off x="4470759" y="1230976"/>
            <a:ext cx="2048116" cy="1807007"/>
          </a:xfrm>
          <a:prstGeom prst="rect">
            <a:avLst/>
          </a:prstGeom>
        </p:spPr>
      </p:pic>
      <p:pic>
        <p:nvPicPr>
          <p:cNvPr id="8" name="Picture 7" descr="A black machine with two water bottles&#10;&#10;Description automatically generated with medium confidence">
            <a:extLst>
              <a:ext uri="{FF2B5EF4-FFF2-40B4-BE49-F238E27FC236}">
                <a16:creationId xmlns:a16="http://schemas.microsoft.com/office/drawing/2014/main" id="{AF03B34C-D680-E126-9CCD-BDAFBBC4AEC9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82" t="14735" r="18231" b="8626"/>
          <a:stretch/>
        </p:blipFill>
        <p:spPr>
          <a:xfrm>
            <a:off x="888745" y="1189135"/>
            <a:ext cx="1518003" cy="1858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1242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0310AAF-2DA3-E1B9-9447-CF89F7E1EB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481" y="1011609"/>
            <a:ext cx="8851037" cy="3511195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6ABA8DB1-8301-ACB0-81D6-53D1F704ABA6}"/>
              </a:ext>
            </a:extLst>
          </p:cNvPr>
          <p:cNvGrpSpPr/>
          <p:nvPr/>
        </p:nvGrpSpPr>
        <p:grpSpPr>
          <a:xfrm>
            <a:off x="6163207" y="4252244"/>
            <a:ext cx="2834311" cy="235482"/>
            <a:chOff x="228548" y="5578365"/>
            <a:chExt cx="2834311" cy="235482"/>
          </a:xfrm>
        </p:grpSpPr>
        <p:sp>
          <p:nvSpPr>
            <p:cNvPr id="40" name="Rounded Rectangle 4">
              <a:extLst>
                <a:ext uri="{FF2B5EF4-FFF2-40B4-BE49-F238E27FC236}">
                  <a16:creationId xmlns:a16="http://schemas.microsoft.com/office/drawing/2014/main" id="{45B711F0-07CE-5C5A-DB45-E23C42D403F3}"/>
                </a:ext>
              </a:extLst>
            </p:cNvPr>
            <p:cNvSpPr/>
            <p:nvPr/>
          </p:nvSpPr>
          <p:spPr>
            <a:xfrm>
              <a:off x="228548" y="5578365"/>
              <a:ext cx="2834307" cy="235482"/>
            </a:xfrm>
            <a:prstGeom prst="roundRect">
              <a:avLst/>
            </a:prstGeom>
            <a:solidFill>
              <a:srgbClr val="0D1C4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3777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48803A8D-7CD6-15D3-A1A6-3DB6742C37E6}"/>
                </a:ext>
              </a:extLst>
            </p:cNvPr>
            <p:cNvSpPr/>
            <p:nvPr/>
          </p:nvSpPr>
          <p:spPr>
            <a:xfrm>
              <a:off x="228549" y="5583015"/>
              <a:ext cx="2834310" cy="2308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All models include power cord with NEMA 5-15P plug</a:t>
              </a:r>
            </a:p>
          </p:txBody>
        </p:sp>
      </p:grpSp>
      <p:pic>
        <p:nvPicPr>
          <p:cNvPr id="4" name="Picture 3" descr="A picture containing text, food, milk&#10;&#10;Description automatically generated">
            <a:extLst>
              <a:ext uri="{FF2B5EF4-FFF2-40B4-BE49-F238E27FC236}">
                <a16:creationId xmlns:a16="http://schemas.microsoft.com/office/drawing/2014/main" id="{FF7D2DE6-0207-4949-43AD-CE94E40B2F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0663" y="4339522"/>
            <a:ext cx="1306991" cy="1602950"/>
          </a:xfrm>
          <a:prstGeom prst="rect">
            <a:avLst/>
          </a:prstGeom>
        </p:spPr>
      </p:pic>
      <p:pic>
        <p:nvPicPr>
          <p:cNvPr id="17" name="Picture 16" descr="A picture containing device&#10;&#10;Description automatically generated">
            <a:extLst>
              <a:ext uri="{FF2B5EF4-FFF2-40B4-BE49-F238E27FC236}">
                <a16:creationId xmlns:a16="http://schemas.microsoft.com/office/drawing/2014/main" id="{EFC5B189-6D66-D239-DB42-5F9BB8BF47D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9621" y="4339522"/>
            <a:ext cx="1481042" cy="169304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2713D6CE-F97A-3D8E-C86E-8E433B3B873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27968" y="4339522"/>
            <a:ext cx="2685254" cy="153003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354516AE-4165-2C1F-CCCC-259D5242AE1F}"/>
              </a:ext>
            </a:extLst>
          </p:cNvPr>
          <p:cNvSpPr txBox="1">
            <a:spLocks/>
          </p:cNvSpPr>
          <p:nvPr/>
        </p:nvSpPr>
        <p:spPr>
          <a:xfrm>
            <a:off x="457200" y="96838"/>
            <a:ext cx="8229600" cy="74136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Ice &amp; Water Dispensers:</a:t>
            </a:r>
            <a:r>
              <a:rPr kumimoji="0" lang="en-US" sz="3500" b="1" i="1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ＭＳ Ｐゴシック"/>
                <a:cs typeface="+mj-cs"/>
              </a:rPr>
              <a:t> Overview</a:t>
            </a:r>
          </a:p>
        </p:txBody>
      </p:sp>
      <p:pic>
        <p:nvPicPr>
          <p:cNvPr id="8" name="Picture 7" descr="A blue and white logo&#10;&#10;Description automatically generated">
            <a:extLst>
              <a:ext uri="{FF2B5EF4-FFF2-40B4-BE49-F238E27FC236}">
                <a16:creationId xmlns:a16="http://schemas.microsoft.com/office/drawing/2014/main" id="{B1BC1CDC-9373-D047-708F-FDD3EBE1CD6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62798" y="297259"/>
            <a:ext cx="1965000" cy="340519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05272CB2-CF8D-D161-7373-D5CDE59EC554}"/>
              </a:ext>
            </a:extLst>
          </p:cNvPr>
          <p:cNvGrpSpPr/>
          <p:nvPr/>
        </p:nvGrpSpPr>
        <p:grpSpPr>
          <a:xfrm>
            <a:off x="228600" y="1091687"/>
            <a:ext cx="1871935" cy="1194313"/>
            <a:chOff x="152400" y="1091687"/>
            <a:chExt cx="1871935" cy="1194313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907DD008-06F6-E2C1-EE61-68906498771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-1"/>
            <a:stretch/>
          </p:blipFill>
          <p:spPr>
            <a:xfrm>
              <a:off x="169621" y="1433283"/>
              <a:ext cx="378416" cy="153301"/>
            </a:xfrm>
            <a:prstGeom prst="rect">
              <a:avLst/>
            </a:prstGeom>
          </p:spPr>
        </p:pic>
        <p:pic>
          <p:nvPicPr>
            <p:cNvPr id="6" name="Picture 5" descr="A black machine with buttons&#10;&#10;Description automatically generated">
              <a:extLst>
                <a:ext uri="{FF2B5EF4-FFF2-40B4-BE49-F238E27FC236}">
                  <a16:creationId xmlns:a16="http://schemas.microsoft.com/office/drawing/2014/main" id="{C1DC80A9-072F-63D6-65AC-9FF4E5425FA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0" b="91545" l="2889" r="99333">
                          <a14:foregroundMark x1="44667" y1="77843" x2="76222" y2="75219"/>
                          <a14:foregroundMark x1="16889" y1="51895" x2="43778" y2="71429"/>
                          <a14:foregroundMark x1="43778" y1="71429" x2="82889" y2="80175"/>
                          <a14:foregroundMark x1="78444" y1="54519" x2="64222" y2="84548"/>
                          <a14:foregroundMark x1="84667" y1="66181" x2="66444" y2="85714"/>
                          <a14:foregroundMark x1="79778" y1="65015" x2="71333" y2="86006"/>
                          <a14:foregroundMark x1="81778" y1="72303" x2="79111" y2="82507"/>
                          <a14:foregroundMark x1="63778" y1="84548" x2="33333" y2="78717"/>
                          <a14:foregroundMark x1="33333" y1="78717" x2="33333" y2="78717"/>
                          <a14:foregroundMark x1="38667" y1="79883" x2="13556" y2="73469"/>
                          <a14:foregroundMark x1="19333" y1="64723" x2="19556" y2="83965"/>
                          <a14:foregroundMark x1="20222" y1="38192" x2="20444" y2="69971"/>
                          <a14:foregroundMark x1="18444" y1="20408" x2="30667" y2="18367"/>
                          <a14:foregroundMark x1="19111" y1="22449" x2="23333" y2="17493"/>
                          <a14:foregroundMark x1="20000" y1="41108" x2="20889" y2="34694"/>
                          <a14:foregroundMark x1="19778" y1="19242" x2="45556" y2="16618"/>
                          <a14:foregroundMark x1="17778" y1="18367" x2="46444" y2="16327"/>
                          <a14:foregroundMark x1="34889" y1="16618" x2="45333" y2="15160"/>
                          <a14:foregroundMark x1="30889" y1="16910" x2="38000" y2="15452"/>
                          <a14:foregroundMark x1="45556" y1="15160" x2="97778" y2="15743"/>
                          <a14:foregroundMark x1="81111" y1="17784" x2="80444" y2="43149"/>
                          <a14:foregroundMark x1="80444" y1="37026" x2="71333" y2="47813"/>
                          <a14:foregroundMark x1="74667" y1="42857" x2="74667" y2="62974"/>
                          <a14:foregroundMark x1="20667" y1="37026" x2="19556" y2="38192"/>
                          <a14:foregroundMark x1="20889" y1="35860" x2="16667" y2="38484"/>
                          <a14:foregroundMark x1="17333" y1="23032" x2="25111" y2="23615"/>
                          <a14:foregroundMark x1="16889" y1="36443" x2="23556" y2="33528"/>
                          <a14:foregroundMark x1="19333" y1="11953" x2="63556" y2="8163"/>
                          <a14:foregroundMark x1="63556" y1="8163" x2="63778" y2="8163"/>
                          <a14:foregroundMark x1="19778" y1="5539" x2="41556" y2="875"/>
                          <a14:foregroundMark x1="18667" y1="0" x2="18667" y2="0"/>
                          <a14:foregroundMark x1="18000" y1="1458" x2="6000" y2="2624"/>
                          <a14:foregroundMark x1="14444" y1="4665" x2="3111" y2="4665"/>
                          <a14:foregroundMark x1="88444" y1="15452" x2="88222" y2="80175"/>
                          <a14:foregroundMark x1="91556" y1="17201" x2="95111" y2="79300"/>
                          <a14:foregroundMark x1="95778" y1="79300" x2="67778" y2="78134"/>
                          <a14:foregroundMark x1="97111" y1="78134" x2="65778" y2="84840"/>
                          <a14:foregroundMark x1="12222" y1="76385" x2="95333" y2="82507"/>
                          <a14:foregroundMark x1="23778" y1="78426" x2="54000" y2="78717"/>
                          <a14:foregroundMark x1="24889" y1="80175" x2="53333" y2="79592"/>
                          <a14:foregroundMark x1="53333" y1="79592" x2="53333" y2="79592"/>
                          <a14:foregroundMark x1="29333" y1="78426" x2="60000" y2="88630"/>
                          <a14:foregroundMark x1="28000" y1="77551" x2="43556" y2="89213"/>
                          <a14:foregroundMark x1="23778" y1="77843" x2="35111" y2="90962"/>
                          <a14:foregroundMark x1="80889" y1="79883" x2="90889" y2="89213"/>
                          <a14:foregroundMark x1="94889" y1="81341" x2="99333" y2="91545"/>
                          <a14:foregroundMark x1="81111" y1="76968" x2="75111" y2="84548"/>
                          <a14:foregroundMark x1="79556" y1="78717" x2="77333" y2="8804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6294"/>
            <a:stretch/>
          </p:blipFill>
          <p:spPr>
            <a:xfrm>
              <a:off x="152400" y="1091687"/>
              <a:ext cx="1871935" cy="119431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42795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1">
            <a:extLst>
              <a:ext uri="{FF2B5EF4-FFF2-40B4-BE49-F238E27FC236}">
                <a16:creationId xmlns:a16="http://schemas.microsoft.com/office/drawing/2014/main" id="{D9527EDE-8469-E809-6C97-F1123393D59E}"/>
              </a:ext>
            </a:extLst>
          </p:cNvPr>
          <p:cNvSpPr txBox="1">
            <a:spLocks/>
          </p:cNvSpPr>
          <p:nvPr/>
        </p:nvSpPr>
        <p:spPr>
          <a:xfrm>
            <a:off x="457200" y="96838"/>
            <a:ext cx="8229600" cy="74136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Ice &amp; Water Dispensers:</a:t>
            </a:r>
            <a:r>
              <a:rPr kumimoji="0" lang="en-US" sz="3500" b="1" i="1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ＭＳ Ｐゴシック"/>
                <a:cs typeface="+mj-cs"/>
              </a:rPr>
              <a:t> Overview</a:t>
            </a:r>
          </a:p>
        </p:txBody>
      </p:sp>
      <p:pic>
        <p:nvPicPr>
          <p:cNvPr id="24" name="Picture 23" descr="A blue and white logo&#10;&#10;Description automatically generated">
            <a:extLst>
              <a:ext uri="{FF2B5EF4-FFF2-40B4-BE49-F238E27FC236}">
                <a16:creationId xmlns:a16="http://schemas.microsoft.com/office/drawing/2014/main" id="{368113F1-C567-DB7B-09EF-FE1E74B878D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62798" y="297259"/>
            <a:ext cx="1965000" cy="34051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B3E1B33-45E7-96BD-873E-DCC80FCD78A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450"/>
          <a:stretch/>
        </p:blipFill>
        <p:spPr>
          <a:xfrm>
            <a:off x="647700" y="1236785"/>
            <a:ext cx="7848600" cy="417341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rgbClr val="00B0F0"/>
            </a:solidFill>
          </a:ln>
          <a:effectLst/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8520A4CF-1134-2EF9-A81F-710FDE54D2C3}"/>
              </a:ext>
            </a:extLst>
          </p:cNvPr>
          <p:cNvGrpSpPr/>
          <p:nvPr/>
        </p:nvGrpSpPr>
        <p:grpSpPr>
          <a:xfrm>
            <a:off x="3683820" y="1066799"/>
            <a:ext cx="3478980" cy="273010"/>
            <a:chOff x="3683820" y="1049214"/>
            <a:chExt cx="3478980" cy="273010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64B6553D-9E86-DE8C-487F-7458472B10DD}"/>
                </a:ext>
              </a:extLst>
            </p:cNvPr>
            <p:cNvGrpSpPr/>
            <p:nvPr/>
          </p:nvGrpSpPr>
          <p:grpSpPr>
            <a:xfrm>
              <a:off x="3683820" y="1049215"/>
              <a:ext cx="838199" cy="273009"/>
              <a:chOff x="875407" y="-2084144"/>
              <a:chExt cx="1066039" cy="436136"/>
            </a:xfrm>
          </p:grpSpPr>
          <p:sp>
            <p:nvSpPr>
              <p:cNvPr id="10" name="Rounded Rectangle 37">
                <a:extLst>
                  <a:ext uri="{FF2B5EF4-FFF2-40B4-BE49-F238E27FC236}">
                    <a16:creationId xmlns:a16="http://schemas.microsoft.com/office/drawing/2014/main" id="{2E652AC0-536D-C936-A3FF-6581B5BFA6B2}"/>
                  </a:ext>
                </a:extLst>
              </p:cNvPr>
              <p:cNvSpPr/>
              <p:nvPr/>
            </p:nvSpPr>
            <p:spPr>
              <a:xfrm>
                <a:off x="953511" y="-2084144"/>
                <a:ext cx="909834" cy="436136"/>
              </a:xfrm>
              <a:prstGeom prst="round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F2FBB902-8A4B-2B32-7ABE-209104AD2541}"/>
                  </a:ext>
                </a:extLst>
              </p:cNvPr>
              <p:cNvSpPr/>
              <p:nvPr/>
            </p:nvSpPr>
            <p:spPr>
              <a:xfrm>
                <a:off x="875407" y="-2084144"/>
                <a:ext cx="1066039" cy="417926"/>
              </a:xfrm>
              <a:prstGeom prst="rect">
                <a:avLst/>
              </a:prstGeom>
            </p:spPr>
            <p:txBody>
              <a:bodyPr wrap="square" anchor="ctr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COMPACT</a:t>
                </a:r>
                <a:endPara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AEABB13B-BBDF-2529-0021-A36833859CBE}"/>
                </a:ext>
              </a:extLst>
            </p:cNvPr>
            <p:cNvGrpSpPr/>
            <p:nvPr/>
          </p:nvGrpSpPr>
          <p:grpSpPr>
            <a:xfrm>
              <a:off x="4633412" y="1049214"/>
              <a:ext cx="2529388" cy="273009"/>
              <a:chOff x="953512" y="-2084146"/>
              <a:chExt cx="3216921" cy="436136"/>
            </a:xfrm>
          </p:grpSpPr>
          <p:sp>
            <p:nvSpPr>
              <p:cNvPr id="18" name="Rounded Rectangle 37">
                <a:extLst>
                  <a:ext uri="{FF2B5EF4-FFF2-40B4-BE49-F238E27FC236}">
                    <a16:creationId xmlns:a16="http://schemas.microsoft.com/office/drawing/2014/main" id="{0D61EE7B-EA7D-5564-2A47-D6F132B6BF4B}"/>
                  </a:ext>
                </a:extLst>
              </p:cNvPr>
              <p:cNvSpPr/>
              <p:nvPr/>
            </p:nvSpPr>
            <p:spPr>
              <a:xfrm>
                <a:off x="953512" y="-2084146"/>
                <a:ext cx="3216921" cy="436136"/>
              </a:xfrm>
              <a:prstGeom prst="round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30E833C7-44A5-03C1-C535-6B9559E20118}"/>
                  </a:ext>
                </a:extLst>
              </p:cNvPr>
              <p:cNvSpPr/>
              <p:nvPr/>
            </p:nvSpPr>
            <p:spPr>
              <a:xfrm>
                <a:off x="953512" y="-2079464"/>
                <a:ext cx="3216921" cy="417926"/>
              </a:xfrm>
              <a:prstGeom prst="rect">
                <a:avLst/>
              </a:prstGeom>
            </p:spPr>
            <p:txBody>
              <a:bodyPr wrap="square" anchor="ctr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TRADITIONAL</a:t>
                </a:r>
                <a:endPara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91504623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6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4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126202</TotalTime>
  <Words>620</Words>
  <Application>Microsoft Office PowerPoint</Application>
  <PresentationFormat>On-screen Show (4:3)</PresentationFormat>
  <Paragraphs>149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10</vt:i4>
      </vt:variant>
    </vt:vector>
  </HeadingPairs>
  <TitlesOfParts>
    <vt:vector size="20" baseType="lpstr">
      <vt:lpstr>Arial</vt:lpstr>
      <vt:lpstr>Calibri</vt:lpstr>
      <vt:lpstr>Wingdings</vt:lpstr>
      <vt:lpstr>Custom Design</vt:lpstr>
      <vt:lpstr>1_Custom Design</vt:lpstr>
      <vt:lpstr>2_Custom Design</vt:lpstr>
      <vt:lpstr>3_Custom Design</vt:lpstr>
      <vt:lpstr>1_Office Theme</vt:lpstr>
      <vt:lpstr>6_Custom Design</vt:lpstr>
      <vt:lpstr>4_Custom Design</vt:lpstr>
      <vt:lpstr>INTRODUCING: HID207 COMPACT ICE &amp; WATER DISPENSER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Brittany Jorgensen</dc:creator>
  <cp:lastModifiedBy>Levinson, Brandon (SIS)</cp:lastModifiedBy>
  <cp:revision>369</cp:revision>
  <cp:lastPrinted>2024-01-22T23:23:21Z</cp:lastPrinted>
  <dcterms:created xsi:type="dcterms:W3CDTF">2016-11-02T16:27:12Z</dcterms:created>
  <dcterms:modified xsi:type="dcterms:W3CDTF">2024-03-06T21:52:24Z</dcterms:modified>
</cp:coreProperties>
</file>