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sldIdLst>
    <p:sldId id="260" r:id="rId2"/>
    <p:sldId id="261" r:id="rId3"/>
    <p:sldId id="262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-1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813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5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59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59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cap="all" dirty="0">
                <a:solidFill>
                  <a:schemeClr val="accent5">
                    <a:lumMod val="50000"/>
                  </a:schemeClr>
                </a:solidFill>
                <a:latin typeface="Calibri"/>
                <a:cs typeface="Calibri"/>
              </a:rPr>
              <a:t>Ali at a Glance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914400"/>
            <a:ext cx="8229600" cy="4343400"/>
          </a:xfrm>
        </p:spPr>
        <p:txBody>
          <a:bodyPr wrap="square">
            <a:normAutofit/>
          </a:bodyPr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latin typeface="+mn-lt"/>
                <a:cs typeface="Calibri"/>
              </a:rPr>
              <a:t>Ali S.p.A. is an Italian corporation with its headquarters in Milan, Italy and North American operations based in Chicago, Illinois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latin typeface="+mn-lt"/>
                <a:cs typeface="Calibri"/>
              </a:rPr>
              <a:t>Founded in 1963 by Luciano Berti, current Chairman 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latin typeface="+mn-lt"/>
                <a:cs typeface="Calibri"/>
              </a:rPr>
              <a:t>Filippo Berti, current Chief Executive Officer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latin typeface="+mn-lt"/>
                <a:cs typeface="Calibri"/>
              </a:rPr>
              <a:t>One of the world’s largest designers, manufacturers, marketers and servicers of a broad line of commercial and institutional foodservice equipment 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latin typeface="+mn-lt"/>
                <a:cs typeface="Calibri"/>
              </a:rPr>
              <a:t>Comprised of </a:t>
            </a:r>
            <a:r>
              <a:rPr lang="en-US" sz="1400" dirty="0" smtClean="0">
                <a:latin typeface="+mn-lt"/>
                <a:cs typeface="Calibri"/>
              </a:rPr>
              <a:t>76 </a:t>
            </a:r>
            <a:r>
              <a:rPr lang="en-US" sz="1400" dirty="0">
                <a:latin typeface="+mn-lt"/>
                <a:cs typeface="Calibri"/>
              </a:rPr>
              <a:t>successful brands employing 10,000+ people in </a:t>
            </a:r>
            <a:r>
              <a:rPr lang="en-US" sz="1400" dirty="0" smtClean="0">
                <a:latin typeface="+mn-lt"/>
                <a:cs typeface="Calibri"/>
              </a:rPr>
              <a:t>30 countries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400" dirty="0" smtClean="0">
                <a:latin typeface="+mn-lt"/>
              </a:rPr>
              <a:t>Distribution in 100+ countries</a:t>
            </a:r>
            <a:endParaRPr lang="en-US" sz="1400" dirty="0">
              <a:latin typeface="+mn-lt"/>
              <a:cs typeface="Calibri"/>
            </a:endParaRP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latin typeface="+mn-lt"/>
                <a:cs typeface="Calibri"/>
              </a:rPr>
              <a:t>Operates </a:t>
            </a:r>
            <a:r>
              <a:rPr lang="en-US" sz="1400" dirty="0" smtClean="0">
                <a:latin typeface="+mn-lt"/>
                <a:cs typeface="Calibri"/>
              </a:rPr>
              <a:t>57 </a:t>
            </a:r>
            <a:r>
              <a:rPr lang="en-US" sz="1400" dirty="0">
                <a:latin typeface="+mn-lt"/>
                <a:cs typeface="Calibri"/>
              </a:rPr>
              <a:t>production plants in 14 countries 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400" dirty="0">
                <a:latin typeface="+mn-lt"/>
                <a:cs typeface="Calibri"/>
              </a:rPr>
              <a:t>Broad range of customers, including major restaurants and hotel chains, independent restaurants, hospitals, bakeries, ice cream parlors, coffee shops, schools, airports, </a:t>
            </a:r>
            <a:r>
              <a:rPr lang="en-US" sz="1400" dirty="0" smtClean="0">
                <a:latin typeface="+mn-lt"/>
                <a:cs typeface="Calibri"/>
              </a:rPr>
              <a:t/>
            </a:r>
            <a:br>
              <a:rPr lang="en-US" sz="1400" dirty="0" smtClean="0">
                <a:latin typeface="+mn-lt"/>
                <a:cs typeface="Calibri"/>
              </a:rPr>
            </a:br>
            <a:r>
              <a:rPr lang="en-US" sz="1400" dirty="0" smtClean="0">
                <a:latin typeface="+mn-lt"/>
                <a:cs typeface="Calibri"/>
              </a:rPr>
              <a:t>correctional </a:t>
            </a:r>
            <a:r>
              <a:rPr lang="en-US" sz="1400" dirty="0">
                <a:latin typeface="+mn-lt"/>
                <a:cs typeface="Calibri"/>
              </a:rPr>
              <a:t>institutions, canteens, etc.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GB" sz="1400" dirty="0">
                <a:latin typeface="+mn-lt"/>
                <a:cs typeface="Calibri"/>
              </a:rPr>
              <a:t>The Company operates through many decentralized, independent operating companies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GB" sz="1400" dirty="0">
                <a:latin typeface="+mn-lt"/>
                <a:cs typeface="Calibri"/>
              </a:rPr>
              <a:t>High degree of specialization in specific product lines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GB" sz="1400" dirty="0">
                <a:latin typeface="+mn-lt"/>
                <a:cs typeface="Calibri"/>
              </a:rPr>
              <a:t>Each business is generally regarded as a leader in its segment of the market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GB" sz="1400" dirty="0">
                <a:latin typeface="+mn-lt"/>
                <a:cs typeface="Calibri"/>
              </a:rPr>
              <a:t>Emphasis on engineering and the development of state-of-the-art </a:t>
            </a:r>
            <a:r>
              <a:rPr lang="en-GB" sz="1400" dirty="0" smtClean="0">
                <a:latin typeface="+mn-lt"/>
                <a:cs typeface="Calibri"/>
              </a:rPr>
              <a:t>equipment</a:t>
            </a:r>
            <a:endParaRPr lang="en-GB" sz="1400" dirty="0">
              <a:latin typeface="+mn-lt"/>
              <a:cs typeface="Calibri"/>
            </a:endParaRPr>
          </a:p>
        </p:txBody>
      </p:sp>
      <p:pic>
        <p:nvPicPr>
          <p:cNvPr id="4" name="Picture 3" descr="Segment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724400"/>
            <a:ext cx="6400800" cy="97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1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81000" y="228600"/>
            <a:ext cx="8229600" cy="65320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0" kern="1200" cap="all">
                <a:solidFill>
                  <a:schemeClr val="accent5">
                    <a:lumMod val="50000"/>
                  </a:schemeClr>
                </a:solidFill>
                <a:latin typeface="Calibri"/>
                <a:ea typeface="+mj-ea"/>
                <a:cs typeface="Calibri"/>
              </a:defRPr>
            </a:lvl1pPr>
          </a:lstStyle>
          <a:p>
            <a:pPr algn="ctr"/>
            <a:r>
              <a:rPr lang="en-US" b="1" dirty="0" smtClean="0"/>
              <a:t>Our brands – worldwide</a:t>
            </a:r>
            <a:endParaRPr lang="en-US" b="1" dirty="0"/>
          </a:p>
        </p:txBody>
      </p:sp>
      <p:pic>
        <p:nvPicPr>
          <p:cNvPr id="2" name="Picture 1" descr="WWSlide3and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1143000"/>
            <a:ext cx="7858437" cy="43434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76400" y="3701242"/>
            <a:ext cx="457200" cy="137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40" y="3721608"/>
            <a:ext cx="457200" cy="1469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8667" y="1802314"/>
            <a:ext cx="601133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843133"/>
            <a:ext cx="585028" cy="7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28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2213035"/>
            <a:ext cx="1143000" cy="225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81000" y="304800"/>
            <a:ext cx="8229600" cy="65320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0" kern="1200" cap="all">
                <a:solidFill>
                  <a:schemeClr val="accent5">
                    <a:lumMod val="50000"/>
                  </a:schemeClr>
                </a:solidFill>
                <a:latin typeface="Calibri"/>
                <a:ea typeface="+mj-ea"/>
                <a:cs typeface="Calibri"/>
              </a:defRPr>
            </a:lvl1pPr>
          </a:lstStyle>
          <a:p>
            <a:pPr algn="ctr"/>
            <a:r>
              <a:rPr lang="en-US" b="1" dirty="0" smtClean="0"/>
              <a:t>Our brands – north america</a:t>
            </a:r>
            <a:endParaRPr lang="en-US" b="1" dirty="0"/>
          </a:p>
        </p:txBody>
      </p:sp>
      <p:pic>
        <p:nvPicPr>
          <p:cNvPr id="3" name="Picture 2" descr="NASlide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79" y="1066800"/>
            <a:ext cx="8755279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19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128</Words>
  <Application>Microsoft Office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Custom Design</vt:lpstr>
      <vt:lpstr>Ali at a Glance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Brittany Jorgensen</dc:creator>
  <cp:lastModifiedBy>Biel, Jeff</cp:lastModifiedBy>
  <cp:revision>7</cp:revision>
  <dcterms:created xsi:type="dcterms:W3CDTF">2016-11-02T16:27:12Z</dcterms:created>
  <dcterms:modified xsi:type="dcterms:W3CDTF">2017-12-06T16:24:23Z</dcterms:modified>
</cp:coreProperties>
</file>