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</p:sldMasterIdLst>
  <p:sldIdLst>
    <p:sldId id="259" r:id="rId4"/>
    <p:sldId id="262" r:id="rId5"/>
    <p:sldId id="263" r:id="rId6"/>
    <p:sldId id="264" r:id="rId7"/>
    <p:sldId id="265" r:id="rId8"/>
    <p:sldId id="267" r:id="rId9"/>
    <p:sldId id="266" r:id="rId10"/>
    <p:sldId id="291" r:id="rId11"/>
    <p:sldId id="295" r:id="rId12"/>
    <p:sldId id="268" r:id="rId13"/>
    <p:sldId id="269" r:id="rId14"/>
    <p:sldId id="270" r:id="rId15"/>
    <p:sldId id="271" r:id="rId16"/>
    <p:sldId id="292" r:id="rId17"/>
    <p:sldId id="273" r:id="rId18"/>
    <p:sldId id="274" r:id="rId19"/>
    <p:sldId id="275" r:id="rId20"/>
    <p:sldId id="276" r:id="rId21"/>
    <p:sldId id="293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7" r:id="rId31"/>
    <p:sldId id="288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2392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smanLogoWithTag-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2" y="5686632"/>
            <a:ext cx="1803556" cy="407028"/>
          </a:xfrm>
          <a:prstGeom prst="rect">
            <a:avLst/>
          </a:prstGeom>
        </p:spPr>
      </p:pic>
      <p:pic>
        <p:nvPicPr>
          <p:cNvPr id="11" name="Picture 10" descr="row of mixed ice-PPT 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3149" b="5904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jpg"/><Relationship Id="rId15" Type="http://schemas.openxmlformats.org/officeDocument/2006/relationships/image" Target="../media/image41.gif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png"/><Relationship Id="rId7" Type="http://schemas.openxmlformats.org/officeDocument/2006/relationships/image" Target="../media/image33.gif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7306"/>
            <a:ext cx="8229600" cy="906462"/>
          </a:xfrm>
        </p:spPr>
        <p:txBody>
          <a:bodyPr/>
          <a:lstStyle/>
          <a:p>
            <a:r>
              <a:rPr lang="en-US" sz="4000" dirty="0" smtClean="0"/>
              <a:t>INTRODUCING PRODIGY PLUS</a:t>
            </a:r>
            <a:endParaRPr lang="en-US" sz="4000" dirty="0"/>
          </a:p>
        </p:txBody>
      </p:sp>
      <p:pic>
        <p:nvPicPr>
          <p:cNvPr id="6" name="Picture 5" descr="Prodigy-Pl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91" y="3982209"/>
            <a:ext cx="2448707" cy="10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nstall-RGB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4106"/>
          <a:stretch/>
        </p:blipFill>
        <p:spPr>
          <a:xfrm>
            <a:off x="5763846" y="3432255"/>
            <a:ext cx="3039837" cy="2090616"/>
          </a:xfrm>
          <a:prstGeom prst="rect">
            <a:avLst/>
          </a:prstGeom>
        </p:spPr>
      </p:pic>
      <p:pic>
        <p:nvPicPr>
          <p:cNvPr id="4" name="Picture 3" descr="Power-On-RGB-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6282"/>
          <a:stretch/>
        </p:blipFill>
        <p:spPr>
          <a:xfrm>
            <a:off x="5764076" y="1120202"/>
            <a:ext cx="3039607" cy="2202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service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4753056" cy="446144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Self-aligning front panel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Easy </a:t>
            </a:r>
            <a:r>
              <a:rPr lang="en-US" sz="2200" dirty="0">
                <a:solidFill>
                  <a:srgbClr val="003F80"/>
                </a:solidFill>
              </a:rPr>
              <a:t>maintenance with Prodigy Plus begins with the redesigned front panel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More </a:t>
            </a:r>
            <a:r>
              <a:rPr lang="en-US" sz="2200" dirty="0">
                <a:solidFill>
                  <a:srgbClr val="003F80"/>
                </a:solidFill>
              </a:rPr>
              <a:t>durable and robust, it features </a:t>
            </a:r>
            <a:r>
              <a:rPr lang="en-US" sz="2200" dirty="0" smtClean="0">
                <a:solidFill>
                  <a:srgbClr val="003F80"/>
                </a:solidFill>
              </a:rPr>
              <a:t>captured screws </a:t>
            </a:r>
            <a:r>
              <a:rPr lang="en-US" sz="2200" dirty="0">
                <a:solidFill>
                  <a:srgbClr val="003F80"/>
                </a:solidFill>
              </a:rPr>
              <a:t>located within reach along the bottom of the panel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Panel </a:t>
            </a:r>
            <a:r>
              <a:rPr lang="en-US" sz="2200" dirty="0">
                <a:solidFill>
                  <a:srgbClr val="003F80"/>
                </a:solidFill>
              </a:rPr>
              <a:t>provides fast access to key components, including the diagnostics control </a:t>
            </a:r>
            <a:r>
              <a:rPr lang="en-US" sz="2200" dirty="0" smtClean="0">
                <a:solidFill>
                  <a:srgbClr val="003F80"/>
                </a:solidFill>
              </a:rPr>
              <a:t>board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1440" y="2082798"/>
            <a:ext cx="986694" cy="1046607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71656" y="3391886"/>
            <a:ext cx="3332373" cy="1139744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Instantly diagnose issues when warning lights appear.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Power-On-colored-lights-RGB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29299" r="22625" b="19192"/>
          <a:stretch/>
        </p:blipFill>
        <p:spPr>
          <a:xfrm>
            <a:off x="5471656" y="1217736"/>
            <a:ext cx="3332374" cy="237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service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4512082" cy="446144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chemeClr val="accent1"/>
                </a:solidFill>
              </a:rPr>
              <a:t>AutoAlert</a:t>
            </a:r>
            <a:r>
              <a:rPr lang="en-US" b="1" i="1" dirty="0" smtClean="0">
                <a:solidFill>
                  <a:schemeClr val="accent1"/>
                </a:solidFill>
              </a:rPr>
              <a:t>™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Innovative </a:t>
            </a:r>
            <a:r>
              <a:rPr lang="en-US" sz="2200" dirty="0">
                <a:solidFill>
                  <a:srgbClr val="003F80"/>
                </a:solidFill>
              </a:rPr>
              <a:t>LED indicator lights keep operators informed of unit’s status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Signals </a:t>
            </a:r>
            <a:r>
              <a:rPr lang="en-US" sz="2200" dirty="0">
                <a:solidFill>
                  <a:srgbClr val="003F80"/>
                </a:solidFill>
              </a:rPr>
              <a:t>staff when it’s time to descale, sanitize and more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Relocated </a:t>
            </a:r>
            <a:r>
              <a:rPr lang="en-US" sz="2200" dirty="0">
                <a:solidFill>
                  <a:srgbClr val="003F80"/>
                </a:solidFill>
              </a:rPr>
              <a:t>to the lower left corner of the panel for better visibility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Each </a:t>
            </a:r>
            <a:r>
              <a:rPr lang="en-US" sz="2200" dirty="0">
                <a:solidFill>
                  <a:srgbClr val="003F80"/>
                </a:solidFill>
              </a:rPr>
              <a:t>of the 4 lights labeled with an easy-to-identify </a:t>
            </a:r>
            <a:r>
              <a:rPr lang="en-US" sz="2200" dirty="0" smtClean="0">
                <a:solidFill>
                  <a:srgbClr val="003F80"/>
                </a:solidFill>
              </a:rPr>
              <a:t>icon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9374" y="1920637"/>
            <a:ext cx="1146256" cy="989949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412155" y="4422385"/>
            <a:ext cx="3417927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7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00345" y="3536454"/>
            <a:ext cx="2703684" cy="1484923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Parts lists, cleaning instructions, manuals and warranty history are all available</a:t>
            </a:r>
          </a:p>
        </p:txBody>
      </p:sp>
      <p:pic>
        <p:nvPicPr>
          <p:cNvPr id="4" name="Picture 3" descr="QR-Code-Finger-On-RGB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057" r="18301" b="8698"/>
          <a:stretch/>
        </p:blipFill>
        <p:spPr>
          <a:xfrm>
            <a:off x="6100346" y="1061426"/>
            <a:ext cx="2703684" cy="2605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service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365263" cy="493688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Quick Response (QR) code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Every </a:t>
            </a:r>
            <a:r>
              <a:rPr lang="en-US" sz="2200" dirty="0">
                <a:solidFill>
                  <a:srgbClr val="003F80"/>
                </a:solidFill>
              </a:rPr>
              <a:t>Prodigy Plus unit features a QR code that connects customers to vital information about their specific unit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dirty="0">
                <a:solidFill>
                  <a:srgbClr val="003F80"/>
                </a:solidFill>
              </a:rPr>
              <a:t>reduce downtime and frequency of service calls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Convenient </a:t>
            </a:r>
            <a:r>
              <a:rPr lang="en-US" sz="2200" dirty="0">
                <a:solidFill>
                  <a:srgbClr val="003F80"/>
                </a:solidFill>
              </a:rPr>
              <a:t>front panel location eliminates need to remove </a:t>
            </a:r>
            <a:r>
              <a:rPr lang="en-US" sz="2200" dirty="0" smtClean="0">
                <a:solidFill>
                  <a:srgbClr val="003F80"/>
                </a:solidFill>
              </a:rPr>
              <a:t>unit’s front cover</a:t>
            </a:r>
            <a:endParaRPr lang="en-US" sz="22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Optional </a:t>
            </a:r>
            <a:r>
              <a:rPr lang="en-US" sz="2200" dirty="0">
                <a:solidFill>
                  <a:srgbClr val="003F80"/>
                </a:solidFill>
              </a:rPr>
              <a:t>bezel cover available to prevent tampering or unauthorized </a:t>
            </a:r>
            <a:r>
              <a:rPr lang="en-US" sz="2200" dirty="0" smtClean="0">
                <a:solidFill>
                  <a:srgbClr val="003F80"/>
                </a:solidFill>
              </a:rPr>
              <a:t>access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QR code leads to a warranty registration page, auto-populated with the corresponding serial number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29638" y="1921286"/>
            <a:ext cx="703386" cy="729436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11333" y="4904150"/>
            <a:ext cx="2839591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service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5534949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Smart-Board™ </a:t>
            </a:r>
            <a:r>
              <a:rPr lang="en-US" b="1" i="1" dirty="0" smtClean="0">
                <a:solidFill>
                  <a:schemeClr val="accent1"/>
                </a:solidFill>
              </a:rPr>
              <a:t>advanced feature module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Optional </a:t>
            </a:r>
            <a:r>
              <a:rPr lang="en-US" sz="2200" dirty="0">
                <a:solidFill>
                  <a:srgbClr val="003F80"/>
                </a:solidFill>
              </a:rPr>
              <a:t>advanced feature provides NAFEM data protocol on screen for early alert and fast diagnosis of operating issues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Allows </a:t>
            </a:r>
            <a:r>
              <a:rPr lang="en-US" sz="2200" dirty="0">
                <a:solidFill>
                  <a:srgbClr val="003F80"/>
                </a:solidFill>
              </a:rPr>
              <a:t>for programming bin levels, checking cleaning history and </a:t>
            </a:r>
            <a:r>
              <a:rPr lang="en-US" sz="2200" dirty="0" smtClean="0">
                <a:solidFill>
                  <a:srgbClr val="003F80"/>
                </a:solidFill>
              </a:rPr>
              <a:t>runtime, </a:t>
            </a:r>
            <a:r>
              <a:rPr lang="en-US" sz="2200" dirty="0">
                <a:solidFill>
                  <a:srgbClr val="003F80"/>
                </a:solidFill>
              </a:rPr>
              <a:t>and more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Technicians </a:t>
            </a:r>
            <a:r>
              <a:rPr lang="en-US" sz="2200" dirty="0">
                <a:solidFill>
                  <a:srgbClr val="003F80"/>
                </a:solidFill>
              </a:rPr>
              <a:t>can download data directly through the USB port, or use the serial number to check performance via a dedicated website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can retrofit existing field units with this exclusive technology</a:t>
            </a:r>
          </a:p>
        </p:txBody>
      </p:sp>
      <p:pic>
        <p:nvPicPr>
          <p:cNvPr id="6" name="Picture 5" descr="control_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69" y="1074451"/>
            <a:ext cx="2726059" cy="34653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50916" y="3634154"/>
            <a:ext cx="2726060" cy="905626"/>
          </a:xfrm>
          <a:prstGeom prst="roundRect">
            <a:avLst>
              <a:gd name="adj" fmla="val 12617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07759"/>
            <a:ext cx="8229600" cy="1383526"/>
          </a:xfrm>
        </p:spPr>
        <p:txBody>
          <a:bodyPr/>
          <a:lstStyle/>
          <a:p>
            <a:r>
              <a:rPr lang="en-US" sz="2800" dirty="0" smtClean="0"/>
              <a:t>PRODIGY PLUS:</a:t>
            </a:r>
            <a:br>
              <a:rPr lang="en-US" sz="2800" dirty="0" smtClean="0"/>
            </a:br>
            <a:r>
              <a:rPr lang="en-US" sz="4000" dirty="0" smtClean="0"/>
              <a:t>EASY TO CLEAN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35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clean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9538" y="1061426"/>
            <a:ext cx="5125589" cy="4461445"/>
          </a:xfrm>
        </p:spPr>
        <p:txBody>
          <a:bodyPr/>
          <a:lstStyle/>
          <a:p>
            <a:r>
              <a:rPr lang="en-US" dirty="0" smtClean="0">
                <a:solidFill>
                  <a:srgbClr val="003F80"/>
                </a:solidFill>
              </a:rPr>
              <a:t>Ice </a:t>
            </a:r>
            <a:r>
              <a:rPr lang="en-US" dirty="0">
                <a:solidFill>
                  <a:srgbClr val="003F80"/>
                </a:solidFill>
              </a:rPr>
              <a:t>machines play a critical role in the health and safety of every kitchen</a:t>
            </a:r>
          </a:p>
          <a:p>
            <a:r>
              <a:rPr lang="en-US" dirty="0" smtClean="0">
                <a:solidFill>
                  <a:srgbClr val="003F80"/>
                </a:solidFill>
              </a:rPr>
              <a:t>Regular </a:t>
            </a:r>
            <a:r>
              <a:rPr lang="en-US" dirty="0">
                <a:solidFill>
                  <a:srgbClr val="003F80"/>
                </a:solidFill>
              </a:rPr>
              <a:t>cleaning is a crucial part of upkeep no matter how new or advanced the unit </a:t>
            </a:r>
            <a:endParaRPr lang="en-US" dirty="0" smtClean="0">
              <a:solidFill>
                <a:srgbClr val="003F80"/>
              </a:solidFill>
            </a:endParaRPr>
          </a:p>
          <a:p>
            <a:r>
              <a:rPr lang="en-US" dirty="0" smtClean="0">
                <a:solidFill>
                  <a:srgbClr val="003F80"/>
                </a:solidFill>
              </a:rPr>
              <a:t>Fast yet </a:t>
            </a:r>
            <a:r>
              <a:rPr lang="en-US" dirty="0">
                <a:solidFill>
                  <a:srgbClr val="003F80"/>
                </a:solidFill>
              </a:rPr>
              <a:t>effective cleaning is essential to ensure safe conditions and a reliable unit</a:t>
            </a:r>
          </a:p>
          <a:p>
            <a:endParaRPr lang="en-US" dirty="0">
              <a:solidFill>
                <a:srgbClr val="003F80"/>
              </a:solidFill>
            </a:endParaRPr>
          </a:p>
        </p:txBody>
      </p:sp>
      <p:pic>
        <p:nvPicPr>
          <p:cNvPr id="4" name="Picture 3" descr="man getting ice QSR close 0785 RGB tin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14065"/>
          <a:stretch/>
        </p:blipFill>
        <p:spPr>
          <a:xfrm>
            <a:off x="547077" y="1198359"/>
            <a:ext cx="3106616" cy="38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clean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427415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Front-located air filter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Air filter has been relocated to </a:t>
            </a:r>
            <a:r>
              <a:rPr lang="en-US" sz="2200" dirty="0">
                <a:solidFill>
                  <a:srgbClr val="003F80"/>
                </a:solidFill>
              </a:rPr>
              <a:t>the front on all 22” and 30” air-cooled Prodigy Plus </a:t>
            </a:r>
            <a:r>
              <a:rPr lang="en-US" sz="2200" dirty="0" err="1" smtClean="0">
                <a:solidFill>
                  <a:srgbClr val="003F80"/>
                </a:solidFill>
              </a:rPr>
              <a:t>cubers</a:t>
            </a:r>
            <a:r>
              <a:rPr lang="en-US" sz="2200" dirty="0" smtClean="0">
                <a:solidFill>
                  <a:srgbClr val="003F80"/>
                </a:solidFill>
              </a:rPr>
              <a:t>, making access quick and easy for all Prodigy Plus units</a:t>
            </a:r>
            <a:endParaRPr lang="en-US" sz="22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Ensures </a:t>
            </a:r>
            <a:r>
              <a:rPr lang="en-US" sz="2200" dirty="0">
                <a:solidFill>
                  <a:srgbClr val="003F80"/>
                </a:solidFill>
              </a:rPr>
              <a:t>proper clearance and breathability for maximum </a:t>
            </a:r>
            <a:r>
              <a:rPr lang="en-US" sz="2200" dirty="0" smtClean="0">
                <a:solidFill>
                  <a:srgbClr val="003F80"/>
                </a:solidFill>
              </a:rPr>
              <a:t>energy efficiency</a:t>
            </a:r>
            <a:endParaRPr lang="en-US" sz="22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Easily </a:t>
            </a:r>
            <a:r>
              <a:rPr lang="en-US" sz="2200" dirty="0">
                <a:solidFill>
                  <a:srgbClr val="003F80"/>
                </a:solidFill>
              </a:rPr>
              <a:t>rinsed and reused, and also dishwasher </a:t>
            </a:r>
            <a:r>
              <a:rPr lang="en-US" sz="2200" dirty="0" smtClean="0">
                <a:solidFill>
                  <a:srgbClr val="003F80"/>
                </a:solidFill>
              </a:rPr>
              <a:t>safe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4250" y="3816249"/>
            <a:ext cx="3369779" cy="1322103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Better visibility keeps regular cleaning </a:t>
            </a:r>
            <a:r>
              <a:rPr lang="en-US" dirty="0" smtClean="0">
                <a:solidFill>
                  <a:srgbClr val="FFFFFF"/>
                </a:solidFill>
              </a:rPr>
              <a:t>top</a:t>
            </a:r>
            <a:r>
              <a:rPr lang="en-US" dirty="0">
                <a:solidFill>
                  <a:srgbClr val="FFFFFF"/>
                </a:solidFill>
              </a:rPr>
              <a:t>-of-mind for employees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12155" y="5029107"/>
            <a:ext cx="3417927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0530SA-1D-on-B530S-top-only-RGB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10" y="1141372"/>
            <a:ext cx="3598478" cy="28633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41475" y="1573499"/>
            <a:ext cx="1738924" cy="1330570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-Button-RGB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r="14953"/>
          <a:stretch/>
        </p:blipFill>
        <p:spPr>
          <a:xfrm>
            <a:off x="5307949" y="1166774"/>
            <a:ext cx="3497383" cy="3176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clean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512082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One-touch cleaning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makes </a:t>
            </a:r>
            <a:r>
              <a:rPr lang="en-US" sz="2200" dirty="0" smtClean="0">
                <a:solidFill>
                  <a:srgbClr val="003F80"/>
                </a:solidFill>
              </a:rPr>
              <a:t>ice head cleaning </a:t>
            </a:r>
            <a:r>
              <a:rPr lang="en-US" sz="2200" dirty="0">
                <a:solidFill>
                  <a:srgbClr val="003F80"/>
                </a:solidFill>
              </a:rPr>
              <a:t>more efficient than ever with Prodigy Plus one-touch </a:t>
            </a:r>
            <a:r>
              <a:rPr lang="en-US" sz="2200" dirty="0" smtClean="0">
                <a:solidFill>
                  <a:srgbClr val="003F80"/>
                </a:solidFill>
              </a:rPr>
              <a:t>cleaning capability on </a:t>
            </a:r>
            <a:r>
              <a:rPr lang="en-US" sz="2200" dirty="0" err="1" smtClean="0">
                <a:solidFill>
                  <a:srgbClr val="003F80"/>
                </a:solidFill>
              </a:rPr>
              <a:t>cubers</a:t>
            </a:r>
            <a:endParaRPr lang="en-US" sz="22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Employees </a:t>
            </a:r>
            <a:r>
              <a:rPr lang="en-US" sz="2200" dirty="0">
                <a:solidFill>
                  <a:srgbClr val="003F80"/>
                </a:solidFill>
              </a:rPr>
              <a:t>can start the cleaning process with a single push of a button 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No </a:t>
            </a:r>
            <a:r>
              <a:rPr lang="en-US" sz="2200" dirty="0">
                <a:solidFill>
                  <a:srgbClr val="003F80"/>
                </a:solidFill>
              </a:rPr>
              <a:t>additional selections or time-consuming oversight </a:t>
            </a:r>
            <a:r>
              <a:rPr lang="en-US" sz="2200" dirty="0" smtClean="0">
                <a:solidFill>
                  <a:srgbClr val="003F80"/>
                </a:solidFill>
              </a:rPr>
              <a:t>required; simply power machine back on after cleaning cycle is complete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4820" y="1745437"/>
            <a:ext cx="892257" cy="69687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clean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987518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Built-in antimicrobial protection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Prodigy </a:t>
            </a:r>
            <a:r>
              <a:rPr lang="en-US" sz="2200" dirty="0">
                <a:solidFill>
                  <a:srgbClr val="003F80"/>
                </a:solidFill>
              </a:rPr>
              <a:t>Plus units are designed to ensure customer safety at all times, even between cleanings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products feature </a:t>
            </a:r>
            <a:r>
              <a:rPr lang="en-US" sz="2200" dirty="0" err="1">
                <a:solidFill>
                  <a:srgbClr val="003F80"/>
                </a:solidFill>
              </a:rPr>
              <a:t>AquaArmor</a:t>
            </a:r>
            <a:r>
              <a:rPr lang="en-US" sz="2200" dirty="0">
                <a:solidFill>
                  <a:srgbClr val="003F80"/>
                </a:solidFill>
              </a:rPr>
              <a:t> with </a:t>
            </a:r>
            <a:r>
              <a:rPr lang="en-US" sz="2200" dirty="0" err="1">
                <a:solidFill>
                  <a:srgbClr val="003F80"/>
                </a:solidFill>
              </a:rPr>
              <a:t>AgION</a:t>
            </a:r>
            <a:r>
              <a:rPr lang="en-US" sz="2200" dirty="0">
                <a:solidFill>
                  <a:srgbClr val="003F80"/>
                </a:solidFill>
              </a:rPr>
              <a:t>™, a silver-based antimicrobial compound molded directly into key components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dirty="0">
                <a:solidFill>
                  <a:srgbClr val="003F80"/>
                </a:solidFill>
              </a:rPr>
              <a:t>inhibit the growth of undesirable microbes, bacteria, mold and algae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72103" y="1104975"/>
            <a:ext cx="1099877" cy="4421716"/>
            <a:chOff x="7158380" y="1139742"/>
            <a:chExt cx="1099877" cy="4421716"/>
          </a:xfrm>
        </p:grpSpPr>
        <p:sp>
          <p:nvSpPr>
            <p:cNvPr id="12" name="Rectangle 11"/>
            <p:cNvSpPr/>
            <p:nvPr/>
          </p:nvSpPr>
          <p:spPr>
            <a:xfrm>
              <a:off x="7158380" y="1315590"/>
              <a:ext cx="853179" cy="40863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209692" y="1139742"/>
              <a:ext cx="950872" cy="950872"/>
              <a:chOff x="7209692" y="1250463"/>
              <a:chExt cx="950872" cy="95087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209692" y="2007250"/>
              <a:ext cx="950872" cy="950872"/>
              <a:chOff x="7209692" y="1250463"/>
              <a:chExt cx="950872" cy="9508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209692" y="2873943"/>
              <a:ext cx="950872" cy="950872"/>
              <a:chOff x="7209692" y="1250463"/>
              <a:chExt cx="950872" cy="95087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209692" y="3743078"/>
              <a:ext cx="950872" cy="950872"/>
              <a:chOff x="7209692" y="1250463"/>
              <a:chExt cx="950872" cy="95087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209692" y="4610586"/>
              <a:ext cx="950872" cy="950872"/>
              <a:chOff x="7209692" y="1250463"/>
              <a:chExt cx="950872" cy="95087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7209692" y="1250463"/>
                <a:ext cx="950872" cy="95087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293056" y="1333827"/>
                <a:ext cx="784144" cy="7841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369256" y="1410027"/>
                <a:ext cx="631744" cy="6317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445456" y="1490136"/>
                <a:ext cx="479344" cy="47934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20671" y="1554616"/>
                <a:ext cx="350384" cy="350384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633027" y="1315590"/>
              <a:ext cx="625230" cy="4086304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52252">
              <a:off x="7635189" y="1465381"/>
              <a:ext cx="273538" cy="267025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0903769">
              <a:off x="7631423" y="2351126"/>
              <a:ext cx="273538" cy="267025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74725">
              <a:off x="7632122" y="3210819"/>
              <a:ext cx="273538" cy="267025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812327">
              <a:off x="7637219" y="4097541"/>
              <a:ext cx="273538" cy="267025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7790062">
              <a:off x="7628715" y="4969206"/>
              <a:ext cx="273538" cy="267025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612616">
              <a:off x="7410175" y="1759684"/>
              <a:ext cx="45719" cy="19815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277198">
              <a:off x="7392793" y="2299631"/>
              <a:ext cx="45719" cy="177967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8446705">
              <a:off x="7364259" y="3395903"/>
              <a:ext cx="52614" cy="184867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330097">
              <a:off x="7366096" y="4360185"/>
              <a:ext cx="58308" cy="181575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20699622">
              <a:off x="7429233" y="4940662"/>
              <a:ext cx="64363" cy="15422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6953990">
              <a:off x="7420609" y="3819643"/>
              <a:ext cx="58827" cy="19589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3247566">
              <a:off x="7438883" y="3029556"/>
              <a:ext cx="45719" cy="143216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16953990">
              <a:off x="7365640" y="1331488"/>
              <a:ext cx="58827" cy="19589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6187182" y="1096688"/>
            <a:ext cx="1243941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bg2"/>
                </a:solidFill>
              </a:rPr>
              <a:t>AgION</a:t>
            </a:r>
            <a:r>
              <a:rPr lang="en-US" sz="1400" dirty="0" smtClean="0">
                <a:solidFill>
                  <a:schemeClr val="bg2"/>
                </a:solidFill>
              </a:rPr>
              <a:t> Antimicrobial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41591" y="1884883"/>
            <a:ext cx="905274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Moisture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8426" y="2453159"/>
            <a:ext cx="801068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Bacteria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43508" y="2967717"/>
            <a:ext cx="905275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Silver ion release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294373" y="1444687"/>
            <a:ext cx="857153" cy="186774"/>
            <a:chOff x="7294373" y="1444687"/>
            <a:chExt cx="857153" cy="186774"/>
          </a:xfrm>
        </p:grpSpPr>
        <p:sp>
          <p:nvSpPr>
            <p:cNvPr id="72" name="Oval 71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7294373" y="1444687"/>
              <a:ext cx="771372" cy="137928"/>
            </a:xfrm>
            <a:prstGeom prst="line">
              <a:avLst/>
            </a:prstGeom>
            <a:ln w="9525" cmpd="sng">
              <a:solidFill>
                <a:srgbClr val="003F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49624" y="2004903"/>
            <a:ext cx="857153" cy="97692"/>
            <a:chOff x="7294373" y="1533769"/>
            <a:chExt cx="857153" cy="97692"/>
          </a:xfrm>
        </p:grpSpPr>
        <p:sp>
          <p:nvSpPr>
            <p:cNvPr id="79" name="Oval 78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94373" y="1582615"/>
              <a:ext cx="771372" cy="2098"/>
            </a:xfrm>
            <a:prstGeom prst="line">
              <a:avLst/>
            </a:prstGeom>
            <a:ln w="9525" cmpd="sng">
              <a:solidFill>
                <a:srgbClr val="003F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294373" y="2377216"/>
            <a:ext cx="664806" cy="230950"/>
            <a:chOff x="7486720" y="1533769"/>
            <a:chExt cx="664806" cy="230950"/>
          </a:xfrm>
        </p:grpSpPr>
        <p:sp>
          <p:nvSpPr>
            <p:cNvPr id="83" name="Oval 82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7486720" y="1582615"/>
              <a:ext cx="579025" cy="182104"/>
            </a:xfrm>
            <a:prstGeom prst="line">
              <a:avLst/>
            </a:prstGeom>
            <a:ln w="9525" cmpd="sng">
              <a:solidFill>
                <a:srgbClr val="003F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105487" y="3261008"/>
            <a:ext cx="808102" cy="97692"/>
            <a:chOff x="7343424" y="1533769"/>
            <a:chExt cx="808102" cy="97692"/>
          </a:xfrm>
        </p:grpSpPr>
        <p:sp>
          <p:nvSpPr>
            <p:cNvPr id="90" name="Oval 89"/>
            <p:cNvSpPr/>
            <p:nvPr/>
          </p:nvSpPr>
          <p:spPr>
            <a:xfrm>
              <a:off x="8053834" y="1533769"/>
              <a:ext cx="97692" cy="976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7343424" y="1533769"/>
              <a:ext cx="722322" cy="48846"/>
            </a:xfrm>
            <a:prstGeom prst="line">
              <a:avLst/>
            </a:prstGeom>
            <a:ln w="9525" cmpd="sng">
              <a:solidFill>
                <a:srgbClr val="003F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52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07759"/>
            <a:ext cx="8229600" cy="1383526"/>
          </a:xfrm>
        </p:spPr>
        <p:txBody>
          <a:bodyPr/>
          <a:lstStyle/>
          <a:p>
            <a:r>
              <a:rPr lang="en-US" sz="2800" dirty="0" smtClean="0"/>
              <a:t>PRODIGY PLUS:</a:t>
            </a:r>
            <a:br>
              <a:rPr lang="en-US" sz="2800" dirty="0" smtClean="0"/>
            </a:br>
            <a:r>
              <a:rPr lang="en-US" sz="4000" dirty="0" smtClean="0"/>
              <a:t>EASY TO OPERATE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48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20051" y="2631181"/>
            <a:ext cx="3731845" cy="1849641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In 2006, Scotsman introduced Prodigy, a revolutionary collection of features backed by innovative technology.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Prodigy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2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7 3.7037E-6 L -0.13194 3.7037E-6 C -0.19149 3.7037E-6 -0.26302 -0.06574 -0.26302 -0.11783 L -0.26302 -0.2333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32266" y="1061426"/>
            <a:ext cx="5548923" cy="4461445"/>
          </a:xfrm>
        </p:spPr>
        <p:txBody>
          <a:bodyPr/>
          <a:lstStyle/>
          <a:p>
            <a:r>
              <a:rPr lang="en-US" dirty="0" smtClean="0">
                <a:solidFill>
                  <a:srgbClr val="003F80"/>
                </a:solidFill>
              </a:rPr>
              <a:t>Today’s </a:t>
            </a:r>
            <a:r>
              <a:rPr lang="en-US" dirty="0">
                <a:solidFill>
                  <a:srgbClr val="003F80"/>
                </a:solidFill>
              </a:rPr>
              <a:t>foodservice operators have enough to keep up with — the ice machine shouldn’t be a distraction or a burden</a:t>
            </a:r>
          </a:p>
          <a:p>
            <a:r>
              <a:rPr lang="en-US" dirty="0" smtClean="0">
                <a:solidFill>
                  <a:srgbClr val="003F80"/>
                </a:solidFill>
              </a:rPr>
              <a:t>Operators </a:t>
            </a:r>
            <a:r>
              <a:rPr lang="en-US" dirty="0">
                <a:solidFill>
                  <a:srgbClr val="003F80"/>
                </a:solidFill>
              </a:rPr>
              <a:t>need easy-to-use equipment that helps them get the most out of their purchase</a:t>
            </a:r>
          </a:p>
          <a:p>
            <a:r>
              <a:rPr lang="en-US" dirty="0" smtClean="0">
                <a:solidFill>
                  <a:srgbClr val="003F80"/>
                </a:solidFill>
              </a:rPr>
              <a:t>Scotsman </a:t>
            </a:r>
            <a:r>
              <a:rPr lang="en-US" dirty="0">
                <a:solidFill>
                  <a:srgbClr val="003F80"/>
                </a:solidFill>
              </a:rPr>
              <a:t>builds every Prodigy Plus unit to be easy to service, easy to clean and </a:t>
            </a:r>
            <a:r>
              <a:rPr lang="en-US" dirty="0" smtClean="0">
                <a:solidFill>
                  <a:srgbClr val="003F80"/>
                </a:solidFill>
              </a:rPr>
              <a:t>easy </a:t>
            </a:r>
            <a:r>
              <a:rPr lang="en-US" dirty="0">
                <a:solidFill>
                  <a:srgbClr val="003F80"/>
                </a:solidFill>
              </a:rPr>
              <a:t>to operate</a:t>
            </a:r>
          </a:p>
        </p:txBody>
      </p:sp>
      <p:pic>
        <p:nvPicPr>
          <p:cNvPr id="4" name="Picture 3" descr="girl-at-concession-stand-1200-RGB-tin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15354"/>
          <a:stretch/>
        </p:blipFill>
        <p:spPr>
          <a:xfrm>
            <a:off x="592665" y="1171924"/>
            <a:ext cx="2670258" cy="44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414390" cy="4754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Patented Harvest Assist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Once </a:t>
            </a:r>
            <a:r>
              <a:rPr lang="en-US" sz="2200" dirty="0">
                <a:solidFill>
                  <a:srgbClr val="003F80"/>
                </a:solidFill>
              </a:rPr>
              <a:t>ice cubes form within the evaporator plate, a patented process using a minimal amount of hot gas and </a:t>
            </a:r>
            <a:r>
              <a:rPr lang="en-US" sz="2200" dirty="0" smtClean="0">
                <a:solidFill>
                  <a:srgbClr val="003F80"/>
                </a:solidFill>
              </a:rPr>
              <a:t>an exclusive probe </a:t>
            </a:r>
            <a:r>
              <a:rPr lang="en-US" sz="2200" dirty="0">
                <a:solidFill>
                  <a:srgbClr val="003F80"/>
                </a:solidFill>
              </a:rPr>
              <a:t>ensures that ice is easily and efficiently delivered to the bin. 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Uses </a:t>
            </a:r>
            <a:r>
              <a:rPr lang="en-US" sz="2200" dirty="0">
                <a:solidFill>
                  <a:srgbClr val="003F80"/>
                </a:solidFill>
              </a:rPr>
              <a:t>minimal energy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56" y="1115973"/>
            <a:ext cx="3133123" cy="4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-Sense-edited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27" y="1115974"/>
            <a:ext cx="3087590" cy="3651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241519" cy="508016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Patented </a:t>
            </a:r>
            <a:r>
              <a:rPr lang="en-US" b="1" i="1" dirty="0" err="1" smtClean="0">
                <a:solidFill>
                  <a:schemeClr val="accent1"/>
                </a:solidFill>
              </a:rPr>
              <a:t>WaterSense</a:t>
            </a:r>
            <a:r>
              <a:rPr lang="en-US" b="1" i="1" dirty="0" smtClean="0">
                <a:solidFill>
                  <a:schemeClr val="accent1"/>
                </a:solidFill>
              </a:rPr>
              <a:t> Technology</a:t>
            </a:r>
          </a:p>
          <a:p>
            <a:r>
              <a:rPr lang="en-US" sz="2200" dirty="0">
                <a:solidFill>
                  <a:srgbClr val="003F80"/>
                </a:solidFill>
              </a:rPr>
              <a:t>Automatically adjusts based on water supply quality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Exclusive </a:t>
            </a:r>
            <a:r>
              <a:rPr lang="en-US" sz="2200" dirty="0">
                <a:solidFill>
                  <a:srgbClr val="003F80"/>
                </a:solidFill>
              </a:rPr>
              <a:t>feature helps reduce scale buildup for more sanitary ice </a:t>
            </a:r>
            <a:endParaRPr lang="en-US" sz="22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Reliable </a:t>
            </a:r>
            <a:r>
              <a:rPr lang="en-US" sz="2200" dirty="0">
                <a:solidFill>
                  <a:srgbClr val="003F80"/>
                </a:solidFill>
              </a:rPr>
              <a:t>sensor adjusts water purge at </a:t>
            </a:r>
            <a:r>
              <a:rPr lang="en-US" sz="2200" dirty="0" smtClean="0">
                <a:solidFill>
                  <a:srgbClr val="003F80"/>
                </a:solidFill>
              </a:rPr>
              <a:t>end </a:t>
            </a:r>
            <a:r>
              <a:rPr lang="en-US" sz="2200" dirty="0">
                <a:solidFill>
                  <a:srgbClr val="003F80"/>
                </a:solidFill>
              </a:rPr>
              <a:t>of each cycle to flush excess minerals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Automatically flushes the </a:t>
            </a:r>
            <a:r>
              <a:rPr lang="en-US" sz="2200" dirty="0">
                <a:solidFill>
                  <a:srgbClr val="003F80"/>
                </a:solidFill>
              </a:rPr>
              <a:t>system </a:t>
            </a:r>
            <a:r>
              <a:rPr lang="en-US" sz="2200" dirty="0" smtClean="0">
                <a:solidFill>
                  <a:srgbClr val="003F80"/>
                </a:solidFill>
              </a:rPr>
              <a:t>to </a:t>
            </a:r>
            <a:r>
              <a:rPr lang="en-US" sz="2200" dirty="0">
                <a:solidFill>
                  <a:srgbClr val="003F80"/>
                </a:solidFill>
              </a:rPr>
              <a:t>extend time between cleanings 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Operators </a:t>
            </a:r>
            <a:r>
              <a:rPr lang="en-US" sz="2200" dirty="0">
                <a:solidFill>
                  <a:srgbClr val="003F80"/>
                </a:solidFill>
              </a:rPr>
              <a:t>can </a:t>
            </a:r>
            <a:r>
              <a:rPr lang="en-US" sz="2200" dirty="0" smtClean="0">
                <a:solidFill>
                  <a:srgbClr val="003F80"/>
                </a:solidFill>
              </a:rPr>
              <a:t>save </a:t>
            </a:r>
            <a:r>
              <a:rPr lang="en-US" sz="2200" dirty="0">
                <a:solidFill>
                  <a:srgbClr val="003F80"/>
                </a:solidFill>
              </a:rPr>
              <a:t>water and energy </a:t>
            </a:r>
            <a:r>
              <a:rPr lang="en-US" sz="2200" dirty="0" smtClean="0">
                <a:solidFill>
                  <a:srgbClr val="003F80"/>
                </a:solidFill>
              </a:rPr>
              <a:t>where water conditions are better filtered by </a:t>
            </a:r>
            <a:r>
              <a:rPr lang="en-US" sz="2200" dirty="0">
                <a:solidFill>
                  <a:srgbClr val="003F80"/>
                </a:solidFill>
              </a:rPr>
              <a:t>recirculating clean, </a:t>
            </a:r>
            <a:r>
              <a:rPr lang="en-US" sz="2200" dirty="0" smtClean="0">
                <a:solidFill>
                  <a:srgbClr val="003F80"/>
                </a:solidFill>
              </a:rPr>
              <a:t>pre-chilled water </a:t>
            </a:r>
            <a:r>
              <a:rPr lang="en-US" sz="2200" dirty="0">
                <a:solidFill>
                  <a:srgbClr val="003F80"/>
                </a:solidFill>
              </a:rPr>
              <a:t>back into the ice-making </a:t>
            </a:r>
            <a:r>
              <a:rPr lang="en-US" sz="2200" dirty="0" smtClean="0">
                <a:solidFill>
                  <a:srgbClr val="003F80"/>
                </a:solidFill>
              </a:rPr>
              <a:t>process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1844" y="1637973"/>
            <a:ext cx="2461847" cy="2523719"/>
          </a:xfrm>
          <a:prstGeom prst="roundRect">
            <a:avLst>
              <a:gd name="adj" fmla="val 7697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4577211" cy="373852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chemeClr val="accent1"/>
                </a:solidFill>
              </a:rPr>
              <a:t>Vari</a:t>
            </a:r>
            <a:r>
              <a:rPr lang="en-US" b="1" i="1" dirty="0" smtClean="0">
                <a:solidFill>
                  <a:schemeClr val="accent1"/>
                </a:solidFill>
              </a:rPr>
              <a:t>-Smart™ ice level control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Optional ultrasonic ice level control sensor allows operators to manually adjust ice levels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Keeps </a:t>
            </a:r>
            <a:r>
              <a:rPr lang="en-US" sz="2200" dirty="0">
                <a:solidFill>
                  <a:srgbClr val="003F80"/>
                </a:solidFill>
              </a:rPr>
              <a:t>just the right amount of freshly made ice in the bin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dirty="0">
                <a:solidFill>
                  <a:srgbClr val="003F80"/>
                </a:solidFill>
              </a:rPr>
              <a:t>save water and energy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Connects </a:t>
            </a:r>
            <a:r>
              <a:rPr lang="en-US" sz="2200" dirty="0">
                <a:solidFill>
                  <a:srgbClr val="003F80"/>
                </a:solidFill>
              </a:rPr>
              <a:t>to existing controller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341" y="3315026"/>
            <a:ext cx="3454688" cy="2201333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Ideal </a:t>
            </a:r>
            <a:r>
              <a:rPr lang="en-US" dirty="0">
                <a:solidFill>
                  <a:srgbClr val="FFFFFF"/>
                </a:solidFill>
              </a:rPr>
              <a:t>for seasonal changes in ice </a:t>
            </a:r>
            <a:r>
              <a:rPr lang="en-US" dirty="0" smtClean="0">
                <a:solidFill>
                  <a:srgbClr val="FFFFFF"/>
                </a:solidFill>
              </a:rPr>
              <a:t>needs or </a:t>
            </a:r>
            <a:r>
              <a:rPr lang="en-US" dirty="0">
                <a:solidFill>
                  <a:srgbClr val="FFFFFF"/>
                </a:solidFill>
              </a:rPr>
              <a:t>if you’re planning to sanitize the bin. Also provides faster </a:t>
            </a:r>
            <a:r>
              <a:rPr lang="en-US" dirty="0" smtClean="0">
                <a:solidFill>
                  <a:srgbClr val="FFFFFF"/>
                </a:solidFill>
              </a:rPr>
              <a:t>ice turnover or for operating your machine in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lower</a:t>
            </a:r>
            <a:r>
              <a:rPr lang="en-US" dirty="0">
                <a:solidFill>
                  <a:srgbClr val="FFFFFF"/>
                </a:solidFill>
              </a:rPr>
              <a:t>-cost energy periods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49341" y="5370379"/>
            <a:ext cx="348074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ariSmart rough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41" y="1115972"/>
            <a:ext cx="3454687" cy="23944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317436" y="1061426"/>
            <a:ext cx="1862667" cy="175211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530SA-1D-ID250-IOBDMS30-RGB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78" y="1210731"/>
            <a:ext cx="1972728" cy="4194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7" y="1061426"/>
            <a:ext cx="5775571" cy="508016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Smaller operational footprint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Thanks </a:t>
            </a:r>
            <a:r>
              <a:rPr lang="en-US" sz="2200" dirty="0">
                <a:solidFill>
                  <a:srgbClr val="003F80"/>
                </a:solidFill>
              </a:rPr>
              <a:t>to the newly relocated air </a:t>
            </a:r>
            <a:r>
              <a:rPr lang="en-US" sz="2200" dirty="0" smtClean="0">
                <a:solidFill>
                  <a:srgbClr val="003F80"/>
                </a:solidFill>
              </a:rPr>
              <a:t>filter on </a:t>
            </a:r>
            <a:r>
              <a:rPr lang="en-US" sz="2200" dirty="0" err="1" smtClean="0">
                <a:solidFill>
                  <a:srgbClr val="003F80"/>
                </a:solidFill>
              </a:rPr>
              <a:t>cubers</a:t>
            </a:r>
            <a:r>
              <a:rPr lang="en-US" sz="2200" dirty="0" smtClean="0">
                <a:solidFill>
                  <a:srgbClr val="003F80"/>
                </a:solidFill>
              </a:rPr>
              <a:t>, all Prodigy </a:t>
            </a:r>
            <a:r>
              <a:rPr lang="en-US" sz="2200" dirty="0">
                <a:solidFill>
                  <a:srgbClr val="003F80"/>
                </a:solidFill>
              </a:rPr>
              <a:t>Plus 22” and 30” units </a:t>
            </a:r>
            <a:r>
              <a:rPr lang="en-US" sz="2200" dirty="0" smtClean="0">
                <a:solidFill>
                  <a:srgbClr val="003F80"/>
                </a:solidFill>
              </a:rPr>
              <a:t>now require </a:t>
            </a:r>
            <a:r>
              <a:rPr lang="en-US" sz="2200" dirty="0">
                <a:solidFill>
                  <a:srgbClr val="003F80"/>
                </a:solidFill>
              </a:rPr>
              <a:t>minimal side clearance </a:t>
            </a:r>
            <a:endParaRPr lang="en-US" sz="22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Allows </a:t>
            </a:r>
            <a:r>
              <a:rPr lang="en-US" sz="2200" dirty="0">
                <a:solidFill>
                  <a:srgbClr val="003F80"/>
                </a:solidFill>
              </a:rPr>
              <a:t>machine to be placed directly beside walls and other equipment, maximizing valuable kitchen space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Many </a:t>
            </a:r>
            <a:r>
              <a:rPr lang="en-US" sz="2200" dirty="0">
                <a:solidFill>
                  <a:srgbClr val="003F80"/>
                </a:solidFill>
              </a:rPr>
              <a:t>Prodigy Plus models feature the smallest operational footprints in the industry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92871" y="1061425"/>
            <a:ext cx="2155744" cy="1343108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3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322SA-1D-HD22-cropped-energy-star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16" y="1115972"/>
            <a:ext cx="2882988" cy="2600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operate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7" y="1061426"/>
            <a:ext cx="5250312" cy="508016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ENERGY STAR-qualified models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has always been committed to efficiency, specifically water and energy savings</a:t>
            </a:r>
          </a:p>
          <a:p>
            <a:r>
              <a:rPr lang="en-US" sz="2200" dirty="0" smtClean="0">
                <a:solidFill>
                  <a:srgbClr val="003F80"/>
                </a:solidFill>
              </a:rPr>
              <a:t>Many </a:t>
            </a:r>
            <a:r>
              <a:rPr lang="en-US" sz="2200" dirty="0">
                <a:solidFill>
                  <a:srgbClr val="003F80"/>
                </a:solidFill>
              </a:rPr>
              <a:t>Prodigy Plus units are </a:t>
            </a:r>
            <a:r>
              <a:rPr lang="en-US" sz="2200" dirty="0" smtClean="0">
                <a:solidFill>
                  <a:srgbClr val="003F80"/>
                </a:solidFill>
              </a:rPr>
              <a:t>ENERGY STAR</a:t>
            </a:r>
            <a:r>
              <a:rPr lang="en-US" sz="2200" dirty="0">
                <a:solidFill>
                  <a:srgbClr val="003F80"/>
                </a:solidFill>
              </a:rPr>
              <a:t>-qualified</a:t>
            </a:r>
          </a:p>
          <a:p>
            <a:r>
              <a:rPr lang="en-US" sz="2200" dirty="0">
                <a:solidFill>
                  <a:srgbClr val="003F80"/>
                </a:solidFill>
              </a:rPr>
              <a:t>2013 &amp; 2012 ENERGY STAR Partner of the Year, 2011 ENERGY STAR Excellence in Energy-Efficient Product Design </a:t>
            </a:r>
            <a:r>
              <a:rPr lang="en-US" sz="2200" dirty="0" smtClean="0">
                <a:solidFill>
                  <a:srgbClr val="003F80"/>
                </a:solidFill>
              </a:rPr>
              <a:t>Award</a:t>
            </a:r>
            <a:endParaRPr lang="en-US" sz="2200" dirty="0">
              <a:solidFill>
                <a:srgbClr val="003F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5" y="4578777"/>
            <a:ext cx="1433794" cy="524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39" y="4578777"/>
            <a:ext cx="1430925" cy="576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06" y="4578777"/>
            <a:ext cx="1430925" cy="5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</a:t>
            </a:r>
            <a:r>
              <a:rPr lang="en-US" b="1" i="1" dirty="0" smtClean="0"/>
              <a:t>complete package</a:t>
            </a:r>
            <a:endParaRPr lang="en-US" b="1" i="1" dirty="0"/>
          </a:p>
        </p:txBody>
      </p:sp>
      <p:pic>
        <p:nvPicPr>
          <p:cNvPr id="3" name="Picture 2" descr="Comparison-Chart-R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/>
          <a:stretch/>
        </p:blipFill>
        <p:spPr>
          <a:xfrm>
            <a:off x="77373" y="1074615"/>
            <a:ext cx="9019364" cy="3901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26" y="2963333"/>
            <a:ext cx="293077" cy="1719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79283" y="2963333"/>
            <a:ext cx="364718" cy="1719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</a:t>
            </a:r>
            <a:r>
              <a:rPr lang="en-US" b="1" i="1" dirty="0" smtClean="0"/>
              <a:t>customer satisfaction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8686801" cy="10026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bg2"/>
                </a:solidFill>
              </a:rPr>
              <a:t>Prodigy Plus cube, flake and nugget ice machines are designed with one goal in mind: </a:t>
            </a:r>
            <a:r>
              <a:rPr lang="en-US" sz="2600" i="1" dirty="0" smtClean="0">
                <a:solidFill>
                  <a:schemeClr val="bg2"/>
                </a:solidFill>
              </a:rPr>
              <a:t>Total customer satisfaction</a:t>
            </a:r>
            <a:endParaRPr lang="en-US" sz="2600" i="1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925" y="2566044"/>
            <a:ext cx="2077590" cy="89225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EASY TO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SERVICE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2266" y="2142706"/>
            <a:ext cx="1992923" cy="89225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EASY TO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CLEAN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2119" y="2422758"/>
            <a:ext cx="2149230" cy="89225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EASY TO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OPERATE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77822" y="3409456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65" y="4317787"/>
            <a:ext cx="1178815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GREATER RELIABILITY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14920" y="4317788"/>
            <a:ext cx="840158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an getting ice QSR close 0785 RGB tin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14065"/>
          <a:stretch/>
        </p:blipFill>
        <p:spPr>
          <a:xfrm>
            <a:off x="3249906" y="2064105"/>
            <a:ext cx="834951" cy="1029248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8" idx="3"/>
            <a:endCxn id="16" idx="0"/>
          </p:cNvCxnSpPr>
          <p:nvPr/>
        </p:nvCxnSpPr>
        <p:spPr>
          <a:xfrm flipH="1">
            <a:off x="621973" y="3492841"/>
            <a:ext cx="670156" cy="824946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18254" y="4124662"/>
            <a:ext cx="107461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REDUCED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DOWNTIME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0766" y="3899935"/>
            <a:ext cx="1304516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LOWER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MAINTENANCE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COSTS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4173" y="3522545"/>
            <a:ext cx="1228972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MORE SANITARY ICE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2524" y="3649059"/>
            <a:ext cx="677334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LESS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LABOR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50825" y="3920718"/>
            <a:ext cx="1294100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ENHANCED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UTILIZATION OF POWERFUL KEY FEATURES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7951" y="4391695"/>
            <a:ext cx="1154722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LESS WATER &amp; ENERGY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15950" y="4616499"/>
            <a:ext cx="830354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FEWER SERVICE CALLS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211381" y="4124662"/>
            <a:ext cx="885748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53430" y="3899935"/>
            <a:ext cx="1081134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716784" y="3411336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98071" y="3411336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26771" y="2982635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2925" y="2982635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22921" y="3261538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17234" y="3261538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3344" y="3261538"/>
            <a:ext cx="97692" cy="9769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3" idx="0"/>
            <a:endCxn id="54" idx="5"/>
          </p:cNvCxnSpPr>
          <p:nvPr/>
        </p:nvCxnSpPr>
        <p:spPr>
          <a:xfrm flipH="1" flipV="1">
            <a:off x="8300619" y="3344923"/>
            <a:ext cx="330508" cy="1271576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4"/>
            <a:endCxn id="27" idx="0"/>
          </p:cNvCxnSpPr>
          <p:nvPr/>
        </p:nvCxnSpPr>
        <p:spPr>
          <a:xfrm flipH="1">
            <a:off x="1655562" y="3509028"/>
            <a:ext cx="110068" cy="615634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6" idx="5"/>
            <a:endCxn id="28" idx="0"/>
          </p:cNvCxnSpPr>
          <p:nvPr/>
        </p:nvCxnSpPr>
        <p:spPr>
          <a:xfrm>
            <a:off x="2281456" y="3494721"/>
            <a:ext cx="511568" cy="405214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782011" y="3528711"/>
            <a:ext cx="933291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915562" y="3645945"/>
            <a:ext cx="496604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7" idx="3"/>
            <a:endCxn id="29" idx="0"/>
          </p:cNvCxnSpPr>
          <p:nvPr/>
        </p:nvCxnSpPr>
        <p:spPr>
          <a:xfrm flipH="1">
            <a:off x="4248659" y="3066020"/>
            <a:ext cx="192419" cy="456525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5"/>
            <a:endCxn id="30" idx="0"/>
          </p:cNvCxnSpPr>
          <p:nvPr/>
        </p:nvCxnSpPr>
        <p:spPr>
          <a:xfrm>
            <a:off x="5096310" y="3066020"/>
            <a:ext cx="74881" cy="583039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905187" y="3919488"/>
            <a:ext cx="1004921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7183650" y="4391695"/>
            <a:ext cx="916347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8316877" y="4609986"/>
            <a:ext cx="625230" cy="0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5" idx="3"/>
            <a:endCxn id="31" idx="0"/>
          </p:cNvCxnSpPr>
          <p:nvPr/>
        </p:nvCxnSpPr>
        <p:spPr>
          <a:xfrm flipH="1">
            <a:off x="6397875" y="3344923"/>
            <a:ext cx="869776" cy="575795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2" idx="0"/>
            <a:endCxn id="53" idx="4"/>
          </p:cNvCxnSpPr>
          <p:nvPr/>
        </p:nvCxnSpPr>
        <p:spPr>
          <a:xfrm flipV="1">
            <a:off x="7635312" y="3359230"/>
            <a:ext cx="136455" cy="1032465"/>
          </a:xfrm>
          <a:prstGeom prst="line">
            <a:avLst/>
          </a:prstGeom>
          <a:ln w="9525" cmpd="sng">
            <a:solidFill>
              <a:srgbClr val="003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83446" y="4875417"/>
            <a:ext cx="4611066" cy="1014380"/>
            <a:chOff x="983446" y="4875417"/>
            <a:chExt cx="4611066" cy="1014380"/>
          </a:xfrm>
        </p:grpSpPr>
        <p:sp>
          <p:nvSpPr>
            <p:cNvPr id="92" name="Rounded Rectangle 91"/>
            <p:cNvSpPr/>
            <p:nvPr/>
          </p:nvSpPr>
          <p:spPr>
            <a:xfrm>
              <a:off x="1002986" y="4875417"/>
              <a:ext cx="4545938" cy="1014380"/>
            </a:xfrm>
            <a:prstGeom prst="roundRect">
              <a:avLst>
                <a:gd name="adj" fmla="val 962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The result?</a:t>
              </a:r>
            </a:p>
            <a:p>
              <a:pPr algn="ctr">
                <a:lnSpc>
                  <a:spcPct val="90000"/>
                </a:lnSpc>
              </a:pPr>
              <a:r>
                <a:rPr lang="en-US" sz="2600" b="1" i="1" dirty="0" smtClean="0">
                  <a:solidFill>
                    <a:schemeClr val="bg1"/>
                  </a:solidFill>
                </a:rPr>
                <a:t>Lower total cost of ownership.</a:t>
              </a:r>
              <a:endParaRPr lang="en-US" sz="26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983446" y="5814310"/>
              <a:ext cx="4611066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 descr="girl-at-concession-stand-1200-RGB-tin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5452" r="12722" b="3725"/>
          <a:stretch/>
        </p:blipFill>
        <p:spPr>
          <a:xfrm>
            <a:off x="6168327" y="2302460"/>
            <a:ext cx="891153" cy="1090709"/>
          </a:xfrm>
          <a:prstGeom prst="rect">
            <a:avLst/>
          </a:prstGeom>
        </p:spPr>
      </p:pic>
      <p:pic>
        <p:nvPicPr>
          <p:cNvPr id="50" name="Picture 49" descr="lady-in-booth-QSR-0867-RGB-tin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5120" b="2871"/>
          <a:stretch/>
        </p:blipFill>
        <p:spPr>
          <a:xfrm>
            <a:off x="200763" y="2487892"/>
            <a:ext cx="917491" cy="10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8" grpId="0" animBg="1"/>
      <p:bldP spid="1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 animBg="1"/>
      <p:bldP spid="46" grpId="0" animBg="1"/>
      <p:bldP spid="47" grpId="0" animBg="1"/>
      <p:bldP spid="48" grpId="0" animBg="1"/>
      <p:bldP spid="53" grpId="0" animBg="1"/>
      <p:bldP spid="54" grpId="0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2204" y="1068099"/>
            <a:ext cx="7926103" cy="970414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Ins="1828800" rtlCol="0" anchor="ctr"/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Scotsman Ice is the only manufacturer that delivers Prodigy Plus performance, standard on every unit.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Scotsman?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2205" y="2231344"/>
            <a:ext cx="2116668" cy="1302562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99% U.S. manufactured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5898" y="2231344"/>
            <a:ext cx="3126153" cy="2197374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Part of Ali Group North America, the largest and fastest-growing group of foodservice companies in the world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89077" y="2231344"/>
            <a:ext cx="2149230" cy="1302562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ISO9001:2008 certified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2225" y="3414190"/>
            <a:ext cx="236177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25025" y="3414190"/>
            <a:ext cx="236177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95899" y="4280395"/>
            <a:ext cx="317825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rodigy-Pl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04" y="1267703"/>
            <a:ext cx="1341641" cy="601476"/>
          </a:xfrm>
          <a:prstGeom prst="rect">
            <a:avLst/>
          </a:prstGeom>
        </p:spPr>
      </p:pic>
      <p:pic>
        <p:nvPicPr>
          <p:cNvPr id="13" name="Picture 12" descr="ISO-Logo-Color-black-9001-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50" y="3679582"/>
            <a:ext cx="1032843" cy="886180"/>
          </a:xfrm>
          <a:prstGeom prst="rect">
            <a:avLst/>
          </a:prstGeom>
        </p:spPr>
      </p:pic>
      <p:pic>
        <p:nvPicPr>
          <p:cNvPr id="14" name="Picture 13" descr="St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04" y="3679582"/>
            <a:ext cx="906399" cy="906399"/>
          </a:xfrm>
          <a:prstGeom prst="rect">
            <a:avLst/>
          </a:prstGeom>
        </p:spPr>
      </p:pic>
      <p:pic>
        <p:nvPicPr>
          <p:cNvPr id="2" name="Picture 1" descr="aligroup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5" y="4624103"/>
            <a:ext cx="1201290" cy="9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Scotsman?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2205" y="2799236"/>
            <a:ext cx="7926102" cy="1135784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We’re proud to already serve a growing roster of national and global QSR, </a:t>
            </a:r>
            <a:r>
              <a:rPr lang="en-US" sz="2200" dirty="0" smtClean="0">
                <a:solidFill>
                  <a:schemeClr val="bg1"/>
                </a:solidFill>
              </a:rPr>
              <a:t>convenience store, </a:t>
            </a:r>
            <a:r>
              <a:rPr lang="en-US" sz="2200" dirty="0">
                <a:solidFill>
                  <a:schemeClr val="bg1"/>
                </a:solidFill>
              </a:rPr>
              <a:t>hospitality and restaurant </a:t>
            </a:r>
            <a:r>
              <a:rPr lang="en-US" sz="2200" dirty="0" smtClean="0">
                <a:solidFill>
                  <a:schemeClr val="bg1"/>
                </a:solidFill>
              </a:rPr>
              <a:t>chains.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6452" y="1735138"/>
            <a:ext cx="8778215" cy="565295"/>
            <a:chOff x="163887" y="1554995"/>
            <a:chExt cx="9583963" cy="617184"/>
          </a:xfrm>
        </p:grpSpPr>
        <p:pic>
          <p:nvPicPr>
            <p:cNvPr id="15" name="Picture 14" descr="Marriott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758" y="1620024"/>
              <a:ext cx="868092" cy="448048"/>
            </a:xfrm>
            <a:prstGeom prst="rect">
              <a:avLst/>
            </a:prstGeom>
          </p:spPr>
        </p:pic>
        <p:pic>
          <p:nvPicPr>
            <p:cNvPr id="2" name="Picture 1" descr="kroger-logo.gi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296" y="1554995"/>
              <a:ext cx="734743" cy="617184"/>
            </a:xfrm>
            <a:prstGeom prst="rect">
              <a:avLst/>
            </a:prstGeom>
          </p:spPr>
        </p:pic>
        <p:pic>
          <p:nvPicPr>
            <p:cNvPr id="12" name="Picture 11" descr="602px-Best_Western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240" y="1574020"/>
              <a:ext cx="643466" cy="592161"/>
            </a:xfrm>
            <a:prstGeom prst="rect">
              <a:avLst/>
            </a:prstGeom>
          </p:spPr>
        </p:pic>
        <p:pic>
          <p:nvPicPr>
            <p:cNvPr id="18" name="Picture 17" descr="dunkin-donuts-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82" y="1642298"/>
              <a:ext cx="1121489" cy="455604"/>
            </a:xfrm>
            <a:prstGeom prst="rect">
              <a:avLst/>
            </a:prstGeom>
          </p:spPr>
        </p:pic>
        <p:pic>
          <p:nvPicPr>
            <p:cNvPr id="19" name="Picture 18" descr="disney_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23" y="1660034"/>
              <a:ext cx="832628" cy="420133"/>
            </a:xfrm>
            <a:prstGeom prst="rect">
              <a:avLst/>
            </a:prstGeom>
          </p:spPr>
        </p:pic>
        <p:pic>
          <p:nvPicPr>
            <p:cNvPr id="16" name="Picture 15" descr="Jasons-deli-logo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37" y="1638197"/>
              <a:ext cx="1098442" cy="463806"/>
            </a:xfrm>
            <a:prstGeom prst="rect">
              <a:avLst/>
            </a:prstGeom>
          </p:spPr>
        </p:pic>
        <p:pic>
          <p:nvPicPr>
            <p:cNvPr id="38" name="Picture 37" descr="FHS-logo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57"/>
            <a:stretch/>
          </p:blipFill>
          <p:spPr>
            <a:xfrm>
              <a:off x="5293688" y="1732676"/>
              <a:ext cx="1228732" cy="339979"/>
            </a:xfrm>
            <a:prstGeom prst="rect">
              <a:avLst/>
            </a:prstGeom>
          </p:spPr>
        </p:pic>
        <p:pic>
          <p:nvPicPr>
            <p:cNvPr id="39" name="Picture 38" descr="Dairy_Queen_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68" y="1603401"/>
              <a:ext cx="761997" cy="533398"/>
            </a:xfrm>
            <a:prstGeom prst="rect">
              <a:avLst/>
            </a:prstGeom>
          </p:spPr>
        </p:pic>
        <p:pic>
          <p:nvPicPr>
            <p:cNvPr id="42" name="Picture 41" descr="Auntieanneslogo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87" y="1643030"/>
              <a:ext cx="896636" cy="45414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55069" y="4381401"/>
            <a:ext cx="8675077" cy="679316"/>
            <a:chOff x="196452" y="4323810"/>
            <a:chExt cx="9513669" cy="744983"/>
          </a:xfrm>
        </p:grpSpPr>
        <p:pic>
          <p:nvPicPr>
            <p:cNvPr id="3" name="Picture 2" descr="Sonic-Log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17" y="4465427"/>
              <a:ext cx="810084" cy="461749"/>
            </a:xfrm>
            <a:prstGeom prst="rect">
              <a:avLst/>
            </a:prstGeom>
          </p:spPr>
        </p:pic>
        <p:pic>
          <p:nvPicPr>
            <p:cNvPr id="4" name="Picture 3" descr="pilot flying J logo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438" y="4468486"/>
              <a:ext cx="1121684" cy="455630"/>
            </a:xfrm>
            <a:prstGeom prst="rect">
              <a:avLst/>
            </a:prstGeom>
          </p:spPr>
        </p:pic>
        <p:pic>
          <p:nvPicPr>
            <p:cNvPr id="13" name="Picture 12" descr="432px-Target_logo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853" y="4323810"/>
              <a:ext cx="560684" cy="744983"/>
            </a:xfrm>
            <a:prstGeom prst="rect">
              <a:avLst/>
            </a:prstGeom>
          </p:spPr>
        </p:pic>
        <p:pic>
          <p:nvPicPr>
            <p:cNvPr id="14" name="Picture 13" descr="mcdonalds.jp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0" r="17885"/>
            <a:stretch/>
          </p:blipFill>
          <p:spPr>
            <a:xfrm>
              <a:off x="196452" y="4437156"/>
              <a:ext cx="677334" cy="518290"/>
            </a:xfrm>
            <a:prstGeom prst="rect">
              <a:avLst/>
            </a:prstGeom>
          </p:spPr>
        </p:pic>
        <p:pic>
          <p:nvPicPr>
            <p:cNvPr id="17" name="Picture 16" descr="Zaxbys-logo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323" y="4438214"/>
              <a:ext cx="797798" cy="516175"/>
            </a:xfrm>
            <a:prstGeom prst="rect">
              <a:avLst/>
            </a:prstGeom>
          </p:spPr>
        </p:pic>
        <p:pic>
          <p:nvPicPr>
            <p:cNvPr id="40" name="Picture 39" descr="1024px-Sams_Club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774" y="4360956"/>
              <a:ext cx="670691" cy="670691"/>
            </a:xfrm>
            <a:prstGeom prst="rect">
              <a:avLst/>
            </a:prstGeom>
          </p:spPr>
        </p:pic>
        <p:pic>
          <p:nvPicPr>
            <p:cNvPr id="41" name="Picture 40" descr="New_Walmart_Logo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951" y="4544097"/>
              <a:ext cx="1281722" cy="304409"/>
            </a:xfrm>
            <a:prstGeom prst="rect">
              <a:avLst/>
            </a:prstGeom>
          </p:spPr>
        </p:pic>
        <p:pic>
          <p:nvPicPr>
            <p:cNvPr id="43" name="Picture 42" descr="Thornton's-logo.gi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189" y="4537423"/>
              <a:ext cx="1335110" cy="317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122" y="1035541"/>
            <a:ext cx="3731845" cy="1849641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In 2006, Scotsman introduced Prodigy, a revolutionary collection of features backed by innovative technology.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Prodigy Plus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7559" y="2795472"/>
            <a:ext cx="386623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57643" y="2670257"/>
            <a:ext cx="4477562" cy="184708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With original Prodigy technology, operators had the power to prevent unnecessary downtime, decrease labor, water and energy costs, and serve sanitary ice.</a:t>
            </a:r>
          </a:p>
        </p:txBody>
      </p:sp>
    </p:spTree>
    <p:extLst>
      <p:ext uri="{BB962C8B-B14F-4D97-AF65-F5344CB8AC3E}">
        <p14:creationId xmlns:p14="http://schemas.microsoft.com/office/powerpoint/2010/main" val="27822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85185E-6 L 0.10937 -1.85185E-6 C 0.1592 -1.85185E-6 0.22101 -0.06736 0.22101 -0.12037 L 0.22101 -0.2377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60769" y="1079331"/>
            <a:ext cx="5855026" cy="4410977"/>
          </a:xfrm>
          <a:prstGeom prst="roundRect">
            <a:avLst>
              <a:gd name="adj" fmla="val 5906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04052" y="1246796"/>
            <a:ext cx="5529384" cy="1771487"/>
          </a:xfrm>
          <a:prstGeom prst="roundRect">
            <a:avLst>
              <a:gd name="adj" fmla="val 962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Discover Prodigy Plus technology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today — available on all modular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cube, flake and nugget ice machines.</a:t>
            </a: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008" y="4667688"/>
            <a:ext cx="112546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Only from</a:t>
            </a:r>
          </a:p>
        </p:txBody>
      </p:sp>
      <p:pic>
        <p:nvPicPr>
          <p:cNvPr id="8" name="Picture 7" descr="ScotsmanLogoWithTag - 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96" y="4667688"/>
            <a:ext cx="1773090" cy="39929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624070" y="5276860"/>
            <a:ext cx="595685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Prodigy Plus: </a:t>
            </a:r>
            <a:r>
              <a:rPr lang="en-US" b="1" i="1" dirty="0"/>
              <a:t>the best choice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452277"/>
            <a:ext cx="9144000" cy="201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1" y="2455890"/>
            <a:ext cx="8840991" cy="19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74662" y="1042054"/>
            <a:ext cx="4477562" cy="184708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With original Prodigy technology, operators had the power to prevent unnecessary downtime, decrease labor, water and energy costs, and serve sanitary 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Prodigy Plus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8122" y="1039501"/>
            <a:ext cx="3731845" cy="1849641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In 2006, Scotsman introduced Prodigy, a revolutionary collection of features backed by innovative technology.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7559" y="2795472"/>
            <a:ext cx="857500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482687" y="2240404"/>
            <a:ext cx="3731846" cy="2807027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Now, after nearly a decade of real-world experience, thousands of models sold and invaluable feedback from our customers, Scotsman is proud to announce the next generation in </a:t>
            </a:r>
            <a:r>
              <a:rPr lang="en-US" sz="2200" dirty="0" smtClean="0">
                <a:solidFill>
                  <a:schemeClr val="bg1"/>
                </a:solidFill>
              </a:rPr>
              <a:t>ice-making </a:t>
            </a:r>
            <a:r>
              <a:rPr lang="en-US" sz="2200" dirty="0">
                <a:solidFill>
                  <a:schemeClr val="bg1"/>
                </a:solidFill>
              </a:rPr>
              <a:t>technology.</a:t>
            </a:r>
          </a:p>
        </p:txBody>
      </p:sp>
    </p:spTree>
    <p:extLst>
      <p:ext uri="{BB962C8B-B14F-4D97-AF65-F5344CB8AC3E}">
        <p14:creationId xmlns:p14="http://schemas.microsoft.com/office/powerpoint/2010/main" val="2096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3.7037E-6 L -0.11215 3.7037E-6 C -0.16302 3.7037E-6 -0.22517 0.03495 -0.22517 0.06296 L -0.22517 0.1252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20447" y="3100106"/>
            <a:ext cx="3731846" cy="2807027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Now, after nearly a decade of real-world experience, thousands of models sold and invaluable feedback from our customers, Scotsman is proud to announce the next generation in </a:t>
            </a:r>
            <a:r>
              <a:rPr lang="en-US" sz="2200" dirty="0" smtClean="0">
                <a:solidFill>
                  <a:schemeClr val="bg1"/>
                </a:solidFill>
              </a:rPr>
              <a:t>ice-making </a:t>
            </a:r>
            <a:r>
              <a:rPr lang="en-US" sz="2200" dirty="0">
                <a:solidFill>
                  <a:schemeClr val="bg1"/>
                </a:solidFill>
              </a:rPr>
              <a:t>technology.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76620" y="3100106"/>
            <a:ext cx="4471416" cy="2396716"/>
          </a:xfrm>
          <a:prstGeom prst="roundRect">
            <a:avLst>
              <a:gd name="adj" fmla="val 9620"/>
            </a:avLst>
          </a:prstGeom>
          <a:solidFill>
            <a:schemeClr val="bg1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accent3"/>
                </a:solidFill>
              </a:rPr>
              <a:t>Introducing Prodigy Plus, a whole new approach to ice-making that puts customers </a:t>
            </a:r>
            <a:r>
              <a:rPr lang="en-US" sz="2800" b="1" i="1" dirty="0" smtClean="0">
                <a:solidFill>
                  <a:schemeClr val="accent3"/>
                </a:solidFill>
              </a:rPr>
              <a:t>first…</a:t>
            </a: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Prodigy Plus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376987" y="1044607"/>
            <a:ext cx="4477562" cy="1847088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With original Prodigy technology, operators had the power to prevent unnecessary downtime, decrease labor, water and energy costs, and serve sanitary ice.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0447" y="1042054"/>
            <a:ext cx="3731845" cy="1849641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In 2006, Scotsman introduced Prodigy, a revolutionary collection of features backed by innovative technology.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47560" y="5797882"/>
            <a:ext cx="380473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7559" y="2795472"/>
            <a:ext cx="857500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8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0447" y="1035542"/>
            <a:ext cx="8434102" cy="446128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7">
              <a:lnSpc>
                <a:spcPct val="90000"/>
              </a:lnSpc>
            </a:pPr>
            <a:endParaRPr lang="en-US" sz="2800" b="1" i="1" dirty="0" smtClean="0">
              <a:solidFill>
                <a:schemeClr val="accent3"/>
              </a:solidFill>
            </a:endParaRPr>
          </a:p>
          <a:p>
            <a:pPr lvl="7">
              <a:lnSpc>
                <a:spcPct val="90000"/>
              </a:lnSpc>
            </a:pP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2102" y="2616778"/>
            <a:ext cx="4824698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accent3"/>
                </a:solidFill>
              </a:rPr>
              <a:t>Born out of extensive market research, Prodigy Plus makes it easy to access key information, maintain your equipment and realize significant cost savings over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Prodigy Plus</a:t>
            </a:r>
            <a:endParaRPr lang="en-US" dirty="0"/>
          </a:p>
        </p:txBody>
      </p:sp>
      <p:pic>
        <p:nvPicPr>
          <p:cNvPr id="12" name="Picture 11" descr="Prodigy-Pl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33" y="1445873"/>
            <a:ext cx="1932079" cy="866178"/>
          </a:xfrm>
          <a:prstGeom prst="rect">
            <a:avLst/>
          </a:prstGeom>
        </p:spPr>
      </p:pic>
      <p:pic>
        <p:nvPicPr>
          <p:cNvPr id="3" name="Picture 2" descr="C0530SA-1D-on-B530S-RGB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4" y="1219199"/>
            <a:ext cx="2395022" cy="41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60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0530SA-1D-on-B530S-RGB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23" y="984950"/>
            <a:ext cx="2899060" cy="502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Prodigy Plus difference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0059" y="1773084"/>
            <a:ext cx="3982586" cy="852175"/>
            <a:chOff x="280059" y="1773084"/>
            <a:chExt cx="3982586" cy="852175"/>
          </a:xfrm>
        </p:grpSpPr>
        <p:grpSp>
          <p:nvGrpSpPr>
            <p:cNvPr id="31" name="Group 30"/>
            <p:cNvGrpSpPr/>
            <p:nvPr/>
          </p:nvGrpSpPr>
          <p:grpSpPr>
            <a:xfrm>
              <a:off x="2540008" y="1773084"/>
              <a:ext cx="1722637" cy="602321"/>
              <a:chOff x="2338105" y="1773084"/>
              <a:chExt cx="1722637" cy="60232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963050" y="1773084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8" name="Straight Connector 7"/>
              <p:cNvCxnSpPr>
                <a:stCxn id="3" idx="2"/>
                <a:endCxn id="23" idx="3"/>
              </p:cNvCxnSpPr>
              <p:nvPr/>
            </p:nvCxnSpPr>
            <p:spPr>
              <a:xfrm flipH="1">
                <a:off x="2338105" y="1821930"/>
                <a:ext cx="1624945" cy="553475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280059" y="2125550"/>
              <a:ext cx="2259949" cy="499709"/>
              <a:chOff x="84667" y="1915766"/>
              <a:chExt cx="2259949" cy="49970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4667" y="1915766"/>
                <a:ext cx="2259949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b="1" dirty="0">
                    <a:solidFill>
                      <a:schemeClr val="accent1"/>
                    </a:solidFill>
                  </a:rPr>
                  <a:t>+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Front</a:t>
                </a:r>
                <a:r>
                  <a:rPr lang="en-US" sz="1400" dirty="0">
                    <a:solidFill>
                      <a:schemeClr val="bg2"/>
                    </a:solidFill>
                  </a:rPr>
                  <a:t>-located air filter for more efficient operation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2338105" y="1944359"/>
                <a:ext cx="0" cy="42305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560103" y="1266079"/>
            <a:ext cx="3412723" cy="702329"/>
            <a:chOff x="560103" y="1266079"/>
            <a:chExt cx="3412723" cy="702329"/>
          </a:xfrm>
        </p:grpSpPr>
        <p:grpSp>
          <p:nvGrpSpPr>
            <p:cNvPr id="76" name="Group 75"/>
            <p:cNvGrpSpPr/>
            <p:nvPr/>
          </p:nvGrpSpPr>
          <p:grpSpPr>
            <a:xfrm>
              <a:off x="2533497" y="1298094"/>
              <a:ext cx="1439329" cy="319150"/>
              <a:chOff x="2331594" y="1961715"/>
              <a:chExt cx="1439329" cy="31915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673231" y="1961715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7" idx="2"/>
                <a:endCxn id="80" idx="3"/>
              </p:cNvCxnSpPr>
              <p:nvPr/>
            </p:nvCxnSpPr>
            <p:spPr>
              <a:xfrm flipH="1">
                <a:off x="2331594" y="2010561"/>
                <a:ext cx="1341637" cy="270304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560103" y="1266079"/>
              <a:ext cx="1973394" cy="702329"/>
              <a:chOff x="371222" y="1915766"/>
              <a:chExt cx="1973394" cy="70232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71222" y="1915766"/>
                <a:ext cx="1973394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b="1" dirty="0">
                    <a:solidFill>
                      <a:schemeClr val="accent1"/>
                    </a:solidFill>
                  </a:rPr>
                  <a:t>+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One</a:t>
                </a:r>
                <a:r>
                  <a:rPr lang="en-US" sz="1400" dirty="0">
                    <a:solidFill>
                      <a:schemeClr val="bg2"/>
                    </a:solidFill>
                  </a:rPr>
                  <a:t>-touch cleaning reduces labor costs and saves time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5133418" y="1139599"/>
            <a:ext cx="3632838" cy="499709"/>
            <a:chOff x="5133418" y="1139599"/>
            <a:chExt cx="3632838" cy="499709"/>
          </a:xfrm>
        </p:grpSpPr>
        <p:grpSp>
          <p:nvGrpSpPr>
            <p:cNvPr id="86" name="Group 85"/>
            <p:cNvGrpSpPr/>
            <p:nvPr/>
          </p:nvGrpSpPr>
          <p:grpSpPr>
            <a:xfrm>
              <a:off x="5133418" y="1389454"/>
              <a:ext cx="1125409" cy="238424"/>
              <a:chOff x="2743211" y="2573721"/>
              <a:chExt cx="1125409" cy="23842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743211" y="271445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7" idx="6"/>
                <a:endCxn id="90" idx="1"/>
              </p:cNvCxnSpPr>
              <p:nvPr/>
            </p:nvCxnSpPr>
            <p:spPr>
              <a:xfrm flipV="1">
                <a:off x="2840903" y="2573721"/>
                <a:ext cx="1027717" cy="18957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6258827" y="1139599"/>
              <a:ext cx="2507429" cy="499709"/>
              <a:chOff x="84667" y="1902740"/>
              <a:chExt cx="2507429" cy="49970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84667" y="1902740"/>
                <a:ext cx="2507429" cy="499709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+</a:t>
                </a:r>
                <a:r>
                  <a:rPr lang="en-US" sz="17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Self</a:t>
                </a:r>
                <a:r>
                  <a:rPr lang="en-US" sz="1400" dirty="0">
                    <a:solidFill>
                      <a:schemeClr val="bg2"/>
                    </a:solidFill>
                  </a:rPr>
                  <a:t>-aligning front panel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for easy access to key components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V="1">
                <a:off x="84669" y="1921045"/>
                <a:ext cx="0" cy="44698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4047719" y="2362701"/>
            <a:ext cx="4847498" cy="1628076"/>
            <a:chOff x="4047719" y="932003"/>
            <a:chExt cx="4847498" cy="1628076"/>
          </a:xfrm>
        </p:grpSpPr>
        <p:grpSp>
          <p:nvGrpSpPr>
            <p:cNvPr id="104" name="Group 103"/>
            <p:cNvGrpSpPr/>
            <p:nvPr/>
          </p:nvGrpSpPr>
          <p:grpSpPr>
            <a:xfrm>
              <a:off x="4047719" y="932003"/>
              <a:ext cx="2217622" cy="1276912"/>
              <a:chOff x="2100384" y="1397903"/>
              <a:chExt cx="2217622" cy="127691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100384" y="139790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06" name="Straight Connector 105"/>
              <p:cNvCxnSpPr>
                <a:stCxn id="105" idx="6"/>
                <a:endCxn id="108" idx="1"/>
              </p:cNvCxnSpPr>
              <p:nvPr/>
            </p:nvCxnSpPr>
            <p:spPr>
              <a:xfrm>
                <a:off x="2198076" y="1446749"/>
                <a:ext cx="2119930" cy="122806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6265341" y="1857750"/>
              <a:ext cx="2629876" cy="702329"/>
              <a:chOff x="84667" y="1902740"/>
              <a:chExt cx="2629876" cy="702329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4667" y="1902740"/>
                <a:ext cx="2629876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b="1" dirty="0">
                    <a:solidFill>
                      <a:schemeClr val="accent1"/>
                    </a:solidFill>
                  </a:rPr>
                  <a:t>+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Industry</a:t>
                </a:r>
                <a:r>
                  <a:rPr lang="en-US" sz="1400" dirty="0">
                    <a:solidFill>
                      <a:schemeClr val="bg2"/>
                    </a:solidFill>
                  </a:rPr>
                  <a:t>-exclusive QR code instantly connects users to service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information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 flipV="1">
                <a:off x="84669" y="1967493"/>
                <a:ext cx="0" cy="60469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43282" y="5361685"/>
            <a:ext cx="3487623" cy="510193"/>
            <a:chOff x="143282" y="5361685"/>
            <a:chExt cx="3487623" cy="510193"/>
          </a:xfrm>
        </p:grpSpPr>
        <p:grpSp>
          <p:nvGrpSpPr>
            <p:cNvPr id="118" name="Group 117"/>
            <p:cNvGrpSpPr/>
            <p:nvPr/>
          </p:nvGrpSpPr>
          <p:grpSpPr>
            <a:xfrm>
              <a:off x="2540009" y="5509331"/>
              <a:ext cx="1090896" cy="112693"/>
              <a:chOff x="2286004" y="2903516"/>
              <a:chExt cx="1090896" cy="112693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279208" y="2903516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20" name="Straight Connector 119"/>
              <p:cNvCxnSpPr>
                <a:stCxn id="119" idx="2"/>
                <a:endCxn id="122" idx="3"/>
              </p:cNvCxnSpPr>
              <p:nvPr/>
            </p:nvCxnSpPr>
            <p:spPr>
              <a:xfrm flipH="1">
                <a:off x="2286004" y="2952362"/>
                <a:ext cx="993204" cy="63847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43282" y="5361685"/>
              <a:ext cx="2396727" cy="510193"/>
              <a:chOff x="-52110" y="1944360"/>
              <a:chExt cx="2396727" cy="510193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-52110" y="1954844"/>
                <a:ext cx="2396727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b="1" dirty="0">
                    <a:solidFill>
                      <a:schemeClr val="accent1"/>
                    </a:solidFill>
                  </a:rPr>
                  <a:t>+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Operational footprint among the </a:t>
                </a:r>
                <a:r>
                  <a:rPr lang="en-US" sz="1400" dirty="0">
                    <a:solidFill>
                      <a:schemeClr val="bg2"/>
                    </a:solidFill>
                  </a:rPr>
                  <a:t>industry’s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smallest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2338105" y="1944360"/>
                <a:ext cx="0" cy="49420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842283" y="4900234"/>
            <a:ext cx="3832799" cy="499709"/>
            <a:chOff x="4842283" y="4469126"/>
            <a:chExt cx="3832799" cy="499709"/>
          </a:xfrm>
        </p:grpSpPr>
        <p:grpSp>
          <p:nvGrpSpPr>
            <p:cNvPr id="126" name="Group 125"/>
            <p:cNvGrpSpPr/>
            <p:nvPr/>
          </p:nvGrpSpPr>
          <p:grpSpPr>
            <a:xfrm>
              <a:off x="4842283" y="4506547"/>
              <a:ext cx="1416544" cy="212434"/>
              <a:chOff x="2894948" y="2996926"/>
              <a:chExt cx="1416544" cy="21243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2894948" y="2996926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28" name="Straight Connector 127"/>
              <p:cNvCxnSpPr>
                <a:stCxn id="127" idx="6"/>
                <a:endCxn id="130" idx="1"/>
              </p:cNvCxnSpPr>
              <p:nvPr/>
            </p:nvCxnSpPr>
            <p:spPr>
              <a:xfrm>
                <a:off x="2992640" y="3045772"/>
                <a:ext cx="1318852" cy="16358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6258827" y="4469126"/>
              <a:ext cx="2416255" cy="499709"/>
              <a:chOff x="84667" y="1915766"/>
              <a:chExt cx="2416255" cy="499709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4667" y="1915766"/>
                <a:ext cx="2416255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A </a:t>
                </a:r>
                <a:r>
                  <a:rPr lang="en-US" sz="1400" dirty="0">
                    <a:solidFill>
                      <a:schemeClr val="bg2"/>
                    </a:solidFill>
                  </a:rPr>
                  <a:t>full range of water- and energy-saving features</a:t>
                </a: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84669" y="1915766"/>
                <a:ext cx="0" cy="483723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682726" y="2278951"/>
            <a:ext cx="4212491" cy="907218"/>
            <a:chOff x="4682726" y="2630546"/>
            <a:chExt cx="4212491" cy="907218"/>
          </a:xfrm>
        </p:grpSpPr>
        <p:grpSp>
          <p:nvGrpSpPr>
            <p:cNvPr id="141" name="Group 140"/>
            <p:cNvGrpSpPr/>
            <p:nvPr/>
          </p:nvGrpSpPr>
          <p:grpSpPr>
            <a:xfrm>
              <a:off x="4682726" y="2630546"/>
              <a:ext cx="1576101" cy="556054"/>
              <a:chOff x="2292518" y="2010893"/>
              <a:chExt cx="1576101" cy="556054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2292518" y="201089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43" name="Straight Connector 142"/>
              <p:cNvCxnSpPr>
                <a:stCxn id="142" idx="6"/>
                <a:endCxn id="145" idx="1"/>
              </p:cNvCxnSpPr>
              <p:nvPr/>
            </p:nvCxnSpPr>
            <p:spPr>
              <a:xfrm>
                <a:off x="2390210" y="2059739"/>
                <a:ext cx="1478409" cy="50720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6258827" y="2835435"/>
              <a:ext cx="2636390" cy="702329"/>
              <a:chOff x="84667" y="1915766"/>
              <a:chExt cx="2636390" cy="702329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84667" y="1915766"/>
                <a:ext cx="2636390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Smart</a:t>
                </a:r>
                <a:r>
                  <a:rPr lang="en-US" sz="1400" dirty="0">
                    <a:solidFill>
                      <a:schemeClr val="bg2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Board™ advanced feature module </a:t>
                </a:r>
                <a:r>
                  <a:rPr lang="en-US" sz="1400" dirty="0">
                    <a:solidFill>
                      <a:schemeClr val="bg2"/>
                    </a:solidFill>
                  </a:rPr>
                  <a:t>available for additional diagnostic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capabilities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V="1">
                <a:off x="84669" y="1934071"/>
                <a:ext cx="0" cy="646290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5115834" y="4146330"/>
            <a:ext cx="3969551" cy="562377"/>
            <a:chOff x="5115834" y="3575553"/>
            <a:chExt cx="3969551" cy="562377"/>
          </a:xfrm>
        </p:grpSpPr>
        <p:grpSp>
          <p:nvGrpSpPr>
            <p:cNvPr id="149" name="Group 148"/>
            <p:cNvGrpSpPr/>
            <p:nvPr/>
          </p:nvGrpSpPr>
          <p:grpSpPr>
            <a:xfrm>
              <a:off x="5115834" y="3575553"/>
              <a:ext cx="1142993" cy="282407"/>
              <a:chOff x="2725626" y="2018487"/>
              <a:chExt cx="1142993" cy="282407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2725626" y="2018487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6"/>
                <a:endCxn id="153" idx="1"/>
              </p:cNvCxnSpPr>
              <p:nvPr/>
            </p:nvCxnSpPr>
            <p:spPr>
              <a:xfrm>
                <a:off x="2823318" y="2067333"/>
                <a:ext cx="1045301" cy="233561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6258827" y="3608105"/>
              <a:ext cx="2826558" cy="529825"/>
              <a:chOff x="84667" y="1915766"/>
              <a:chExt cx="2826558" cy="529825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84667" y="1915766"/>
                <a:ext cx="2826558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sz="1400" dirty="0">
                    <a:solidFill>
                      <a:schemeClr val="bg2"/>
                    </a:solidFill>
                  </a:rPr>
                  <a:t>Antimicrobial protection guards internal surfaces between cleanings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V="1">
                <a:off x="84669" y="1921045"/>
                <a:ext cx="0" cy="524546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80059" y="2398022"/>
            <a:ext cx="3434202" cy="937629"/>
            <a:chOff x="280059" y="2398022"/>
            <a:chExt cx="3434202" cy="937629"/>
          </a:xfrm>
        </p:grpSpPr>
        <p:grpSp>
          <p:nvGrpSpPr>
            <p:cNvPr id="158" name="Group 157"/>
            <p:cNvGrpSpPr/>
            <p:nvPr/>
          </p:nvGrpSpPr>
          <p:grpSpPr>
            <a:xfrm>
              <a:off x="2540008" y="2398022"/>
              <a:ext cx="1174253" cy="687775"/>
              <a:chOff x="2338105" y="1687630"/>
              <a:chExt cx="1174253" cy="687775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414666" y="1687630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60" name="Straight Connector 159"/>
              <p:cNvCxnSpPr>
                <a:stCxn id="159" idx="2"/>
                <a:endCxn id="162" idx="3"/>
              </p:cNvCxnSpPr>
              <p:nvPr/>
            </p:nvCxnSpPr>
            <p:spPr>
              <a:xfrm flipH="1">
                <a:off x="2338105" y="1736476"/>
                <a:ext cx="1076561" cy="63892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280059" y="2835942"/>
              <a:ext cx="2259949" cy="499709"/>
              <a:chOff x="84667" y="1915766"/>
              <a:chExt cx="2259949" cy="499709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84667" y="1915766"/>
                <a:ext cx="2259949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b="1" dirty="0">
                    <a:solidFill>
                      <a:schemeClr val="accent1"/>
                    </a:solidFill>
                  </a:rPr>
                  <a:t>+ </a:t>
                </a:r>
                <a:r>
                  <a:rPr lang="en-US" sz="1400" dirty="0" err="1" smtClean="0">
                    <a:solidFill>
                      <a:schemeClr val="bg2"/>
                    </a:solidFill>
                  </a:rPr>
                  <a:t>AutoAlert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™ </a:t>
                </a:r>
                <a:r>
                  <a:rPr lang="en-US" sz="1400" dirty="0">
                    <a:solidFill>
                      <a:schemeClr val="bg2"/>
                    </a:solidFill>
                  </a:rPr>
                  <a:t>indicator lights for better visibility</a:t>
                </a: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2338105" y="1944359"/>
                <a:ext cx="0" cy="42305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188872" y="3533952"/>
            <a:ext cx="3292235" cy="702329"/>
            <a:chOff x="188872" y="3533952"/>
            <a:chExt cx="3292235" cy="702329"/>
          </a:xfrm>
        </p:grpSpPr>
        <p:grpSp>
          <p:nvGrpSpPr>
            <p:cNvPr id="165" name="Group 164"/>
            <p:cNvGrpSpPr/>
            <p:nvPr/>
          </p:nvGrpSpPr>
          <p:grpSpPr>
            <a:xfrm>
              <a:off x="2533497" y="3706549"/>
              <a:ext cx="947610" cy="178568"/>
              <a:chOff x="2331594" y="2154401"/>
              <a:chExt cx="947610" cy="178568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3181512" y="2154401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67" name="Straight Connector 166"/>
              <p:cNvCxnSpPr>
                <a:stCxn id="166" idx="2"/>
                <a:endCxn id="169" idx="3"/>
              </p:cNvCxnSpPr>
              <p:nvPr/>
            </p:nvCxnSpPr>
            <p:spPr>
              <a:xfrm flipH="1">
                <a:off x="2331594" y="2203247"/>
                <a:ext cx="849918" cy="12972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188872" y="3533952"/>
              <a:ext cx="2344625" cy="702329"/>
              <a:chOff x="-9" y="1915766"/>
              <a:chExt cx="2344625" cy="702329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-9" y="1915766"/>
                <a:ext cx="2344625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sz="1400" dirty="0">
                    <a:solidFill>
                      <a:schemeClr val="bg2"/>
                    </a:solidFill>
                  </a:rPr>
                  <a:t>Optional </a:t>
                </a:r>
                <a:r>
                  <a:rPr lang="en-US" sz="1400" dirty="0" err="1">
                    <a:solidFill>
                      <a:schemeClr val="bg2"/>
                    </a:solidFill>
                  </a:rPr>
                  <a:t>Vari</a:t>
                </a:r>
                <a:r>
                  <a:rPr lang="en-US" sz="1400" dirty="0">
                    <a:solidFill>
                      <a:schemeClr val="bg2"/>
                    </a:solidFill>
                  </a:rPr>
                  <a:t>-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Smart™ </a:t>
                </a:r>
                <a:r>
                  <a:rPr lang="en-US" sz="1400" dirty="0">
                    <a:solidFill>
                      <a:schemeClr val="bg2"/>
                    </a:solidFill>
                  </a:rPr>
                  <a:t>ice level control allows operators to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customize ice levels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273548" y="4430048"/>
            <a:ext cx="3360619" cy="702329"/>
            <a:chOff x="273548" y="4430048"/>
            <a:chExt cx="3360619" cy="702329"/>
          </a:xfrm>
        </p:grpSpPr>
        <p:grpSp>
          <p:nvGrpSpPr>
            <p:cNvPr id="172" name="Group 171"/>
            <p:cNvGrpSpPr/>
            <p:nvPr/>
          </p:nvGrpSpPr>
          <p:grpSpPr>
            <a:xfrm>
              <a:off x="2533497" y="4430769"/>
              <a:ext cx="1100670" cy="350444"/>
              <a:chOff x="2331594" y="2026653"/>
              <a:chExt cx="1100670" cy="35044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3334572" y="2026653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173" idx="2"/>
                <a:endCxn id="176" idx="3"/>
              </p:cNvCxnSpPr>
              <p:nvPr/>
            </p:nvCxnSpPr>
            <p:spPr>
              <a:xfrm flipH="1">
                <a:off x="2331594" y="2075499"/>
                <a:ext cx="1002978" cy="301598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273548" y="4430048"/>
              <a:ext cx="2259949" cy="702329"/>
              <a:chOff x="84667" y="1915766"/>
              <a:chExt cx="2259949" cy="702329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84667" y="1915766"/>
                <a:ext cx="2259949" cy="70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580"/>
                  </a:lnSpc>
                </a:pPr>
                <a:r>
                  <a:rPr lang="en-US" sz="1400" dirty="0">
                    <a:solidFill>
                      <a:schemeClr val="bg2"/>
                    </a:solidFill>
                  </a:rPr>
                  <a:t>Patented </a:t>
                </a:r>
                <a:r>
                  <a:rPr lang="en-US" sz="1400" dirty="0" err="1">
                    <a:solidFill>
                      <a:schemeClr val="bg2"/>
                    </a:solidFill>
                  </a:rPr>
                  <a:t>WaterSense</a:t>
                </a:r>
                <a:r>
                  <a:rPr lang="en-US" sz="1400" dirty="0">
                    <a:solidFill>
                      <a:schemeClr val="bg2"/>
                    </a:solidFill>
                  </a:rPr>
                  <a:t> purge control 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automatically reduces scale buildup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flipV="1">
                <a:off x="2338105" y="1944359"/>
                <a:ext cx="0" cy="621979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5113227" y="1830040"/>
            <a:ext cx="3888268" cy="499709"/>
            <a:chOff x="5113227" y="2835435"/>
            <a:chExt cx="3888268" cy="499709"/>
          </a:xfrm>
        </p:grpSpPr>
        <p:grpSp>
          <p:nvGrpSpPr>
            <p:cNvPr id="95" name="Group 94"/>
            <p:cNvGrpSpPr/>
            <p:nvPr/>
          </p:nvGrpSpPr>
          <p:grpSpPr>
            <a:xfrm>
              <a:off x="5113227" y="3085290"/>
              <a:ext cx="1145599" cy="108119"/>
              <a:chOff x="2723019" y="2465637"/>
              <a:chExt cx="1145599" cy="108119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723019" y="2476064"/>
                <a:ext cx="97692" cy="9769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80"/>
                  </a:lnSpc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stCxn id="99" idx="6"/>
                <a:endCxn id="97" idx="1"/>
              </p:cNvCxnSpPr>
              <p:nvPr/>
            </p:nvCxnSpPr>
            <p:spPr>
              <a:xfrm flipV="1">
                <a:off x="2820711" y="2465637"/>
                <a:ext cx="1047907" cy="59273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6258826" y="2835435"/>
              <a:ext cx="2742669" cy="499709"/>
              <a:chOff x="84666" y="1915766"/>
              <a:chExt cx="2742669" cy="499709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4666" y="1915766"/>
                <a:ext cx="2742669" cy="49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80"/>
                  </a:lnSpc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Patented Harvest Assist efficiently moves cube ice to the bin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84669" y="1934071"/>
                <a:ext cx="0" cy="462762"/>
              </a:xfrm>
              <a:prstGeom prst="line">
                <a:avLst/>
              </a:prstGeom>
              <a:ln w="9525" cmpd="sng">
                <a:solidFill>
                  <a:srgbClr val="003F8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30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07759"/>
            <a:ext cx="8229600" cy="1383526"/>
          </a:xfrm>
        </p:spPr>
        <p:txBody>
          <a:bodyPr/>
          <a:lstStyle/>
          <a:p>
            <a:r>
              <a:rPr lang="en-US" sz="2800" dirty="0" smtClean="0"/>
              <a:t>PRODIGY PLUS:</a:t>
            </a:r>
            <a:br>
              <a:rPr lang="en-US" sz="2800" dirty="0" smtClean="0"/>
            </a:br>
            <a:r>
              <a:rPr lang="en-US" sz="4000" dirty="0" smtClean="0"/>
              <a:t>EASY TO SERVICE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962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b="1" i="1" dirty="0" smtClean="0"/>
              <a:t>service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74308" y="1061426"/>
            <a:ext cx="3912903" cy="4461445"/>
          </a:xfrm>
        </p:spPr>
        <p:txBody>
          <a:bodyPr/>
          <a:lstStyle/>
          <a:p>
            <a:r>
              <a:rPr lang="en-US" dirty="0" smtClean="0">
                <a:solidFill>
                  <a:srgbClr val="003F80"/>
                </a:solidFill>
              </a:rPr>
              <a:t>Regular </a:t>
            </a:r>
            <a:r>
              <a:rPr lang="en-US" dirty="0">
                <a:solidFill>
                  <a:srgbClr val="003F80"/>
                </a:solidFill>
              </a:rPr>
              <a:t>maintenance is part of owning any piece of equipment</a:t>
            </a:r>
          </a:p>
          <a:p>
            <a:r>
              <a:rPr lang="en-US" dirty="0" smtClean="0">
                <a:solidFill>
                  <a:srgbClr val="003F80"/>
                </a:solidFill>
              </a:rPr>
              <a:t>Prolonged </a:t>
            </a:r>
            <a:r>
              <a:rPr lang="en-US" dirty="0">
                <a:solidFill>
                  <a:srgbClr val="003F80"/>
                </a:solidFill>
              </a:rPr>
              <a:t>downtime is not an option</a:t>
            </a:r>
          </a:p>
          <a:p>
            <a:r>
              <a:rPr lang="en-US" dirty="0" smtClean="0">
                <a:solidFill>
                  <a:srgbClr val="003F80"/>
                </a:solidFill>
              </a:rPr>
              <a:t>Ease </a:t>
            </a:r>
            <a:r>
              <a:rPr lang="en-US" dirty="0">
                <a:solidFill>
                  <a:srgbClr val="003F80"/>
                </a:solidFill>
              </a:rPr>
              <a:t>of maintenance is critical to ensuring a reliable platform</a:t>
            </a:r>
          </a:p>
          <a:p>
            <a:endParaRPr lang="en-US" dirty="0">
              <a:solidFill>
                <a:srgbClr val="003F80"/>
              </a:solidFill>
            </a:endParaRPr>
          </a:p>
        </p:txBody>
      </p:sp>
      <p:pic>
        <p:nvPicPr>
          <p:cNvPr id="5" name="Picture 4" descr="lady-in-booth-QSR-0867-RGB-ti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" y="1171244"/>
            <a:ext cx="3626013" cy="39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1490</Words>
  <Application>Microsoft Macintosh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Title Page 1</vt:lpstr>
      <vt:lpstr>Title Page 2</vt:lpstr>
      <vt:lpstr>Inside pages</vt:lpstr>
      <vt:lpstr>INTRODUCING PRODIGY PLUS</vt:lpstr>
      <vt:lpstr>Introducing Prodigy Plus</vt:lpstr>
      <vt:lpstr>Introducing Prodigy Plus</vt:lpstr>
      <vt:lpstr>Introducing Prodigy Plus</vt:lpstr>
      <vt:lpstr>Introducing Prodigy Plus</vt:lpstr>
      <vt:lpstr>Introducing Prodigy Plus</vt:lpstr>
      <vt:lpstr>The Prodigy Plus difference</vt:lpstr>
      <vt:lpstr>PRODIGY PLUS: EASY TO SERVICE</vt:lpstr>
      <vt:lpstr>It’s easy to service</vt:lpstr>
      <vt:lpstr>It’s easy to service</vt:lpstr>
      <vt:lpstr>It’s easy to service</vt:lpstr>
      <vt:lpstr>It’s easy to service</vt:lpstr>
      <vt:lpstr>It’s easy to service</vt:lpstr>
      <vt:lpstr>PRODIGY PLUS: EASY TO CLEAN</vt:lpstr>
      <vt:lpstr>It’s easy to clean</vt:lpstr>
      <vt:lpstr>It’s easy to clean</vt:lpstr>
      <vt:lpstr>It’s easy to clean</vt:lpstr>
      <vt:lpstr>It’s easy to clean</vt:lpstr>
      <vt:lpstr>PRODIGY PLUS: EASY TO OPERATE</vt:lpstr>
      <vt:lpstr>It’s easy to operate</vt:lpstr>
      <vt:lpstr>It’s easy to operate</vt:lpstr>
      <vt:lpstr>It’s easy to operate</vt:lpstr>
      <vt:lpstr>It’s easy to operate</vt:lpstr>
      <vt:lpstr>It’s easy to operate</vt:lpstr>
      <vt:lpstr>It’s easy to operate</vt:lpstr>
      <vt:lpstr>It’s the complete package</vt:lpstr>
      <vt:lpstr>It’s all about customer satisfaction</vt:lpstr>
      <vt:lpstr>Why Scotsman?</vt:lpstr>
      <vt:lpstr>Why Scotsman?</vt:lpstr>
      <vt:lpstr>Prodigy Plus: the best choice 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Dave McQuaid</cp:lastModifiedBy>
  <cp:revision>129</cp:revision>
  <cp:lastPrinted>2014-12-11T15:54:59Z</cp:lastPrinted>
  <dcterms:created xsi:type="dcterms:W3CDTF">2014-09-30T13:49:33Z</dcterms:created>
  <dcterms:modified xsi:type="dcterms:W3CDTF">2014-12-11T19:33:31Z</dcterms:modified>
</cp:coreProperties>
</file>