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5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6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7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8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9" r:id="rId1"/>
    <p:sldMasterId id="2147483661" r:id="rId2"/>
    <p:sldMasterId id="2147483651" r:id="rId3"/>
    <p:sldMasterId id="2147483663" r:id="rId4"/>
    <p:sldMasterId id="2147483665" r:id="rId5"/>
    <p:sldMasterId id="2147483674" r:id="rId6"/>
    <p:sldMasterId id="2147483694" r:id="rId7"/>
    <p:sldMasterId id="2147483703" r:id="rId8"/>
    <p:sldMasterId id="2147483713" r:id="rId9"/>
  </p:sldMasterIdLst>
  <p:notesMasterIdLst>
    <p:notesMasterId r:id="rId34"/>
  </p:notesMasterIdLst>
  <p:sldIdLst>
    <p:sldId id="287" r:id="rId10"/>
    <p:sldId id="402" r:id="rId11"/>
    <p:sldId id="396" r:id="rId12"/>
    <p:sldId id="307" r:id="rId13"/>
    <p:sldId id="296" r:id="rId14"/>
    <p:sldId id="394" r:id="rId15"/>
    <p:sldId id="406" r:id="rId16"/>
    <p:sldId id="399" r:id="rId17"/>
    <p:sldId id="407" r:id="rId18"/>
    <p:sldId id="289" r:id="rId19"/>
    <p:sldId id="293" r:id="rId20"/>
    <p:sldId id="294" r:id="rId21"/>
    <p:sldId id="397" r:id="rId22"/>
    <p:sldId id="299" r:id="rId23"/>
    <p:sldId id="297" r:id="rId24"/>
    <p:sldId id="298" r:id="rId25"/>
    <p:sldId id="295" r:id="rId26"/>
    <p:sldId id="401" r:id="rId27"/>
    <p:sldId id="300" r:id="rId28"/>
    <p:sldId id="400" r:id="rId29"/>
    <p:sldId id="373" r:id="rId30"/>
    <p:sldId id="404" r:id="rId31"/>
    <p:sldId id="405" r:id="rId32"/>
    <p:sldId id="271" r:id="rId33"/>
  </p:sldIdLst>
  <p:sldSz cx="9144000" cy="6858000" type="screen4x3"/>
  <p:notesSz cx="9296400" cy="7010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3E3F41"/>
    <a:srgbClr val="212122"/>
    <a:srgbClr val="F1F4F9"/>
    <a:srgbClr val="1F49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94" autoAdjust="0"/>
    <p:restoredTop sz="94660"/>
  </p:normalViewPr>
  <p:slideViewPr>
    <p:cSldViewPr snapToGrid="0" snapToObjects="1">
      <p:cViewPr>
        <p:scale>
          <a:sx n="89" d="100"/>
          <a:sy n="89" d="100"/>
        </p:scale>
        <p:origin x="2364" y="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23F84B9-37D6-461D-95F2-BFD34E8A8C08}" type="datetimeFigureOut">
              <a:rPr lang="en-US" smtClean="0"/>
              <a:t>9/30/2022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29940"/>
            <a:ext cx="7437120" cy="31546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D91E488-AE90-486C-9543-D779576A46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536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1E488-AE90-486C-9543-D779576A460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5688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1E488-AE90-486C-9543-D779576A460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7501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1E488-AE90-486C-9543-D779576A460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4504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1E488-AE90-486C-9543-D779576A460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7067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KBILC is NOT backwards compatible with Prodigy Plus Cube, Flake/Nugget models, as they have different connectors in controller.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1E488-AE90-486C-9543-D779576A460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6706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7FBA7-C84F-4687-9973-1761EB2BD267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7400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2991F-FD1D-FF42-9B0E-8EEDB31F4D9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939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2991F-FD1D-FF42-9B0E-8EEDB31F4D9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8734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887"/>
            <a:fld id="{64F8D5E5-A431-4D63-B4AD-79F0392A4188}" type="slidenum">
              <a:rPr lang="en-US">
                <a:solidFill>
                  <a:prstClr val="black"/>
                </a:solidFill>
                <a:latin typeface="Calibri"/>
              </a:rPr>
              <a:pPr defTabSz="465887"/>
              <a:t>24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8371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887">
              <a:defRPr/>
            </a:pPr>
            <a:fld id="{F5E2991F-FD1D-FF42-9B0E-8EEDB31F4D9F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5887">
                <a:defRPr/>
              </a:pPr>
              <a:t>2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0489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1E488-AE90-486C-9543-D779576A460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484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1E488-AE90-486C-9543-D779576A460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166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1E488-AE90-486C-9543-D779576A460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9132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1E488-AE90-486C-9543-D779576A460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1327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1E488-AE90-486C-9543-D779576A460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330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1E488-AE90-486C-9543-D779576A460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643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1E488-AE90-486C-9543-D779576A460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249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>
            <a:spLocks noGrp="1"/>
          </p:cNvSpPr>
          <p:nvPr>
            <p:ph type="title" hasCustomPrompt="1"/>
          </p:nvPr>
        </p:nvSpPr>
        <p:spPr>
          <a:xfrm>
            <a:off x="457200" y="1697038"/>
            <a:ext cx="8229600" cy="906462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57200" y="2736850"/>
            <a:ext cx="8229600" cy="5969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2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7291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0556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4067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C1886-D516-4F3C-AB4D-D8509D938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2E3B2-65E7-447F-93FF-B1D7ADE1C6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Text Helvetica or Arial font size 32</a:t>
            </a:r>
          </a:p>
          <a:p>
            <a:pPr lvl="1"/>
            <a:r>
              <a:rPr lang="en-US" dirty="0"/>
              <a:t>Text Helvetica or Arial font size 28</a:t>
            </a:r>
          </a:p>
          <a:p>
            <a:pPr lvl="2"/>
            <a:r>
              <a:rPr lang="en-US" dirty="0"/>
              <a:t>Text Helvetica or Arial font size 24</a:t>
            </a:r>
          </a:p>
          <a:p>
            <a:pPr lvl="3"/>
            <a:r>
              <a:rPr lang="en-US" dirty="0"/>
              <a:t>Text Helvetica or Arial font size 20</a:t>
            </a:r>
          </a:p>
          <a:p>
            <a:pPr lvl="4"/>
            <a:r>
              <a:rPr lang="en-US" dirty="0"/>
              <a:t>Text Helvetica or Arial font size 20</a:t>
            </a:r>
          </a:p>
        </p:txBody>
      </p:sp>
    </p:spTree>
    <p:extLst>
      <p:ext uri="{BB962C8B-B14F-4D97-AF65-F5344CB8AC3E}">
        <p14:creationId xmlns:p14="http://schemas.microsoft.com/office/powerpoint/2010/main" val="21330077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7459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21833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1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1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59514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4040188" cy="5873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58962"/>
            <a:ext cx="4040188" cy="36274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19200"/>
            <a:ext cx="4041775" cy="5873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58962"/>
            <a:ext cx="4041775" cy="36274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49980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016750" cy="3886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72135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41288" y="6248400"/>
            <a:ext cx="3810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7FEDF510-891E-4829-BA19-7D456407AB2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1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7352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3050"/>
            <a:ext cx="8226425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5613" y="1598613"/>
            <a:ext cx="4037012" cy="44973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5025" y="1598613"/>
            <a:ext cx="4037013" cy="4497387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5613" y="6242050"/>
            <a:ext cx="2130425" cy="47466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2050"/>
            <a:ext cx="2895600" cy="47466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2050"/>
            <a:ext cx="2130425" cy="47466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B211954-39E6-4BE0-AF47-9578A1AAFB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69821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>
            <a:spLocks noGrp="1"/>
          </p:cNvSpPr>
          <p:nvPr>
            <p:ph type="title" hasCustomPrompt="1"/>
          </p:nvPr>
        </p:nvSpPr>
        <p:spPr>
          <a:xfrm>
            <a:off x="457200" y="1697038"/>
            <a:ext cx="8229600" cy="906462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57200" y="2736850"/>
            <a:ext cx="8229600" cy="5969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2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61428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016750" cy="3886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504749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016750" cy="3886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551458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016750" cy="3886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864744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016750" cy="3886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73994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016750" cy="3886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225732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3050"/>
            <a:ext cx="8226425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5613" y="1598613"/>
            <a:ext cx="8226425" cy="4497387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5613" y="6242050"/>
            <a:ext cx="2130425" cy="47466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2050"/>
            <a:ext cx="2895600" cy="47466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2050"/>
            <a:ext cx="2130425" cy="47466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8EBEE32-2D27-440E-9BBF-2447757878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476142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72673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98747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14360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C1886-D516-4F3C-AB4D-D8509D938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2E3B2-65E7-447F-93FF-B1D7ADE1C6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Text Helvetica or Arial font size 32</a:t>
            </a:r>
          </a:p>
          <a:p>
            <a:pPr lvl="1"/>
            <a:r>
              <a:rPr lang="en-US" dirty="0"/>
              <a:t>Text Helvetica or Arial font size 28</a:t>
            </a:r>
          </a:p>
          <a:p>
            <a:pPr lvl="2"/>
            <a:r>
              <a:rPr lang="en-US" dirty="0"/>
              <a:t>Text Helvetica or Arial font size 24</a:t>
            </a:r>
          </a:p>
          <a:p>
            <a:pPr lvl="3"/>
            <a:r>
              <a:rPr lang="en-US" dirty="0"/>
              <a:t>Text Helvetica or Arial font size 20</a:t>
            </a:r>
          </a:p>
          <a:p>
            <a:pPr lvl="4"/>
            <a:r>
              <a:rPr lang="en-US" dirty="0"/>
              <a:t>Text Helvetica or Arial font size 20</a:t>
            </a:r>
          </a:p>
        </p:txBody>
      </p:sp>
    </p:spTree>
    <p:extLst>
      <p:ext uri="{BB962C8B-B14F-4D97-AF65-F5344CB8AC3E}">
        <p14:creationId xmlns:p14="http://schemas.microsoft.com/office/powerpoint/2010/main" val="1678528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8229600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04254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C1886-D516-4F3C-AB4D-D8509D938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2E3B2-65E7-447F-93FF-B1D7ADE1C6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Text Helvetica or Arial font size 32</a:t>
            </a:r>
          </a:p>
          <a:p>
            <a:pPr lvl="1"/>
            <a:r>
              <a:rPr lang="en-US" dirty="0"/>
              <a:t>Text Helvetica or Arial font size 28</a:t>
            </a:r>
          </a:p>
          <a:p>
            <a:pPr lvl="2"/>
            <a:r>
              <a:rPr lang="en-US" dirty="0"/>
              <a:t>Text Helvetica or Arial font size 24</a:t>
            </a:r>
          </a:p>
          <a:p>
            <a:pPr lvl="3"/>
            <a:r>
              <a:rPr lang="en-US" dirty="0"/>
              <a:t>Text Helvetica or Arial font size 20</a:t>
            </a:r>
          </a:p>
          <a:p>
            <a:pPr lvl="4"/>
            <a:r>
              <a:rPr lang="en-US" dirty="0"/>
              <a:t>Text Helvetica or Arial font size 20</a:t>
            </a:r>
          </a:p>
        </p:txBody>
      </p:sp>
    </p:spTree>
    <p:extLst>
      <p:ext uri="{BB962C8B-B14F-4D97-AF65-F5344CB8AC3E}">
        <p14:creationId xmlns:p14="http://schemas.microsoft.com/office/powerpoint/2010/main" val="9592435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81893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32158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1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1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50636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4040188" cy="5873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58962"/>
            <a:ext cx="4040188" cy="36274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19200"/>
            <a:ext cx="4041775" cy="5873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58962"/>
            <a:ext cx="4041775" cy="36274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97670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33576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13089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C1886-D516-4F3C-AB4D-D8509D938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2E3B2-65E7-447F-93FF-B1D7ADE1C6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Text Helvetica or Arial font size 32</a:t>
            </a:r>
          </a:p>
          <a:p>
            <a:pPr lvl="1"/>
            <a:r>
              <a:rPr lang="en-US" dirty="0"/>
              <a:t>Text Helvetica or Arial font size 28</a:t>
            </a:r>
          </a:p>
          <a:p>
            <a:pPr lvl="2"/>
            <a:r>
              <a:rPr lang="en-US" dirty="0"/>
              <a:t>Text Helvetica or Arial font size 24</a:t>
            </a:r>
          </a:p>
          <a:p>
            <a:pPr lvl="3"/>
            <a:r>
              <a:rPr lang="en-US" dirty="0"/>
              <a:t>Text Helvetica or Arial font size 20</a:t>
            </a:r>
          </a:p>
          <a:p>
            <a:pPr lvl="4"/>
            <a:r>
              <a:rPr lang="en-US" dirty="0"/>
              <a:t>Text Helvetica or Arial font size 20</a:t>
            </a:r>
          </a:p>
        </p:txBody>
      </p:sp>
    </p:spTree>
    <p:extLst>
      <p:ext uri="{BB962C8B-B14F-4D97-AF65-F5344CB8AC3E}">
        <p14:creationId xmlns:p14="http://schemas.microsoft.com/office/powerpoint/2010/main" val="18124470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05237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4631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74766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1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1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03867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4040188" cy="5873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58962"/>
            <a:ext cx="4040188" cy="36274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19200"/>
            <a:ext cx="4041775" cy="5873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58962"/>
            <a:ext cx="4041775" cy="36274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000620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8229600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97536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18227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02536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C1886-D516-4F3C-AB4D-D8509D938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2E3B2-65E7-447F-93FF-B1D7ADE1C6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Text Helvetica or Arial font size 32</a:t>
            </a:r>
          </a:p>
          <a:p>
            <a:pPr lvl="1"/>
            <a:r>
              <a:rPr lang="en-US" dirty="0"/>
              <a:t>Text Helvetica or Arial font size 28</a:t>
            </a:r>
          </a:p>
          <a:p>
            <a:pPr lvl="2"/>
            <a:r>
              <a:rPr lang="en-US" dirty="0"/>
              <a:t>Text Helvetica or Arial font size 24</a:t>
            </a:r>
          </a:p>
          <a:p>
            <a:pPr lvl="3"/>
            <a:r>
              <a:rPr lang="en-US" dirty="0"/>
              <a:t>Text Helvetica or Arial font size 20</a:t>
            </a:r>
          </a:p>
          <a:p>
            <a:pPr lvl="4"/>
            <a:r>
              <a:rPr lang="en-US" dirty="0"/>
              <a:t>Text Helvetica or Arial font size 20</a:t>
            </a:r>
          </a:p>
        </p:txBody>
      </p:sp>
    </p:spTree>
    <p:extLst>
      <p:ext uri="{BB962C8B-B14F-4D97-AF65-F5344CB8AC3E}">
        <p14:creationId xmlns:p14="http://schemas.microsoft.com/office/powerpoint/2010/main" val="2469463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2936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41288" y="6248400"/>
            <a:ext cx="3810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7FEDF510-891E-4829-BA19-7D456407AB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1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3889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65665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1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1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253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52600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762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388881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4040188" cy="5873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58962"/>
            <a:ext cx="4040188" cy="36274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19200"/>
            <a:ext cx="4041775" cy="5873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58962"/>
            <a:ext cx="4041775" cy="36274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74985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8229600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12359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016750" cy="3886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630239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41288" y="6248400"/>
            <a:ext cx="3810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7FEDF510-891E-4829-BA19-7D456407AB2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1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5538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3050"/>
            <a:ext cx="8226425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5613" y="1598613"/>
            <a:ext cx="4037012" cy="44973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5025" y="1598613"/>
            <a:ext cx="4037013" cy="4497387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5613" y="6242050"/>
            <a:ext cx="2130425" cy="47466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2050"/>
            <a:ext cx="2895600" cy="47466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2050"/>
            <a:ext cx="2130425" cy="47466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B211954-39E6-4BE0-AF47-9578A1AAFB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13123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016750" cy="3886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084433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016750" cy="3886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423637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016750" cy="3886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555295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016750" cy="3886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639810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016750" cy="3886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15405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774644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3050"/>
            <a:ext cx="8226425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5613" y="1598613"/>
            <a:ext cx="8226425" cy="4497387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5613" y="6242050"/>
            <a:ext cx="2130425" cy="47466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2050"/>
            <a:ext cx="2895600" cy="47466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2050"/>
            <a:ext cx="2130425" cy="47466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8EBEE32-2D27-440E-9BBF-2447757878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557181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94494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00756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037562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C1886-D516-4F3C-AB4D-D8509D938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2E3B2-65E7-447F-93FF-B1D7ADE1C6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Text Helvetica or Arial font size 32</a:t>
            </a:r>
          </a:p>
          <a:p>
            <a:pPr lvl="1"/>
            <a:r>
              <a:rPr lang="en-US" dirty="0"/>
              <a:t>Text Helvetica or Arial font size 28</a:t>
            </a:r>
          </a:p>
          <a:p>
            <a:pPr lvl="2"/>
            <a:r>
              <a:rPr lang="en-US" dirty="0"/>
              <a:t>Text Helvetica or Arial font size 24</a:t>
            </a:r>
          </a:p>
          <a:p>
            <a:pPr lvl="3"/>
            <a:r>
              <a:rPr lang="en-US" dirty="0"/>
              <a:t>Text Helvetica or Arial font size 20</a:t>
            </a:r>
          </a:p>
          <a:p>
            <a:pPr lvl="4"/>
            <a:r>
              <a:rPr lang="en-US" dirty="0"/>
              <a:t>Text Helvetica or Arial font size 20</a:t>
            </a:r>
          </a:p>
        </p:txBody>
      </p:sp>
    </p:spTree>
    <p:extLst>
      <p:ext uri="{BB962C8B-B14F-4D97-AF65-F5344CB8AC3E}">
        <p14:creationId xmlns:p14="http://schemas.microsoft.com/office/powerpoint/2010/main" val="28801789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C1886-D516-4F3C-AB4D-D8509D938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2E3B2-65E7-447F-93FF-B1D7ADE1C6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Text Helvetica or Arial font size 32</a:t>
            </a:r>
          </a:p>
          <a:p>
            <a:pPr lvl="1"/>
            <a:r>
              <a:rPr lang="en-US" dirty="0"/>
              <a:t>Text Helvetica or Arial font size 28</a:t>
            </a:r>
          </a:p>
          <a:p>
            <a:pPr lvl="2"/>
            <a:r>
              <a:rPr lang="en-US" dirty="0"/>
              <a:t>Text Helvetica or Arial font size 24</a:t>
            </a:r>
          </a:p>
          <a:p>
            <a:pPr lvl="3"/>
            <a:r>
              <a:rPr lang="en-US" dirty="0"/>
              <a:t>Text Helvetica or Arial font size 20</a:t>
            </a:r>
          </a:p>
          <a:p>
            <a:pPr lvl="4"/>
            <a:r>
              <a:rPr lang="en-US" dirty="0"/>
              <a:t>Text Helvetica or Arial font size 20</a:t>
            </a:r>
          </a:p>
        </p:txBody>
      </p:sp>
    </p:spTree>
    <p:extLst>
      <p:ext uri="{BB962C8B-B14F-4D97-AF65-F5344CB8AC3E}">
        <p14:creationId xmlns:p14="http://schemas.microsoft.com/office/powerpoint/2010/main" val="19687216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1098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1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1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106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4040188" cy="5873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58962"/>
            <a:ext cx="4040188" cy="36274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19200"/>
            <a:ext cx="4041775" cy="5873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58962"/>
            <a:ext cx="4041775" cy="36274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8824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8229600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3920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6.jpeg"/><Relationship Id="rId4" Type="http://schemas.openxmlformats.org/officeDocument/2006/relationships/slideLayout" Target="../slideLayouts/slideLayout9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image" Target="../media/image6.jpe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6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image" Target="../media/image7.jpeg"/><Relationship Id="rId5" Type="http://schemas.openxmlformats.org/officeDocument/2006/relationships/slideLayout" Target="../slideLayouts/slideLayout43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0.xml"/><Relationship Id="rId21" Type="http://schemas.openxmlformats.org/officeDocument/2006/relationships/image" Target="../media/image7.jpeg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theme" Target="../theme/theme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 descr="row of mixed ice-PPT 2.png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11572"/>
            <a:ext cx="9144000" cy="1646428"/>
          </a:xfrm>
          <a:prstGeom prst="rect">
            <a:avLst/>
          </a:prstGeom>
        </p:spPr>
      </p:pic>
      <p:sp>
        <p:nvSpPr>
          <p:cNvPr id="2" name="Chord 1"/>
          <p:cNvSpPr/>
          <p:nvPr userDrawn="1"/>
        </p:nvSpPr>
        <p:spPr>
          <a:xfrm>
            <a:off x="2712412" y="5851525"/>
            <a:ext cx="3727387" cy="3727387"/>
          </a:xfrm>
          <a:prstGeom prst="chord">
            <a:avLst>
              <a:gd name="adj1" fmla="val 12425776"/>
              <a:gd name="adj2" fmla="val 19963670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hord 9"/>
          <p:cNvSpPr/>
          <p:nvPr userDrawn="1"/>
        </p:nvSpPr>
        <p:spPr>
          <a:xfrm>
            <a:off x="2881744" y="6003925"/>
            <a:ext cx="3397444" cy="3361008"/>
          </a:xfrm>
          <a:prstGeom prst="chord">
            <a:avLst>
              <a:gd name="adj1" fmla="val 12511720"/>
              <a:gd name="adj2" fmla="val 19891423"/>
            </a:avLst>
          </a:prstGeom>
          <a:noFill/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/>
          <p:cNvSpPr/>
          <p:nvPr userDrawn="1"/>
        </p:nvSpPr>
        <p:spPr>
          <a:xfrm>
            <a:off x="1" y="1242662"/>
            <a:ext cx="9144000" cy="245582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57" name="Straight Connector 56"/>
          <p:cNvCxnSpPr/>
          <p:nvPr userDrawn="1"/>
        </p:nvCxnSpPr>
        <p:spPr>
          <a:xfrm>
            <a:off x="1" y="1365814"/>
            <a:ext cx="9144000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 userDrawn="1"/>
        </p:nvCxnSpPr>
        <p:spPr>
          <a:xfrm>
            <a:off x="0" y="3565777"/>
            <a:ext cx="9144000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1" name="Picture 60" descr="ScotsmanLogoWithTag - white.png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179"/>
          <a:stretch/>
        </p:blipFill>
        <p:spPr>
          <a:xfrm>
            <a:off x="3703039" y="6305702"/>
            <a:ext cx="1781822" cy="46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669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 descr="row of mixed ice-PPT 2.png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11572"/>
            <a:ext cx="9144000" cy="164642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" y="3696540"/>
            <a:ext cx="9144000" cy="315951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/>
          <p:cNvSpPr/>
          <p:nvPr userDrawn="1"/>
        </p:nvSpPr>
        <p:spPr>
          <a:xfrm>
            <a:off x="1" y="1242662"/>
            <a:ext cx="9144000" cy="245582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57" name="Straight Connector 56"/>
          <p:cNvCxnSpPr/>
          <p:nvPr userDrawn="1"/>
        </p:nvCxnSpPr>
        <p:spPr>
          <a:xfrm>
            <a:off x="1" y="1365814"/>
            <a:ext cx="9144000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 userDrawn="1"/>
        </p:nvCxnSpPr>
        <p:spPr>
          <a:xfrm>
            <a:off x="0" y="3565777"/>
            <a:ext cx="9144000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hord 9"/>
          <p:cNvSpPr/>
          <p:nvPr userDrawn="1"/>
        </p:nvSpPr>
        <p:spPr>
          <a:xfrm>
            <a:off x="2712412" y="5851525"/>
            <a:ext cx="3727387" cy="3727387"/>
          </a:xfrm>
          <a:prstGeom prst="chord">
            <a:avLst>
              <a:gd name="adj1" fmla="val 12425776"/>
              <a:gd name="adj2" fmla="val 19963670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hord 10"/>
          <p:cNvSpPr/>
          <p:nvPr userDrawn="1"/>
        </p:nvSpPr>
        <p:spPr>
          <a:xfrm>
            <a:off x="2881744" y="6003925"/>
            <a:ext cx="3397444" cy="3361008"/>
          </a:xfrm>
          <a:prstGeom prst="chord">
            <a:avLst>
              <a:gd name="adj1" fmla="val 12511720"/>
              <a:gd name="adj2" fmla="val 19891423"/>
            </a:avLst>
          </a:prstGeom>
          <a:noFill/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ScotsmanLogoWithTag - white.png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179"/>
          <a:stretch/>
        </p:blipFill>
        <p:spPr>
          <a:xfrm>
            <a:off x="3703039" y="6305702"/>
            <a:ext cx="1781822" cy="46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98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0" y="822574"/>
            <a:ext cx="9144000" cy="0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ScotsmanLogoWithTag-cyan.png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5812" y="5686632"/>
            <a:ext cx="1803556" cy="407028"/>
          </a:xfrm>
          <a:prstGeom prst="rect">
            <a:avLst/>
          </a:prstGeom>
        </p:spPr>
      </p:pic>
      <p:pic>
        <p:nvPicPr>
          <p:cNvPr id="11" name="Picture 10" descr="row of mixed ice-PPT 2.png"/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0" y="6030926"/>
            <a:ext cx="9144000" cy="82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728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8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DCD0B1C-D405-4F9D-866E-69855E2700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1669E13-208E-4B1D-B581-417AE31233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0" y="-115594"/>
            <a:ext cx="9144000" cy="697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362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49B6D9B-62DD-4F04-A5F9-A83C77361E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08A8635-ED32-474E-9644-264E51683D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6200"/>
            <a:ext cx="9144000" cy="695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70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49B6D9B-62DD-4F04-A5F9-A83C77361E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08A8635-ED32-474E-9644-264E51683D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6200"/>
            <a:ext cx="9144000" cy="695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8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49B6D9B-62DD-4F04-A5F9-A83C77361E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08A8635-ED32-474E-9644-264E51683D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6200"/>
            <a:ext cx="9144000" cy="695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582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9" r:id="rId4"/>
    <p:sldLayoutId id="2147483700" r:id="rId5"/>
    <p:sldLayoutId id="2147483701" r:id="rId6"/>
    <p:sldLayoutId id="2147483702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49B6D9B-62DD-4F04-A5F9-A83C77361E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08A8635-ED32-474E-9644-264E51683D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6200"/>
            <a:ext cx="9144000" cy="695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175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49B6D9B-62DD-4F04-A5F9-A83C77361E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08A8635-ED32-474E-9644-264E51683D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6200"/>
            <a:ext cx="9144000" cy="695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62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1.jpeg"/><Relationship Id="rId5" Type="http://schemas.microsoft.com/office/2007/relationships/hdphoto" Target="../media/hdphoto2.wdp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9.jpe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2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pn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6.png"/><Relationship Id="rId11" Type="http://schemas.openxmlformats.org/officeDocument/2006/relationships/image" Target="../media/image10.png"/><Relationship Id="rId5" Type="http://schemas.microsoft.com/office/2007/relationships/hdphoto" Target="../media/hdphoto3.wdp"/><Relationship Id="rId10" Type="http://schemas.openxmlformats.org/officeDocument/2006/relationships/image" Target="../media/image70.png"/><Relationship Id="rId4" Type="http://schemas.openxmlformats.org/officeDocument/2006/relationships/image" Target="../media/image65.png"/><Relationship Id="rId9" Type="http://schemas.openxmlformats.org/officeDocument/2006/relationships/image" Target="../media/image69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2.pn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5.wdp"/><Relationship Id="rId5" Type="http://schemas.openxmlformats.org/officeDocument/2006/relationships/image" Target="../media/image73.png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12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.png"/><Relationship Id="rId11" Type="http://schemas.openxmlformats.org/officeDocument/2006/relationships/hyperlink" Target="https://youtu.be/S7aapzDsR4Y" TargetMode="External"/><Relationship Id="rId5" Type="http://schemas.openxmlformats.org/officeDocument/2006/relationships/hyperlink" Target="https://youtu.be/VBCNTBFjGGE" TargetMode="External"/><Relationship Id="rId10" Type="http://schemas.openxmlformats.org/officeDocument/2006/relationships/image" Target="../media/image39.png"/><Relationship Id="rId4" Type="http://schemas.openxmlformats.org/officeDocument/2006/relationships/image" Target="../media/image10.png"/><Relationship Id="rId9" Type="http://schemas.openxmlformats.org/officeDocument/2006/relationships/hyperlink" Target="https://youtu.be/wA2QftLR0Dw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2BFF3437-5945-4A9F-B6FB-BFA89A396A6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5510" y="310990"/>
            <a:ext cx="1705562" cy="573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40833" y="1676400"/>
            <a:ext cx="7098967" cy="906462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3600" dirty="0"/>
              <a:t>INTRODUCING: Prodigy ELITE®</a:t>
            </a:r>
            <a:br>
              <a:rPr lang="en-US" sz="3600" dirty="0"/>
            </a:br>
            <a:r>
              <a:rPr lang="en-US" sz="3600" b="1" dirty="0"/>
              <a:t>MODULAR CUBE</a:t>
            </a:r>
            <a:endParaRPr lang="en-US" sz="2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1940833" y="2911231"/>
            <a:ext cx="6864514" cy="57312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</a:rPr>
              <a:t>ELITE RELIABILITY WITH A SIMPLIFIED EXPERIENCE FOR MAXIMUM UPTIME</a:t>
            </a:r>
          </a:p>
        </p:txBody>
      </p:sp>
      <p:sp>
        <p:nvSpPr>
          <p:cNvPr id="7" name="Rounded Rectangle 6"/>
          <p:cNvSpPr/>
          <p:nvPr/>
        </p:nvSpPr>
        <p:spPr>
          <a:xfrm rot="1800000">
            <a:off x="931508" y="1657309"/>
            <a:ext cx="853181" cy="85318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123" y="1758405"/>
            <a:ext cx="770799" cy="6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987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&#10;&#10;Description automatically generated">
            <a:extLst>
              <a:ext uri="{FF2B5EF4-FFF2-40B4-BE49-F238E27FC236}">
                <a16:creationId xmlns:a16="http://schemas.microsoft.com/office/drawing/2014/main" id="{10FE7388-FD58-0BD2-A622-927FDD5985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6436" y="1120201"/>
            <a:ext cx="3020363" cy="20619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B0F0"/>
            </a:solidFill>
          </a:ln>
          <a:effectLst/>
        </p:spPr>
      </p:pic>
      <p:sp>
        <p:nvSpPr>
          <p:cNvPr id="93" name="Content Placeholder 2"/>
          <p:cNvSpPr>
            <a:spLocks noGrp="1"/>
          </p:cNvSpPr>
          <p:nvPr>
            <p:ph sz="quarter" idx="10"/>
          </p:nvPr>
        </p:nvSpPr>
        <p:spPr>
          <a:xfrm>
            <a:off x="457201" y="1061426"/>
            <a:ext cx="4782619" cy="47545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>
                <a:solidFill>
                  <a:srgbClr val="00B0F0"/>
                </a:solidFill>
              </a:rPr>
              <a:t>Easy Access, Refined Aesthetics</a:t>
            </a:r>
          </a:p>
          <a:p>
            <a:pPr marL="0" indent="0">
              <a:buNone/>
            </a:pPr>
            <a:endParaRPr lang="en-US" sz="700" b="1" i="1" dirty="0">
              <a:solidFill>
                <a:srgbClr val="00B0F0"/>
              </a:solidFill>
            </a:endParaRPr>
          </a:p>
          <a:p>
            <a:r>
              <a:rPr lang="en-US" sz="2200" dirty="0">
                <a:solidFill>
                  <a:schemeClr val="tx2"/>
                </a:solidFill>
              </a:rPr>
              <a:t>New refined exterior look, no more top and bottom trim strips</a:t>
            </a:r>
          </a:p>
          <a:p>
            <a:endParaRPr lang="en-US" sz="600" dirty="0">
              <a:solidFill>
                <a:schemeClr val="tx2"/>
              </a:solidFill>
            </a:endParaRPr>
          </a:p>
          <a:p>
            <a:r>
              <a:rPr lang="en-US" sz="2200" dirty="0">
                <a:solidFill>
                  <a:schemeClr val="tx2"/>
                </a:solidFill>
              </a:rPr>
              <a:t>Front panel features “hook &amp; latch” system and quarter turn captured screws for </a:t>
            </a:r>
            <a:r>
              <a:rPr lang="en-US" sz="2200" b="1" dirty="0">
                <a:solidFill>
                  <a:schemeClr val="tx2"/>
                </a:solidFill>
              </a:rPr>
              <a:t>easy internal access</a:t>
            </a:r>
          </a:p>
          <a:p>
            <a:endParaRPr lang="en-US" sz="600" dirty="0">
              <a:solidFill>
                <a:schemeClr val="tx2"/>
              </a:solidFill>
            </a:endParaRPr>
          </a:p>
          <a:p>
            <a:r>
              <a:rPr lang="en-US" sz="2200" dirty="0">
                <a:solidFill>
                  <a:schemeClr val="tx2"/>
                </a:solidFill>
              </a:rPr>
              <a:t>Internal control panel includes        16-segment display and updated overlay graphics for an </a:t>
            </a:r>
            <a:r>
              <a:rPr lang="en-US" sz="2200" b="1" dirty="0">
                <a:solidFill>
                  <a:schemeClr val="tx2"/>
                </a:solidFill>
              </a:rPr>
              <a:t>improved user experience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A62485E-A2F7-F73B-78C1-04B6FDD4A639}"/>
              </a:ext>
            </a:extLst>
          </p:cNvPr>
          <p:cNvGrpSpPr/>
          <p:nvPr/>
        </p:nvGrpSpPr>
        <p:grpSpPr>
          <a:xfrm>
            <a:off x="5594009" y="3335741"/>
            <a:ext cx="3020363" cy="2157235"/>
            <a:chOff x="5666436" y="3335741"/>
            <a:chExt cx="3020363" cy="2157235"/>
          </a:xfrm>
        </p:grpSpPr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9FC7835-84A2-EE83-13FE-8767C5C4B1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66436" y="3335741"/>
              <a:ext cx="1311675" cy="2157235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144BBBB-DA45-4DFB-A504-A04E4F459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44931" y="3383370"/>
              <a:ext cx="1541868" cy="2061979"/>
            </a:xfrm>
            <a:prstGeom prst="rect">
              <a:avLst/>
            </a:prstGeom>
          </p:spPr>
        </p:pic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97B28F6E-6D94-4610-997C-54D54D16ABFA}"/>
              </a:ext>
            </a:extLst>
          </p:cNvPr>
          <p:cNvSpPr txBox="1">
            <a:spLocks/>
          </p:cNvSpPr>
          <p:nvPr/>
        </p:nvSpPr>
        <p:spPr>
          <a:xfrm>
            <a:off x="457200" y="96838"/>
            <a:ext cx="8229600" cy="7413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Prodigy ELITE® -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+mj-cs"/>
              </a:rPr>
              <a:t> What’s New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+mj-cs"/>
              </a:rPr>
              <a:t> 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18" name="Picture 17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B05DCB5B-758A-445C-BBF8-F69FD755CCA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5102" y="227643"/>
            <a:ext cx="1229031" cy="41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220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2" y="1061426"/>
            <a:ext cx="5501810" cy="488731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200" b="1" i="1" dirty="0">
                <a:solidFill>
                  <a:srgbClr val="00B0F0"/>
                </a:solidFill>
              </a:rPr>
              <a:t>Upgraded Sensor Design</a:t>
            </a:r>
          </a:p>
          <a:p>
            <a:pPr marL="0" indent="0">
              <a:buNone/>
            </a:pPr>
            <a:endParaRPr lang="en-US" sz="800" b="1" i="1" dirty="0">
              <a:solidFill>
                <a:srgbClr val="00B0F0"/>
              </a:solidFill>
            </a:endParaRPr>
          </a:p>
          <a:p>
            <a:r>
              <a:rPr lang="en-US" sz="2400" b="1" dirty="0">
                <a:solidFill>
                  <a:schemeClr val="tx2"/>
                </a:solidFill>
              </a:rPr>
              <a:t>Ice Thickness Sensor</a:t>
            </a:r>
          </a:p>
          <a:p>
            <a:pPr lvl="1"/>
            <a:r>
              <a:rPr lang="en-US" sz="2000" dirty="0">
                <a:solidFill>
                  <a:schemeClr val="tx2"/>
                </a:solidFill>
              </a:rPr>
              <a:t>U-shaped sensor allows sensor bracket to sit above splash line, </a:t>
            </a:r>
            <a:r>
              <a:rPr lang="en-US" sz="2000" b="1" dirty="0">
                <a:solidFill>
                  <a:schemeClr val="tx2"/>
                </a:solidFill>
              </a:rPr>
              <a:t>minimizing scale buildup </a:t>
            </a:r>
            <a:r>
              <a:rPr lang="en-US" sz="2000" dirty="0">
                <a:solidFill>
                  <a:schemeClr val="tx2"/>
                </a:solidFill>
              </a:rPr>
              <a:t>and reducing the potential for premature/false sensor readings</a:t>
            </a:r>
          </a:p>
          <a:p>
            <a:pPr lvl="1"/>
            <a:endParaRPr lang="en-US" sz="500" dirty="0">
              <a:solidFill>
                <a:schemeClr val="tx2"/>
              </a:solidFill>
            </a:endParaRPr>
          </a:p>
          <a:p>
            <a:pPr lvl="1"/>
            <a:r>
              <a:rPr lang="en-US" sz="2000" dirty="0">
                <a:solidFill>
                  <a:schemeClr val="tx2"/>
                </a:solidFill>
              </a:rPr>
              <a:t>Smooth sensor and sensor bracket with rounded edges for </a:t>
            </a:r>
            <a:r>
              <a:rPr lang="en-US" sz="2000" b="1" dirty="0">
                <a:solidFill>
                  <a:schemeClr val="tx2"/>
                </a:solidFill>
              </a:rPr>
              <a:t>improved cleanability</a:t>
            </a:r>
          </a:p>
          <a:p>
            <a:pPr lvl="1"/>
            <a:endParaRPr lang="en-US" sz="500" dirty="0">
              <a:solidFill>
                <a:schemeClr val="tx2"/>
              </a:solidFill>
            </a:endParaRPr>
          </a:p>
          <a:p>
            <a:pPr lvl="1"/>
            <a:r>
              <a:rPr lang="en-US" sz="2000" dirty="0">
                <a:solidFill>
                  <a:schemeClr val="tx2"/>
                </a:solidFill>
              </a:rPr>
              <a:t>In-line connector for </a:t>
            </a:r>
            <a:r>
              <a:rPr lang="en-US" sz="2000" b="1" dirty="0">
                <a:solidFill>
                  <a:schemeClr val="tx2"/>
                </a:solidFill>
              </a:rPr>
              <a:t>easy removal </a:t>
            </a:r>
            <a:r>
              <a:rPr lang="en-US" sz="2000" dirty="0">
                <a:solidFill>
                  <a:schemeClr val="tx2"/>
                </a:solidFill>
              </a:rPr>
              <a:t>during maintenance</a:t>
            </a:r>
          </a:p>
          <a:p>
            <a:pPr marL="457200" lvl="1" indent="0">
              <a:buNone/>
            </a:pPr>
            <a:endParaRPr lang="en-US" sz="500" dirty="0">
              <a:solidFill>
                <a:schemeClr val="tx2"/>
              </a:solidFill>
            </a:endParaRPr>
          </a:p>
          <a:p>
            <a:pPr lvl="1"/>
            <a:r>
              <a:rPr lang="en-US" sz="2000" dirty="0">
                <a:solidFill>
                  <a:schemeClr val="tx2"/>
                </a:solidFill>
              </a:rPr>
              <a:t>Eliminates the need to disassemble for cleaning</a:t>
            </a:r>
          </a:p>
          <a:p>
            <a:pPr lvl="1"/>
            <a:endParaRPr lang="en-US" sz="2000" dirty="0">
              <a:solidFill>
                <a:schemeClr val="tx2"/>
              </a:solidFill>
            </a:endParaRPr>
          </a:p>
          <a:p>
            <a:r>
              <a:rPr lang="en-US" sz="2400" b="1" dirty="0">
                <a:solidFill>
                  <a:schemeClr val="tx2"/>
                </a:solidFill>
              </a:rPr>
              <a:t>Water Level Sensor (WaterSense)</a:t>
            </a:r>
          </a:p>
          <a:p>
            <a:pPr lvl="1"/>
            <a:r>
              <a:rPr lang="en-US" sz="2000" dirty="0">
                <a:solidFill>
                  <a:schemeClr val="tx2"/>
                </a:solidFill>
              </a:rPr>
              <a:t>Robust cylindrical probes replace stamped plate for </a:t>
            </a:r>
            <a:r>
              <a:rPr lang="en-US" sz="2000" b="1" dirty="0">
                <a:solidFill>
                  <a:schemeClr val="tx2"/>
                </a:solidFill>
              </a:rPr>
              <a:t>increased durability</a:t>
            </a:r>
          </a:p>
          <a:p>
            <a:pPr lvl="1"/>
            <a:endParaRPr lang="en-US" sz="500" dirty="0">
              <a:solidFill>
                <a:schemeClr val="tx2"/>
              </a:solidFill>
            </a:endParaRPr>
          </a:p>
          <a:p>
            <a:pPr lvl="1"/>
            <a:r>
              <a:rPr lang="en-US" sz="2000" dirty="0">
                <a:solidFill>
                  <a:schemeClr val="tx2"/>
                </a:solidFill>
              </a:rPr>
              <a:t>Closed housing shields connectors, which reduces corrosion risk and eliminates the need to disassemble for cleaning</a:t>
            </a:r>
          </a:p>
          <a:p>
            <a:pPr lvl="2"/>
            <a:r>
              <a:rPr lang="en-US" sz="1800" dirty="0">
                <a:solidFill>
                  <a:schemeClr val="tx2"/>
                </a:solidFill>
              </a:rPr>
              <a:t>Cleaning only requires a simple wipe down of probes</a:t>
            </a:r>
          </a:p>
          <a:p>
            <a:pPr lvl="2"/>
            <a:endParaRPr lang="en-US" sz="500" dirty="0">
              <a:solidFill>
                <a:schemeClr val="tx2"/>
              </a:solidFill>
            </a:endParaRPr>
          </a:p>
          <a:p>
            <a:pPr lvl="1"/>
            <a:r>
              <a:rPr lang="en-US" sz="2000" dirty="0">
                <a:solidFill>
                  <a:schemeClr val="tx2"/>
                </a:solidFill>
              </a:rPr>
              <a:t>In-line connector for </a:t>
            </a:r>
            <a:r>
              <a:rPr lang="en-US" sz="2000" b="1" dirty="0">
                <a:solidFill>
                  <a:schemeClr val="tx2"/>
                </a:solidFill>
              </a:rPr>
              <a:t>easy removal</a:t>
            </a:r>
            <a:r>
              <a:rPr lang="en-US" sz="2000" dirty="0">
                <a:solidFill>
                  <a:schemeClr val="tx2"/>
                </a:solidFill>
              </a:rPr>
              <a:t> during maintenance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2B94E1C-EB25-4FED-996A-166F837FEAE1}"/>
              </a:ext>
            </a:extLst>
          </p:cNvPr>
          <p:cNvSpPr txBox="1">
            <a:spLocks/>
          </p:cNvSpPr>
          <p:nvPr/>
        </p:nvSpPr>
        <p:spPr>
          <a:xfrm>
            <a:off x="457200" y="96838"/>
            <a:ext cx="8229600" cy="7413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Prodigy ELITE® -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+mj-cs"/>
              </a:rPr>
              <a:t> What’s New</a:t>
            </a:r>
          </a:p>
        </p:txBody>
      </p:sp>
      <p:pic>
        <p:nvPicPr>
          <p:cNvPr id="10" name="Picture 9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1A265030-9B31-4108-8045-76D7B759CD4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5102" y="227643"/>
            <a:ext cx="1229031" cy="412997"/>
          </a:xfrm>
          <a:prstGeom prst="rect">
            <a:avLst/>
          </a:prstGeom>
        </p:spPr>
      </p:pic>
      <p:pic>
        <p:nvPicPr>
          <p:cNvPr id="6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5409B9E2-5BDF-22C3-0B11-A5C6CBD672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1111" y="1251329"/>
            <a:ext cx="2559200" cy="15359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B0F0"/>
            </a:solidFill>
          </a:ln>
          <a:effectLst/>
        </p:spPr>
      </p:pic>
      <p:pic>
        <p:nvPicPr>
          <p:cNvPr id="9" name="Picture 8" descr="A picture containing person&#10;&#10;Description automatically generated">
            <a:extLst>
              <a:ext uri="{FF2B5EF4-FFF2-40B4-BE49-F238E27FC236}">
                <a16:creationId xmlns:a16="http://schemas.microsoft.com/office/drawing/2014/main" id="{4CE38BC5-48D7-7BA4-AB20-B0740A59F0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4591" y="1061427"/>
            <a:ext cx="1405912" cy="5397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B0F0"/>
            </a:solidFill>
          </a:ln>
          <a:effectLst/>
        </p:spPr>
      </p:pic>
      <p:pic>
        <p:nvPicPr>
          <p:cNvPr id="12" name="Picture 11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F5CD7EBC-D146-5400-FD43-262412C4C7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1111" y="3110579"/>
            <a:ext cx="2543229" cy="2255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B0F0"/>
            </a:solidFill>
          </a:ln>
          <a:effectLst/>
        </p:spPr>
      </p:pic>
      <p:pic>
        <p:nvPicPr>
          <p:cNvPr id="16" name="Picture 15" descr="A picture containing person, kitchen appliance&#10;&#10;Description automatically generated">
            <a:extLst>
              <a:ext uri="{FF2B5EF4-FFF2-40B4-BE49-F238E27FC236}">
                <a16:creationId xmlns:a16="http://schemas.microsoft.com/office/drawing/2014/main" id="{C35B5048-16A4-03CC-62EC-005F2A12C73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4591" y="3711468"/>
            <a:ext cx="933450" cy="1054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B0F0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7695646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1" y="1061426"/>
            <a:ext cx="5655923" cy="506940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000" b="1" i="1" dirty="0">
                <a:solidFill>
                  <a:srgbClr val="00B0F0"/>
                </a:solidFill>
              </a:rPr>
              <a:t>Preservation Mode</a:t>
            </a:r>
          </a:p>
          <a:p>
            <a:pPr marL="0" indent="0">
              <a:buNone/>
            </a:pPr>
            <a:endParaRPr lang="en-US" sz="800" b="1" i="1" dirty="0">
              <a:solidFill>
                <a:srgbClr val="00B0F0"/>
              </a:solidFill>
            </a:endParaRPr>
          </a:p>
          <a:p>
            <a:r>
              <a:rPr lang="en-US" sz="2000" dirty="0">
                <a:solidFill>
                  <a:schemeClr val="tx2"/>
                </a:solidFill>
              </a:rPr>
              <a:t>Acts as a general failsafe/added redundancy for </a:t>
            </a:r>
            <a:r>
              <a:rPr lang="en-US" sz="2000" b="1" dirty="0">
                <a:solidFill>
                  <a:schemeClr val="tx2"/>
                </a:solidFill>
              </a:rPr>
              <a:t>maximum uptime </a:t>
            </a:r>
            <a:r>
              <a:rPr lang="en-US" sz="2000" dirty="0">
                <a:solidFill>
                  <a:schemeClr val="tx2"/>
                </a:solidFill>
              </a:rPr>
              <a:t>and </a:t>
            </a:r>
            <a:r>
              <a:rPr lang="en-US" sz="2000" b="1" dirty="0">
                <a:solidFill>
                  <a:schemeClr val="tx2"/>
                </a:solidFill>
              </a:rPr>
              <a:t>instant awareness</a:t>
            </a:r>
          </a:p>
          <a:p>
            <a:endParaRPr lang="en-US" sz="500" dirty="0">
              <a:solidFill>
                <a:schemeClr val="tx2"/>
              </a:solidFill>
            </a:endParaRPr>
          </a:p>
          <a:p>
            <a:r>
              <a:rPr lang="en-US" sz="2000" dirty="0">
                <a:solidFill>
                  <a:schemeClr val="tx2"/>
                </a:solidFill>
              </a:rPr>
              <a:t>If freeze/harvest anomalies occur (often due to lack    of maintenance), the unit will intelligently switch into Preservation Mode instead of shutting down</a:t>
            </a:r>
          </a:p>
          <a:p>
            <a:pPr lvl="1"/>
            <a:r>
              <a:rPr lang="en-US" sz="1300" dirty="0">
                <a:solidFill>
                  <a:schemeClr val="tx2"/>
                </a:solidFill>
              </a:rPr>
              <a:t>Preservation Mode will allow the machine to operate using a timer-based              freeze/harvest cycle until sensors/components can be properly cleaned</a:t>
            </a:r>
          </a:p>
          <a:p>
            <a:pPr lvl="1"/>
            <a:r>
              <a:rPr lang="en-US" sz="1300" dirty="0">
                <a:solidFill>
                  <a:schemeClr val="tx2"/>
                </a:solidFill>
              </a:rPr>
              <a:t>The timer-based freeze/harvest cycle may vary in length by model</a:t>
            </a:r>
          </a:p>
          <a:p>
            <a:pPr lvl="1"/>
            <a:endParaRPr lang="en-US" sz="500" dirty="0">
              <a:solidFill>
                <a:schemeClr val="tx2"/>
              </a:solidFill>
            </a:endParaRPr>
          </a:p>
          <a:p>
            <a:r>
              <a:rPr lang="en-US" sz="2000" dirty="0">
                <a:solidFill>
                  <a:schemeClr val="tx2"/>
                </a:solidFill>
              </a:rPr>
              <a:t>Operators will be notified via AutoAlert</a:t>
            </a:r>
            <a:r>
              <a:rPr lang="en-US" sz="2000" dirty="0">
                <a:solidFill>
                  <a:srgbClr val="003F80"/>
                </a:solidFill>
              </a:rPr>
              <a:t>™ (blinking amber CLEAN light), 16-segment display on the controller, and in the Scotsman ICELINQ® app</a:t>
            </a:r>
            <a:endParaRPr lang="en-US" sz="2000" dirty="0">
              <a:solidFill>
                <a:schemeClr val="tx2"/>
              </a:solidFill>
            </a:endParaRPr>
          </a:p>
          <a:p>
            <a:endParaRPr lang="en-US" sz="500" dirty="0">
              <a:solidFill>
                <a:schemeClr val="tx2"/>
              </a:solidFill>
            </a:endParaRPr>
          </a:p>
          <a:p>
            <a:r>
              <a:rPr lang="en-US" sz="2000" dirty="0">
                <a:solidFill>
                  <a:schemeClr val="tx2"/>
                </a:solidFill>
              </a:rPr>
              <a:t>While Preservation Mode can serve as an interim solution to continue making ice, it is still recommended that the machine is cleaned and/or serviced as soon as possible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EF9C94-CD3D-EBE1-8512-8E3E87AC7D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3124" y="1190345"/>
            <a:ext cx="2898748" cy="24672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DA49C6-3A49-46BA-BF92-BF0521C55D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0211" y="3786519"/>
            <a:ext cx="1644573" cy="16323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A5EEB77-661E-469D-B49D-EF203F7D1FFF}"/>
              </a:ext>
            </a:extLst>
          </p:cNvPr>
          <p:cNvSpPr txBox="1">
            <a:spLocks/>
          </p:cNvSpPr>
          <p:nvPr/>
        </p:nvSpPr>
        <p:spPr>
          <a:xfrm>
            <a:off x="457200" y="96838"/>
            <a:ext cx="8229600" cy="7413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Prodigy ELITE® -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+mj-cs"/>
              </a:rPr>
              <a:t> What’s New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+mj-cs"/>
              </a:rPr>
              <a:t> 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13" name="Picture 1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20361DC0-5A1E-4F86-8662-EF8F4F2FA1D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5102" y="227643"/>
            <a:ext cx="1229031" cy="41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792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1" y="1061427"/>
            <a:ext cx="8496932" cy="290097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3000" b="1" i="1" dirty="0">
                <a:solidFill>
                  <a:srgbClr val="00B0F0"/>
                </a:solidFill>
              </a:rPr>
              <a:t>KBILC: Basic Ice Level Control</a:t>
            </a:r>
          </a:p>
          <a:p>
            <a:pPr marL="0" indent="0">
              <a:buNone/>
            </a:pPr>
            <a:endParaRPr lang="en-US" sz="500" b="1" i="1" dirty="0">
              <a:solidFill>
                <a:srgbClr val="00B0F0"/>
              </a:solidFill>
            </a:endParaRPr>
          </a:p>
          <a:p>
            <a:r>
              <a:rPr lang="en-US" sz="2000" dirty="0">
                <a:solidFill>
                  <a:schemeClr val="tx2"/>
                </a:solidFill>
              </a:rPr>
              <a:t>More </a:t>
            </a:r>
            <a:r>
              <a:rPr lang="en-US" sz="2000" b="1" dirty="0">
                <a:solidFill>
                  <a:schemeClr val="tx2"/>
                </a:solidFill>
              </a:rPr>
              <a:t>economical</a:t>
            </a:r>
            <a:r>
              <a:rPr lang="en-US" sz="2000" dirty="0">
                <a:solidFill>
                  <a:schemeClr val="tx2"/>
                </a:solidFill>
              </a:rPr>
              <a:t> solution for dispensing applications</a:t>
            </a:r>
          </a:p>
          <a:p>
            <a:pPr lvl="1"/>
            <a:r>
              <a:rPr lang="en-US" sz="1600" dirty="0">
                <a:solidFill>
                  <a:schemeClr val="tx2"/>
                </a:solidFill>
              </a:rPr>
              <a:t>KVS remains an “advanced” option, providing more setpoints, precision, and programmability           (when paired with Smart-Board™)</a:t>
            </a:r>
          </a:p>
          <a:p>
            <a:pPr lvl="1"/>
            <a:endParaRPr lang="en-US" sz="500" dirty="0">
              <a:solidFill>
                <a:schemeClr val="tx2"/>
              </a:solidFill>
            </a:endParaRPr>
          </a:p>
          <a:p>
            <a:r>
              <a:rPr lang="en-US" sz="2000" b="1" dirty="0">
                <a:solidFill>
                  <a:schemeClr val="tx2"/>
                </a:solidFill>
              </a:rPr>
              <a:t>Simple installation</a:t>
            </a:r>
            <a:r>
              <a:rPr lang="en-US" sz="2000" dirty="0">
                <a:solidFill>
                  <a:schemeClr val="tx2"/>
                </a:solidFill>
              </a:rPr>
              <a:t>, only requires PH screwdriver for panel removal and controller access</a:t>
            </a:r>
          </a:p>
          <a:p>
            <a:endParaRPr lang="en-US" sz="400" dirty="0">
              <a:solidFill>
                <a:schemeClr val="tx2"/>
              </a:solidFill>
            </a:endParaRPr>
          </a:p>
          <a:p>
            <a:r>
              <a:rPr lang="en-US" sz="2000" dirty="0">
                <a:solidFill>
                  <a:schemeClr val="tx2"/>
                </a:solidFill>
              </a:rPr>
              <a:t>Robust, flexible tubing protects sensor and allows it to self-correct position after disturbance from agitation for </a:t>
            </a:r>
            <a:r>
              <a:rPr lang="en-US" sz="2000" b="1" dirty="0">
                <a:solidFill>
                  <a:schemeClr val="tx2"/>
                </a:solidFill>
              </a:rPr>
              <a:t>more reliable bin level sensing</a:t>
            </a:r>
          </a:p>
          <a:p>
            <a:endParaRPr lang="en-US" sz="500" dirty="0">
              <a:solidFill>
                <a:schemeClr val="tx2"/>
              </a:solidFill>
            </a:endParaRPr>
          </a:p>
          <a:p>
            <a:r>
              <a:rPr lang="en-US" sz="2000" dirty="0">
                <a:solidFill>
                  <a:schemeClr val="tx2"/>
                </a:solidFill>
              </a:rPr>
              <a:t>Tube is notched at 3 recommended setpoints for </a:t>
            </a:r>
            <a:r>
              <a:rPr lang="en-US" sz="2000" b="1" dirty="0">
                <a:solidFill>
                  <a:schemeClr val="tx2"/>
                </a:solidFill>
              </a:rPr>
              <a:t>easy adjustment</a:t>
            </a:r>
          </a:p>
          <a:p>
            <a:pPr lvl="1"/>
            <a:r>
              <a:rPr lang="en-US" sz="1600" dirty="0">
                <a:solidFill>
                  <a:schemeClr val="tx2"/>
                </a:solidFill>
              </a:rPr>
              <a:t>These standardized setpoints will work for most dispenser applications</a:t>
            </a:r>
          </a:p>
        </p:txBody>
      </p:sp>
      <p:pic>
        <p:nvPicPr>
          <p:cNvPr id="13" name="Picture 1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20361DC0-5A1E-4F86-8662-EF8F4F2FA1D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5102" y="227643"/>
            <a:ext cx="1229031" cy="4129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39DBF2-7951-4023-A920-C11F97BA8C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4287" y="3957068"/>
            <a:ext cx="2898025" cy="1263242"/>
          </a:xfrm>
          <a:prstGeom prst="rect">
            <a:avLst/>
          </a:prstGeom>
        </p:spPr>
      </p:pic>
      <p:pic>
        <p:nvPicPr>
          <p:cNvPr id="4" name="Picture 3" descr="A picture containing indoor&#10;&#10;Description automatically generated">
            <a:extLst>
              <a:ext uri="{FF2B5EF4-FFF2-40B4-BE49-F238E27FC236}">
                <a16:creationId xmlns:a16="http://schemas.microsoft.com/office/drawing/2014/main" id="{D3576D09-9D58-8758-01CC-2AC4A0FAB1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915" y="4005196"/>
            <a:ext cx="1732179" cy="17927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B0F0"/>
            </a:solidFill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E8AEC1-B872-F920-7DA6-6D5EDCF116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9360" y="4005196"/>
            <a:ext cx="3197660" cy="17927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B0F0"/>
            </a:solidFill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A3ECF8-AB68-85D4-46A1-1399B5ECE636}"/>
              </a:ext>
            </a:extLst>
          </p:cNvPr>
          <p:cNvSpPr txBox="1">
            <a:spLocks/>
          </p:cNvSpPr>
          <p:nvPr/>
        </p:nvSpPr>
        <p:spPr>
          <a:xfrm>
            <a:off x="457200" y="96838"/>
            <a:ext cx="8229600" cy="74136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Prodigy ELITE® -</a:t>
            </a:r>
            <a:r>
              <a:rPr kumimoji="0" lang="en-US" sz="3500" b="1" i="1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+mj-cs"/>
              </a:rPr>
              <a:t> </a:t>
            </a:r>
            <a:r>
              <a:rPr lang="en-US" sz="3500" b="1" i="1" kern="0" dirty="0">
                <a:solidFill>
                  <a:srgbClr val="1F497D"/>
                </a:solidFill>
                <a:latin typeface="Calibri"/>
                <a:ea typeface="ＭＳ Ｐゴシック"/>
              </a:rPr>
              <a:t>Optional Accessories</a:t>
            </a:r>
            <a:endParaRPr kumimoji="0" lang="en-US" sz="3500" b="1" i="1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ＭＳ Ｐゴシック"/>
              <a:cs typeface="+mj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8E07AC5-2334-E714-1E7F-0D4540172B1A}"/>
              </a:ext>
            </a:extLst>
          </p:cNvPr>
          <p:cNvGrpSpPr/>
          <p:nvPr/>
        </p:nvGrpSpPr>
        <p:grpSpPr>
          <a:xfrm>
            <a:off x="6135419" y="1061427"/>
            <a:ext cx="2818714" cy="505158"/>
            <a:chOff x="5943600" y="1132532"/>
            <a:chExt cx="2818714" cy="505158"/>
          </a:xfrm>
        </p:grpSpPr>
        <p:sp>
          <p:nvSpPr>
            <p:cNvPr id="6" name="Rounded Rectangle 37">
              <a:extLst>
                <a:ext uri="{FF2B5EF4-FFF2-40B4-BE49-F238E27FC236}">
                  <a16:creationId xmlns:a16="http://schemas.microsoft.com/office/drawing/2014/main" id="{EC528A82-98D3-7094-F7B8-418E7240682F}"/>
                </a:ext>
              </a:extLst>
            </p:cNvPr>
            <p:cNvSpPr/>
            <p:nvPr/>
          </p:nvSpPr>
          <p:spPr>
            <a:xfrm>
              <a:off x="5943600" y="1132532"/>
              <a:ext cx="2818714" cy="505158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36B12B-518C-07E2-565D-98B14BB50D18}"/>
                </a:ext>
              </a:extLst>
            </p:cNvPr>
            <p:cNvSpPr/>
            <p:nvPr/>
          </p:nvSpPr>
          <p:spPr>
            <a:xfrm>
              <a:off x="5943600" y="1155772"/>
              <a:ext cx="281871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 dirty="0">
                  <a:solidFill>
                    <a:schemeClr val="bg1"/>
                  </a:solidFill>
                  <a:latin typeface="Calibri"/>
                </a:rPr>
                <a:t>ONLY COMPATIBLE WITH PRODIGY ELITE</a:t>
              </a:r>
              <a:r>
                <a:rPr lang="en-US" sz="1200" b="1" i="1" dirty="0">
                  <a:solidFill>
                    <a:schemeClr val="bg1"/>
                  </a:solidFill>
                </a:rPr>
                <a:t>®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rPr>
                <a:t> MODULAR CUBE MODELS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6197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cluttered&#10;&#10;Description automatically generated">
            <a:extLst>
              <a:ext uri="{FF2B5EF4-FFF2-40B4-BE49-F238E27FC236}">
                <a16:creationId xmlns:a16="http://schemas.microsoft.com/office/drawing/2014/main" id="{25B5F1DD-ACE0-0480-272F-CF171ADDE5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4953" y="1115975"/>
            <a:ext cx="2922375" cy="34560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B0F0"/>
            </a:solidFill>
          </a:ln>
          <a:effectLst/>
        </p:spPr>
      </p:pic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199" y="1061426"/>
            <a:ext cx="5138383" cy="50801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>
                <a:solidFill>
                  <a:srgbClr val="00B0F0"/>
                </a:solidFill>
              </a:rPr>
              <a:t>Patented WaterSense Technology</a:t>
            </a:r>
          </a:p>
          <a:p>
            <a:pPr marL="0" indent="0">
              <a:buNone/>
            </a:pPr>
            <a:endParaRPr lang="en-US" sz="600" b="1" i="1" dirty="0">
              <a:solidFill>
                <a:srgbClr val="00B0F0"/>
              </a:solidFill>
            </a:endParaRPr>
          </a:p>
          <a:p>
            <a:r>
              <a:rPr lang="en-US" sz="2000" dirty="0">
                <a:solidFill>
                  <a:srgbClr val="003F80"/>
                </a:solidFill>
              </a:rPr>
              <a:t>Automatically adjusts based on water supply quality</a:t>
            </a:r>
          </a:p>
          <a:p>
            <a:endParaRPr lang="en-US" sz="400" dirty="0">
              <a:solidFill>
                <a:srgbClr val="003F80"/>
              </a:solidFill>
            </a:endParaRPr>
          </a:p>
          <a:p>
            <a:r>
              <a:rPr lang="en-US" sz="2000" dirty="0">
                <a:solidFill>
                  <a:srgbClr val="003F80"/>
                </a:solidFill>
              </a:rPr>
              <a:t>Exclusive feature helps </a:t>
            </a:r>
            <a:r>
              <a:rPr lang="en-US" sz="2000" b="1" dirty="0">
                <a:solidFill>
                  <a:srgbClr val="003F80"/>
                </a:solidFill>
              </a:rPr>
              <a:t>reduce scale buildup</a:t>
            </a:r>
            <a:r>
              <a:rPr lang="en-US" sz="2000" dirty="0">
                <a:solidFill>
                  <a:srgbClr val="003F80"/>
                </a:solidFill>
              </a:rPr>
              <a:t> for more sanitary ice </a:t>
            </a:r>
          </a:p>
          <a:p>
            <a:endParaRPr lang="en-US" sz="400" dirty="0">
              <a:solidFill>
                <a:srgbClr val="003F80"/>
              </a:solidFill>
            </a:endParaRPr>
          </a:p>
          <a:p>
            <a:r>
              <a:rPr lang="en-US" sz="2000" dirty="0">
                <a:solidFill>
                  <a:srgbClr val="003F80"/>
                </a:solidFill>
              </a:rPr>
              <a:t>Reliable sensor adjusts water purge at end of each cycle to flush excess minerals</a:t>
            </a:r>
          </a:p>
          <a:p>
            <a:endParaRPr lang="en-US" sz="400" dirty="0">
              <a:solidFill>
                <a:srgbClr val="003F80"/>
              </a:solidFill>
            </a:endParaRPr>
          </a:p>
          <a:p>
            <a:r>
              <a:rPr lang="en-US" sz="2000" dirty="0">
                <a:solidFill>
                  <a:srgbClr val="003F80"/>
                </a:solidFill>
              </a:rPr>
              <a:t>Automatically flushes the system to </a:t>
            </a:r>
            <a:r>
              <a:rPr lang="en-US" sz="2000" b="1" dirty="0">
                <a:solidFill>
                  <a:srgbClr val="003F80"/>
                </a:solidFill>
              </a:rPr>
              <a:t>extend time between cleanings</a:t>
            </a:r>
            <a:r>
              <a:rPr lang="en-US" sz="2000" dirty="0">
                <a:solidFill>
                  <a:srgbClr val="003F80"/>
                </a:solidFill>
              </a:rPr>
              <a:t> </a:t>
            </a:r>
          </a:p>
          <a:p>
            <a:endParaRPr lang="en-US" sz="400" dirty="0">
              <a:solidFill>
                <a:srgbClr val="003F80"/>
              </a:solidFill>
            </a:endParaRPr>
          </a:p>
          <a:p>
            <a:r>
              <a:rPr lang="en-US" sz="2000" dirty="0">
                <a:solidFill>
                  <a:srgbClr val="003F80"/>
                </a:solidFill>
              </a:rPr>
              <a:t>Operators can </a:t>
            </a:r>
            <a:r>
              <a:rPr lang="en-US" sz="2000" b="1" dirty="0">
                <a:solidFill>
                  <a:srgbClr val="003F80"/>
                </a:solidFill>
              </a:rPr>
              <a:t>save water and energy</a:t>
            </a:r>
            <a:r>
              <a:rPr lang="en-US" sz="2000" dirty="0">
                <a:solidFill>
                  <a:srgbClr val="003F80"/>
                </a:solidFill>
              </a:rPr>
              <a:t> where water conditions are better filtered by recirculating clean, pre-chilled water back into the ice-making process</a:t>
            </a:r>
          </a:p>
        </p:txBody>
      </p:sp>
      <p:pic>
        <p:nvPicPr>
          <p:cNvPr id="2" name="Picture 1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CCB21679-EC70-EB93-BB5B-373E9E1099B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5102" y="227643"/>
            <a:ext cx="1229031" cy="41299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B49BD08-D1B8-CE85-8C30-8DFC99DA9899}"/>
              </a:ext>
            </a:extLst>
          </p:cNvPr>
          <p:cNvSpPr txBox="1">
            <a:spLocks/>
          </p:cNvSpPr>
          <p:nvPr/>
        </p:nvSpPr>
        <p:spPr>
          <a:xfrm>
            <a:off x="457200" y="96838"/>
            <a:ext cx="8229600" cy="7413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Prodigy ELITE® -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+mj-cs"/>
              </a:rPr>
              <a:t> </a:t>
            </a:r>
            <a:r>
              <a:rPr lang="en-US" sz="4000" b="1" i="1" kern="0" dirty="0">
                <a:solidFill>
                  <a:srgbClr val="1F497D"/>
                </a:solidFill>
                <a:latin typeface="Calibri"/>
                <a:ea typeface="ＭＳ Ｐゴシック"/>
              </a:rPr>
              <a:t>Sanitary Design</a:t>
            </a:r>
            <a:endParaRPr kumimoji="0" lang="en-US" sz="4000" b="1" i="1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ＭＳ Ｐゴシック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716082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199" y="1061426"/>
            <a:ext cx="5167424" cy="47545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>
                <a:solidFill>
                  <a:srgbClr val="00B0F0"/>
                </a:solidFill>
              </a:rPr>
              <a:t>Built-In Antimicrobial Protection</a:t>
            </a:r>
          </a:p>
          <a:p>
            <a:pPr marL="0" indent="0">
              <a:buNone/>
            </a:pPr>
            <a:endParaRPr lang="en-US" sz="600" b="1" i="1" dirty="0">
              <a:solidFill>
                <a:srgbClr val="00B0F0"/>
              </a:solidFill>
            </a:endParaRPr>
          </a:p>
          <a:p>
            <a:r>
              <a:rPr lang="en-US" sz="2200" dirty="0">
                <a:solidFill>
                  <a:srgbClr val="003F80"/>
                </a:solidFill>
              </a:rPr>
              <a:t>Prodigy ELITE® units are designed to always ensure customer safety, even between cleanings</a:t>
            </a:r>
          </a:p>
          <a:p>
            <a:endParaRPr lang="en-US" sz="1000" dirty="0">
              <a:solidFill>
                <a:srgbClr val="003F80"/>
              </a:solidFill>
            </a:endParaRPr>
          </a:p>
          <a:p>
            <a:r>
              <a:rPr lang="en-US" sz="2200" dirty="0">
                <a:solidFill>
                  <a:srgbClr val="003F80"/>
                </a:solidFill>
              </a:rPr>
              <a:t>Scotsman products feature AquaArmor with AgION™, a silver-based antimicrobial compound molded directly into key components</a:t>
            </a:r>
          </a:p>
          <a:p>
            <a:endParaRPr lang="en-US" sz="1000" dirty="0">
              <a:solidFill>
                <a:srgbClr val="003F80"/>
              </a:solidFill>
            </a:endParaRPr>
          </a:p>
          <a:p>
            <a:r>
              <a:rPr lang="en-US" sz="2200" dirty="0">
                <a:solidFill>
                  <a:srgbClr val="003F80"/>
                </a:solidFill>
              </a:rPr>
              <a:t>Helps inhibit the growth of undesirable microbes, bacteria, mold and algae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7672103" y="1104975"/>
            <a:ext cx="1099877" cy="4421716"/>
            <a:chOff x="7158380" y="1139742"/>
            <a:chExt cx="1099877" cy="4421716"/>
          </a:xfrm>
        </p:grpSpPr>
        <p:sp>
          <p:nvSpPr>
            <p:cNvPr id="71" name="Rectangle 70"/>
            <p:cNvSpPr/>
            <p:nvPr/>
          </p:nvSpPr>
          <p:spPr>
            <a:xfrm>
              <a:off x="7158380" y="1315590"/>
              <a:ext cx="853179" cy="4086304"/>
            </a:xfrm>
            <a:prstGeom prst="rect">
              <a:avLst/>
            </a:prstGeom>
            <a:solidFill>
              <a:srgbClr val="0093FF">
                <a:lumMod val="40000"/>
                <a:lumOff val="6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7209692" y="1139742"/>
              <a:ext cx="950872" cy="950872"/>
              <a:chOff x="7209692" y="1250463"/>
              <a:chExt cx="950872" cy="950872"/>
            </a:xfrm>
          </p:grpSpPr>
          <p:sp>
            <p:nvSpPr>
              <p:cNvPr id="111" name="Oval 110"/>
              <p:cNvSpPr/>
              <p:nvPr/>
            </p:nvSpPr>
            <p:spPr>
              <a:xfrm>
                <a:off x="7209692" y="1250463"/>
                <a:ext cx="950872" cy="950872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7293056" y="1333827"/>
                <a:ext cx="784144" cy="784144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7369256" y="1410027"/>
                <a:ext cx="631744" cy="631744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7445456" y="1490136"/>
                <a:ext cx="479344" cy="479344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7520671" y="1554616"/>
                <a:ext cx="350384" cy="350384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73" name="Group 72"/>
            <p:cNvGrpSpPr/>
            <p:nvPr/>
          </p:nvGrpSpPr>
          <p:grpSpPr>
            <a:xfrm>
              <a:off x="7209692" y="2007250"/>
              <a:ext cx="950872" cy="950872"/>
              <a:chOff x="7209692" y="1250463"/>
              <a:chExt cx="950872" cy="950872"/>
            </a:xfrm>
          </p:grpSpPr>
          <p:sp>
            <p:nvSpPr>
              <p:cNvPr id="106" name="Oval 105"/>
              <p:cNvSpPr/>
              <p:nvPr/>
            </p:nvSpPr>
            <p:spPr>
              <a:xfrm>
                <a:off x="7209692" y="1250463"/>
                <a:ext cx="950872" cy="950872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Oval 106"/>
              <p:cNvSpPr/>
              <p:nvPr/>
            </p:nvSpPr>
            <p:spPr>
              <a:xfrm>
                <a:off x="7293056" y="1333827"/>
                <a:ext cx="784144" cy="784144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7369256" y="1410027"/>
                <a:ext cx="631744" cy="631744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7445456" y="1490136"/>
                <a:ext cx="479344" cy="479344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7520671" y="1554616"/>
                <a:ext cx="350384" cy="350384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>
              <a:off x="7209692" y="2873943"/>
              <a:ext cx="950872" cy="950872"/>
              <a:chOff x="7209692" y="1250463"/>
              <a:chExt cx="950872" cy="950872"/>
            </a:xfrm>
          </p:grpSpPr>
          <p:sp>
            <p:nvSpPr>
              <p:cNvPr id="101" name="Oval 100"/>
              <p:cNvSpPr/>
              <p:nvPr/>
            </p:nvSpPr>
            <p:spPr>
              <a:xfrm>
                <a:off x="7209692" y="1250463"/>
                <a:ext cx="950872" cy="950872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7293056" y="1333827"/>
                <a:ext cx="784144" cy="784144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7369256" y="1410027"/>
                <a:ext cx="631744" cy="631744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7445456" y="1490136"/>
                <a:ext cx="479344" cy="479344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7520671" y="1554616"/>
                <a:ext cx="350384" cy="350384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75" name="Group 74"/>
            <p:cNvGrpSpPr/>
            <p:nvPr/>
          </p:nvGrpSpPr>
          <p:grpSpPr>
            <a:xfrm>
              <a:off x="7209692" y="3743078"/>
              <a:ext cx="950872" cy="950872"/>
              <a:chOff x="7209692" y="1250463"/>
              <a:chExt cx="950872" cy="950872"/>
            </a:xfrm>
          </p:grpSpPr>
          <p:sp>
            <p:nvSpPr>
              <p:cNvPr id="96" name="Oval 95"/>
              <p:cNvSpPr/>
              <p:nvPr/>
            </p:nvSpPr>
            <p:spPr>
              <a:xfrm>
                <a:off x="7209692" y="1250463"/>
                <a:ext cx="950872" cy="950872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7293056" y="1333827"/>
                <a:ext cx="784144" cy="784144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7369256" y="1410027"/>
                <a:ext cx="631744" cy="631744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7445456" y="1490136"/>
                <a:ext cx="479344" cy="479344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7520671" y="1554616"/>
                <a:ext cx="350384" cy="350384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76" name="Group 75"/>
            <p:cNvGrpSpPr/>
            <p:nvPr/>
          </p:nvGrpSpPr>
          <p:grpSpPr>
            <a:xfrm>
              <a:off x="7209692" y="4610586"/>
              <a:ext cx="950872" cy="950872"/>
              <a:chOff x="7209692" y="1250463"/>
              <a:chExt cx="950872" cy="950872"/>
            </a:xfrm>
          </p:grpSpPr>
          <p:sp>
            <p:nvSpPr>
              <p:cNvPr id="91" name="Oval 90"/>
              <p:cNvSpPr/>
              <p:nvPr/>
            </p:nvSpPr>
            <p:spPr>
              <a:xfrm>
                <a:off x="7209692" y="1250463"/>
                <a:ext cx="950872" cy="950872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7293056" y="1333827"/>
                <a:ext cx="784144" cy="784144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7369256" y="1410027"/>
                <a:ext cx="631744" cy="631744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7445456" y="1490136"/>
                <a:ext cx="479344" cy="479344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Oval 94"/>
              <p:cNvSpPr/>
              <p:nvPr/>
            </p:nvSpPr>
            <p:spPr>
              <a:xfrm>
                <a:off x="7520671" y="1554616"/>
                <a:ext cx="350384" cy="350384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7" name="Rectangle 76"/>
            <p:cNvSpPr/>
            <p:nvPr/>
          </p:nvSpPr>
          <p:spPr>
            <a:xfrm>
              <a:off x="7633027" y="1315590"/>
              <a:ext cx="625230" cy="4086304"/>
            </a:xfrm>
            <a:prstGeom prst="rect">
              <a:avLst/>
            </a:prstGeom>
            <a:gradFill rotWithShape="1">
              <a:gsLst>
                <a:gs pos="0">
                  <a:sysClr val="windowText" lastClr="000000">
                    <a:lumMod val="65000"/>
                    <a:lumOff val="3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10800000" scaled="0"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 rot="1652252">
              <a:off x="7635189" y="1465381"/>
              <a:ext cx="273538" cy="267025"/>
            </a:xfrm>
            <a:prstGeom prst="rect">
              <a:avLst/>
            </a:prstGeom>
            <a:gradFill rotWithShape="1">
              <a:gsLst>
                <a:gs pos="0">
                  <a:srgbClr val="49A750"/>
                </a:gs>
                <a:gs pos="100000">
                  <a:srgbClr val="49A750">
                    <a:lumMod val="60000"/>
                    <a:lumOff val="4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FFF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 rot="20903769">
              <a:off x="7631423" y="2351126"/>
              <a:ext cx="273538" cy="267025"/>
            </a:xfrm>
            <a:prstGeom prst="rect">
              <a:avLst/>
            </a:prstGeom>
            <a:gradFill rotWithShape="1">
              <a:gsLst>
                <a:gs pos="0">
                  <a:srgbClr val="49A750"/>
                </a:gs>
                <a:gs pos="100000">
                  <a:srgbClr val="49A750">
                    <a:lumMod val="60000"/>
                    <a:lumOff val="4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FFF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 rot="274725">
              <a:off x="7632122" y="3210819"/>
              <a:ext cx="273538" cy="267025"/>
            </a:xfrm>
            <a:prstGeom prst="rect">
              <a:avLst/>
            </a:prstGeom>
            <a:gradFill rotWithShape="1">
              <a:gsLst>
                <a:gs pos="0">
                  <a:srgbClr val="49A750"/>
                </a:gs>
                <a:gs pos="100000">
                  <a:srgbClr val="49A750">
                    <a:lumMod val="60000"/>
                    <a:lumOff val="4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FFF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 rot="19812327">
              <a:off x="7637219" y="4097541"/>
              <a:ext cx="273538" cy="267025"/>
            </a:xfrm>
            <a:prstGeom prst="rect">
              <a:avLst/>
            </a:prstGeom>
            <a:gradFill rotWithShape="1">
              <a:gsLst>
                <a:gs pos="0">
                  <a:srgbClr val="49A750"/>
                </a:gs>
                <a:gs pos="100000">
                  <a:srgbClr val="49A750">
                    <a:lumMod val="60000"/>
                    <a:lumOff val="4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FFF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 rot="17790062">
              <a:off x="7628715" y="4969206"/>
              <a:ext cx="273538" cy="267025"/>
            </a:xfrm>
            <a:prstGeom prst="rect">
              <a:avLst/>
            </a:prstGeom>
            <a:gradFill rotWithShape="1">
              <a:gsLst>
                <a:gs pos="0">
                  <a:srgbClr val="49A750"/>
                </a:gs>
                <a:gs pos="100000">
                  <a:srgbClr val="49A750">
                    <a:lumMod val="60000"/>
                    <a:lumOff val="4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FFF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Oval 82"/>
            <p:cNvSpPr/>
            <p:nvPr/>
          </p:nvSpPr>
          <p:spPr>
            <a:xfrm rot="1612616">
              <a:off x="7410175" y="1759684"/>
              <a:ext cx="45719" cy="198150"/>
            </a:xfrm>
            <a:prstGeom prst="ellipse">
              <a:avLst/>
            </a:prstGeom>
            <a:solidFill>
              <a:srgbClr val="FF6600"/>
            </a:solidFill>
            <a:ln w="9525" cap="flat" cmpd="sng" algn="ctr">
              <a:solidFill>
                <a:srgbClr val="FFFF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Oval 83"/>
            <p:cNvSpPr/>
            <p:nvPr/>
          </p:nvSpPr>
          <p:spPr>
            <a:xfrm rot="20277198">
              <a:off x="7392793" y="2299631"/>
              <a:ext cx="45719" cy="177967"/>
            </a:xfrm>
            <a:prstGeom prst="ellipse">
              <a:avLst/>
            </a:prstGeom>
            <a:solidFill>
              <a:srgbClr val="FF6600"/>
            </a:solidFill>
            <a:ln w="9525" cap="flat" cmpd="sng" algn="ctr">
              <a:solidFill>
                <a:srgbClr val="FFFF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Oval 84"/>
            <p:cNvSpPr/>
            <p:nvPr/>
          </p:nvSpPr>
          <p:spPr>
            <a:xfrm rot="18446705">
              <a:off x="7364259" y="3395903"/>
              <a:ext cx="52614" cy="184867"/>
            </a:xfrm>
            <a:prstGeom prst="ellipse">
              <a:avLst/>
            </a:prstGeom>
            <a:solidFill>
              <a:srgbClr val="FF6600"/>
            </a:solidFill>
            <a:ln w="9525" cap="flat" cmpd="sng" algn="ctr">
              <a:solidFill>
                <a:srgbClr val="FFFF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Oval 85"/>
            <p:cNvSpPr/>
            <p:nvPr/>
          </p:nvSpPr>
          <p:spPr>
            <a:xfrm rot="1330097">
              <a:off x="7366096" y="4360185"/>
              <a:ext cx="58308" cy="181575"/>
            </a:xfrm>
            <a:prstGeom prst="ellipse">
              <a:avLst/>
            </a:prstGeom>
            <a:solidFill>
              <a:srgbClr val="FF6600"/>
            </a:solidFill>
            <a:ln w="9525" cap="flat" cmpd="sng" algn="ctr">
              <a:solidFill>
                <a:srgbClr val="FFFF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Oval 86"/>
            <p:cNvSpPr/>
            <p:nvPr/>
          </p:nvSpPr>
          <p:spPr>
            <a:xfrm rot="20699622">
              <a:off x="7429233" y="4940662"/>
              <a:ext cx="64363" cy="154221"/>
            </a:xfrm>
            <a:prstGeom prst="ellipse">
              <a:avLst/>
            </a:prstGeom>
            <a:solidFill>
              <a:srgbClr val="FF6600"/>
            </a:solidFill>
            <a:ln w="9525" cap="flat" cmpd="sng" algn="ctr">
              <a:solidFill>
                <a:srgbClr val="FFFF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 rot="16953990">
              <a:off x="7420609" y="3819643"/>
              <a:ext cx="58827" cy="195891"/>
            </a:xfrm>
            <a:prstGeom prst="ellipse">
              <a:avLst/>
            </a:prstGeom>
            <a:solidFill>
              <a:srgbClr val="FF6600"/>
            </a:solidFill>
            <a:ln w="9525" cap="flat" cmpd="sng" algn="ctr">
              <a:solidFill>
                <a:srgbClr val="FFFF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 rot="13247566">
              <a:off x="7438883" y="3029556"/>
              <a:ext cx="45719" cy="143216"/>
            </a:xfrm>
            <a:prstGeom prst="ellipse">
              <a:avLst/>
            </a:prstGeom>
            <a:solidFill>
              <a:srgbClr val="FF6600"/>
            </a:solidFill>
            <a:ln w="9525" cap="flat" cmpd="sng" algn="ctr">
              <a:solidFill>
                <a:srgbClr val="FFFF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 rot="16953990">
              <a:off x="7365640" y="1331488"/>
              <a:ext cx="58827" cy="195891"/>
            </a:xfrm>
            <a:prstGeom prst="ellipse">
              <a:avLst/>
            </a:prstGeom>
            <a:solidFill>
              <a:srgbClr val="FF6600"/>
            </a:solidFill>
            <a:ln w="9525" cap="flat" cmpd="sng" algn="ctr">
              <a:solidFill>
                <a:srgbClr val="FFFF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6" name="Rectangle 115"/>
          <p:cNvSpPr/>
          <p:nvPr/>
        </p:nvSpPr>
        <p:spPr>
          <a:xfrm>
            <a:off x="6187182" y="1096688"/>
            <a:ext cx="1243941" cy="483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3F80"/>
                </a:solidFill>
                <a:effectLst/>
                <a:uLnTx/>
                <a:uFillTx/>
              </a:rPr>
              <a:t>AgION</a:t>
            </a:r>
            <a:r>
              <a:rPr lang="en-US" sz="1400" dirty="0">
                <a:solidFill>
                  <a:srgbClr val="003F80"/>
                </a:solidFill>
              </a:rPr>
              <a:t>™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3F80"/>
                </a:solidFill>
                <a:effectLst/>
                <a:uLnTx/>
                <a:uFillTx/>
              </a:rPr>
              <a:t> Antimicrobial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6141591" y="1884883"/>
            <a:ext cx="905274" cy="289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3F80"/>
                </a:solidFill>
                <a:effectLst/>
                <a:uLnTx/>
                <a:uFillTx/>
              </a:rPr>
              <a:t>Moisture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6558426" y="2453159"/>
            <a:ext cx="801068" cy="289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3F80"/>
                </a:solidFill>
                <a:effectLst/>
                <a:uLnTx/>
                <a:uFillTx/>
              </a:rPr>
              <a:t>Bacteria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6343508" y="2967717"/>
            <a:ext cx="905275" cy="483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3F80"/>
                </a:solidFill>
                <a:effectLst/>
                <a:uLnTx/>
                <a:uFillTx/>
              </a:rPr>
              <a:t>Silver ion release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7294373" y="1444687"/>
            <a:ext cx="857153" cy="186774"/>
            <a:chOff x="7294373" y="1444687"/>
            <a:chExt cx="857153" cy="186774"/>
          </a:xfrm>
        </p:grpSpPr>
        <p:sp>
          <p:nvSpPr>
            <p:cNvPr id="121" name="Oval 120"/>
            <p:cNvSpPr/>
            <p:nvPr/>
          </p:nvSpPr>
          <p:spPr>
            <a:xfrm>
              <a:off x="8053834" y="1533769"/>
              <a:ext cx="97692" cy="97692"/>
            </a:xfrm>
            <a:prstGeom prst="ellipse">
              <a:avLst/>
            </a:prstGeom>
            <a:solidFill>
              <a:srgbClr val="0093FF"/>
            </a:solidFill>
            <a:ln w="9525" cap="flat" cmpd="sng" algn="ctr">
              <a:solidFill>
                <a:srgbClr val="003F8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22" name="Straight Connector 121"/>
            <p:cNvCxnSpPr/>
            <p:nvPr/>
          </p:nvCxnSpPr>
          <p:spPr>
            <a:xfrm flipH="1" flipV="1">
              <a:off x="7294373" y="1444687"/>
              <a:ext cx="771372" cy="137928"/>
            </a:xfrm>
            <a:prstGeom prst="line">
              <a:avLst/>
            </a:prstGeom>
            <a:noFill/>
            <a:ln w="9525" cap="flat" cmpd="sng" algn="ctr">
              <a:solidFill>
                <a:srgbClr val="003F80"/>
              </a:solidFill>
              <a:prstDash val="solid"/>
            </a:ln>
            <a:effectLst/>
          </p:spPr>
        </p:cxnSp>
      </p:grpSp>
      <p:grpSp>
        <p:nvGrpSpPr>
          <p:cNvPr id="123" name="Group 122"/>
          <p:cNvGrpSpPr/>
          <p:nvPr/>
        </p:nvGrpSpPr>
        <p:grpSpPr>
          <a:xfrm>
            <a:off x="6949624" y="2004903"/>
            <a:ext cx="857153" cy="97692"/>
            <a:chOff x="7294373" y="1533769"/>
            <a:chExt cx="857153" cy="97692"/>
          </a:xfrm>
        </p:grpSpPr>
        <p:sp>
          <p:nvSpPr>
            <p:cNvPr id="124" name="Oval 123"/>
            <p:cNvSpPr/>
            <p:nvPr/>
          </p:nvSpPr>
          <p:spPr>
            <a:xfrm>
              <a:off x="8053834" y="1533769"/>
              <a:ext cx="97692" cy="97692"/>
            </a:xfrm>
            <a:prstGeom prst="ellipse">
              <a:avLst/>
            </a:prstGeom>
            <a:solidFill>
              <a:srgbClr val="0093FF"/>
            </a:solidFill>
            <a:ln w="9525" cap="flat" cmpd="sng" algn="ctr">
              <a:solidFill>
                <a:srgbClr val="003F8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25" name="Straight Connector 124"/>
            <p:cNvCxnSpPr/>
            <p:nvPr/>
          </p:nvCxnSpPr>
          <p:spPr>
            <a:xfrm flipH="1">
              <a:off x="7294373" y="1582615"/>
              <a:ext cx="771372" cy="2098"/>
            </a:xfrm>
            <a:prstGeom prst="line">
              <a:avLst/>
            </a:prstGeom>
            <a:noFill/>
            <a:ln w="9525" cap="flat" cmpd="sng" algn="ctr">
              <a:solidFill>
                <a:srgbClr val="003F80"/>
              </a:solidFill>
              <a:prstDash val="solid"/>
            </a:ln>
            <a:effectLst/>
          </p:spPr>
        </p:cxnSp>
      </p:grpSp>
      <p:grpSp>
        <p:nvGrpSpPr>
          <p:cNvPr id="126" name="Group 125"/>
          <p:cNvGrpSpPr/>
          <p:nvPr/>
        </p:nvGrpSpPr>
        <p:grpSpPr>
          <a:xfrm>
            <a:off x="7294373" y="2377216"/>
            <a:ext cx="664806" cy="230950"/>
            <a:chOff x="7486720" y="1533769"/>
            <a:chExt cx="664806" cy="230950"/>
          </a:xfrm>
        </p:grpSpPr>
        <p:sp>
          <p:nvSpPr>
            <p:cNvPr id="127" name="Oval 126"/>
            <p:cNvSpPr/>
            <p:nvPr/>
          </p:nvSpPr>
          <p:spPr>
            <a:xfrm>
              <a:off x="8053834" y="1533769"/>
              <a:ext cx="97692" cy="97692"/>
            </a:xfrm>
            <a:prstGeom prst="ellipse">
              <a:avLst/>
            </a:prstGeom>
            <a:solidFill>
              <a:srgbClr val="0093FF"/>
            </a:solidFill>
            <a:ln w="9525" cap="flat" cmpd="sng" algn="ctr">
              <a:solidFill>
                <a:srgbClr val="003F8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28" name="Straight Connector 127"/>
            <p:cNvCxnSpPr/>
            <p:nvPr/>
          </p:nvCxnSpPr>
          <p:spPr>
            <a:xfrm flipH="1">
              <a:off x="7486720" y="1582615"/>
              <a:ext cx="579025" cy="182104"/>
            </a:xfrm>
            <a:prstGeom prst="line">
              <a:avLst/>
            </a:prstGeom>
            <a:noFill/>
            <a:ln w="9525" cap="flat" cmpd="sng" algn="ctr">
              <a:solidFill>
                <a:srgbClr val="003F80"/>
              </a:solidFill>
              <a:prstDash val="solid"/>
            </a:ln>
            <a:effectLst/>
          </p:spPr>
        </p:cxnSp>
      </p:grpSp>
      <p:grpSp>
        <p:nvGrpSpPr>
          <p:cNvPr id="129" name="Group 128"/>
          <p:cNvGrpSpPr/>
          <p:nvPr/>
        </p:nvGrpSpPr>
        <p:grpSpPr>
          <a:xfrm>
            <a:off x="7105487" y="3261008"/>
            <a:ext cx="808102" cy="97692"/>
            <a:chOff x="7343424" y="1533769"/>
            <a:chExt cx="808102" cy="97692"/>
          </a:xfrm>
        </p:grpSpPr>
        <p:sp>
          <p:nvSpPr>
            <p:cNvPr id="130" name="Oval 129"/>
            <p:cNvSpPr/>
            <p:nvPr/>
          </p:nvSpPr>
          <p:spPr>
            <a:xfrm>
              <a:off x="8053834" y="1533769"/>
              <a:ext cx="97692" cy="97692"/>
            </a:xfrm>
            <a:prstGeom prst="ellipse">
              <a:avLst/>
            </a:prstGeom>
            <a:solidFill>
              <a:srgbClr val="0093FF"/>
            </a:solidFill>
            <a:ln w="9525" cap="flat" cmpd="sng" algn="ctr">
              <a:solidFill>
                <a:srgbClr val="003F8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31" name="Straight Connector 130"/>
            <p:cNvCxnSpPr/>
            <p:nvPr/>
          </p:nvCxnSpPr>
          <p:spPr>
            <a:xfrm flipH="1" flipV="1">
              <a:off x="7343424" y="1533769"/>
              <a:ext cx="722322" cy="48846"/>
            </a:xfrm>
            <a:prstGeom prst="line">
              <a:avLst/>
            </a:prstGeom>
            <a:noFill/>
            <a:ln w="9525" cap="flat" cmpd="sng" algn="ctr">
              <a:solidFill>
                <a:srgbClr val="003F80"/>
              </a:solidFill>
              <a:prstDash val="solid"/>
            </a:ln>
            <a:effectLst/>
          </p:spPr>
        </p:cxnSp>
      </p:grpSp>
      <p:pic>
        <p:nvPicPr>
          <p:cNvPr id="2" name="Picture 1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F56D674F-3448-6F07-7FA5-2B86D3AA12F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5102" y="227643"/>
            <a:ext cx="1229031" cy="41299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45AC14E-F11D-1BD6-28D3-B3B9083F22E5}"/>
              </a:ext>
            </a:extLst>
          </p:cNvPr>
          <p:cNvSpPr txBox="1">
            <a:spLocks/>
          </p:cNvSpPr>
          <p:nvPr/>
        </p:nvSpPr>
        <p:spPr>
          <a:xfrm>
            <a:off x="457200" y="96838"/>
            <a:ext cx="8229600" cy="7413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Prodigy ELITE® -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+mj-cs"/>
              </a:rPr>
              <a:t> </a:t>
            </a:r>
            <a:r>
              <a:rPr lang="en-US" sz="4000" b="1" i="1" kern="0" dirty="0">
                <a:solidFill>
                  <a:srgbClr val="1F497D"/>
                </a:solidFill>
                <a:latin typeface="Calibri"/>
                <a:ea typeface="ＭＳ Ｐゴシック"/>
              </a:rPr>
              <a:t>Sanitary Design</a:t>
            </a:r>
            <a:endParaRPr kumimoji="0" lang="en-US" sz="4000" b="1" i="1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ＭＳ Ｐゴシック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226174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199" y="1061426"/>
            <a:ext cx="4263657" cy="47545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>
                <a:solidFill>
                  <a:srgbClr val="00B0F0"/>
                </a:solidFill>
              </a:rPr>
              <a:t>Patented Harvest Assist</a:t>
            </a:r>
          </a:p>
          <a:p>
            <a:pPr marL="0" indent="0">
              <a:buNone/>
            </a:pPr>
            <a:endParaRPr lang="en-US" sz="600" b="1" i="1" dirty="0">
              <a:solidFill>
                <a:srgbClr val="00B0F0"/>
              </a:solidFill>
            </a:endParaRPr>
          </a:p>
          <a:p>
            <a:r>
              <a:rPr lang="en-US" sz="2200" dirty="0">
                <a:solidFill>
                  <a:srgbClr val="003F80"/>
                </a:solidFill>
              </a:rPr>
              <a:t>Once ice cubes form within the evaporator plate, a patented process using a </a:t>
            </a:r>
            <a:r>
              <a:rPr lang="en-US" sz="2200" b="1" dirty="0">
                <a:solidFill>
                  <a:srgbClr val="003F80"/>
                </a:solidFill>
              </a:rPr>
              <a:t>minimal amount of hot gas </a:t>
            </a:r>
            <a:r>
              <a:rPr lang="en-US" sz="2200" dirty="0">
                <a:solidFill>
                  <a:srgbClr val="003F80"/>
                </a:solidFill>
              </a:rPr>
              <a:t>and an exclusive probe ensures that ice is efficiently delivered to the bin</a:t>
            </a:r>
          </a:p>
          <a:p>
            <a:endParaRPr lang="en-US" sz="1000" dirty="0">
              <a:solidFill>
                <a:srgbClr val="003F80"/>
              </a:solidFill>
            </a:endParaRPr>
          </a:p>
          <a:p>
            <a:r>
              <a:rPr lang="en-US" sz="2200" dirty="0">
                <a:solidFill>
                  <a:srgbClr val="003F80"/>
                </a:solidFill>
              </a:rPr>
              <a:t>Uses </a:t>
            </a:r>
            <a:r>
              <a:rPr lang="en-US" sz="2200" b="1" dirty="0">
                <a:solidFill>
                  <a:srgbClr val="003F80"/>
                </a:solidFill>
              </a:rPr>
              <a:t>minimal energy </a:t>
            </a:r>
          </a:p>
        </p:txBody>
      </p:sp>
      <p:pic>
        <p:nvPicPr>
          <p:cNvPr id="4" name="Picture 3" descr="A picture containing indoor, shelf&#10;&#10;Description automatically generated">
            <a:extLst>
              <a:ext uri="{FF2B5EF4-FFF2-40B4-BE49-F238E27FC236}">
                <a16:creationId xmlns:a16="http://schemas.microsoft.com/office/drawing/2014/main" id="{E6CD0E5D-51FB-E8E2-BF5B-CFBA72AFC6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9553" y="1283241"/>
            <a:ext cx="3437247" cy="27646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B0F0"/>
            </a:solidFill>
          </a:ln>
          <a:effectLst/>
        </p:spPr>
      </p:pic>
      <p:pic>
        <p:nvPicPr>
          <p:cNvPr id="5" name="Picture 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68E8E1FE-5B9C-3A5B-D791-37F7D39C8F3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5102" y="227643"/>
            <a:ext cx="1229031" cy="41299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C029D64-74A9-8831-1AD2-FA0CA397E992}"/>
              </a:ext>
            </a:extLst>
          </p:cNvPr>
          <p:cNvSpPr txBox="1">
            <a:spLocks/>
          </p:cNvSpPr>
          <p:nvPr/>
        </p:nvSpPr>
        <p:spPr>
          <a:xfrm>
            <a:off x="457200" y="96838"/>
            <a:ext cx="8229600" cy="7413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Prodigy ELITE® -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+mj-cs"/>
              </a:rPr>
              <a:t> </a:t>
            </a:r>
            <a:r>
              <a:rPr lang="en-US" sz="4000" b="1" i="1" kern="0" dirty="0">
                <a:solidFill>
                  <a:srgbClr val="1F497D"/>
                </a:solidFill>
                <a:latin typeface="Calibri"/>
                <a:ea typeface="ＭＳ Ｐゴシック"/>
              </a:rPr>
              <a:t>Ease of Use</a:t>
            </a:r>
            <a:endParaRPr kumimoji="0" lang="en-US" sz="4000" b="1" i="1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ＭＳ Ｐゴシック"/>
              <a:cs typeface="+mj-cs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7AAF7F7-10B9-130C-5CD5-0DA7C3E4C88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323" y="4541323"/>
            <a:ext cx="3163408" cy="127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1154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indoor, floor, appliance&#10;&#10;Description automatically generated">
            <a:extLst>
              <a:ext uri="{FF2B5EF4-FFF2-40B4-BE49-F238E27FC236}">
                <a16:creationId xmlns:a16="http://schemas.microsoft.com/office/drawing/2014/main" id="{F5419970-6837-005B-78F1-38AE0D895C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4463" y="1248937"/>
            <a:ext cx="1932337" cy="4081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B0F0"/>
            </a:solidFill>
          </a:ln>
          <a:effectLst/>
        </p:spPr>
      </p:pic>
      <p:pic>
        <p:nvPicPr>
          <p:cNvPr id="11" name="Picture 10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2597608E-800A-B1F2-ACF3-88B45659297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5102" y="227643"/>
            <a:ext cx="1229031" cy="41299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476381A-2FFB-FF03-49C5-2C95CB736EAB}"/>
              </a:ext>
            </a:extLst>
          </p:cNvPr>
          <p:cNvSpPr txBox="1">
            <a:spLocks/>
          </p:cNvSpPr>
          <p:nvPr/>
        </p:nvSpPr>
        <p:spPr>
          <a:xfrm>
            <a:off x="457200" y="96838"/>
            <a:ext cx="8229600" cy="7413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Prodigy ELITE® -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+mj-cs"/>
              </a:rPr>
              <a:t> </a:t>
            </a:r>
            <a:r>
              <a:rPr lang="en-US" sz="4000" b="1" i="1" kern="0" dirty="0">
                <a:solidFill>
                  <a:srgbClr val="1F497D"/>
                </a:solidFill>
                <a:latin typeface="Calibri"/>
                <a:ea typeface="ＭＳ Ｐゴシック"/>
              </a:rPr>
              <a:t>Ease of Use</a:t>
            </a:r>
            <a:endParaRPr kumimoji="0" lang="en-US" sz="4000" b="1" i="1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ＭＳ Ｐゴシック"/>
              <a:cs typeface="+mj-cs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E774848-821F-B53A-DECE-FB863CC893E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197" y="1061426"/>
            <a:ext cx="5775571" cy="50801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>
                <a:solidFill>
                  <a:srgbClr val="00B0F0"/>
                </a:solidFill>
              </a:rPr>
              <a:t>Front-Located, Removable Air Filter</a:t>
            </a:r>
          </a:p>
          <a:p>
            <a:r>
              <a:rPr lang="en-US" sz="1900" dirty="0">
                <a:solidFill>
                  <a:srgbClr val="003F80"/>
                </a:solidFill>
              </a:rPr>
              <a:t>Ensures proper clearance and breathability for </a:t>
            </a:r>
            <a:r>
              <a:rPr lang="en-US" sz="1900" b="1" dirty="0">
                <a:solidFill>
                  <a:srgbClr val="003F80"/>
                </a:solidFill>
              </a:rPr>
              <a:t>maximum energy efficiency</a:t>
            </a:r>
          </a:p>
          <a:p>
            <a:endParaRPr lang="en-US" sz="400" b="1" dirty="0">
              <a:solidFill>
                <a:srgbClr val="003F80"/>
              </a:solidFill>
            </a:endParaRPr>
          </a:p>
          <a:p>
            <a:r>
              <a:rPr lang="en-US" sz="1900" dirty="0">
                <a:solidFill>
                  <a:srgbClr val="003F80"/>
                </a:solidFill>
              </a:rPr>
              <a:t>Easily rinsed and reused, also dishwasher safe</a:t>
            </a:r>
          </a:p>
          <a:p>
            <a:endParaRPr lang="en-US" sz="400" dirty="0">
              <a:solidFill>
                <a:srgbClr val="003F80"/>
              </a:solidFill>
            </a:endParaRPr>
          </a:p>
          <a:p>
            <a:r>
              <a:rPr lang="en-US" sz="1900" b="1" dirty="0">
                <a:solidFill>
                  <a:srgbClr val="003F80"/>
                </a:solidFill>
              </a:rPr>
              <a:t>Better visibility </a:t>
            </a:r>
            <a:r>
              <a:rPr lang="en-US" sz="1900" dirty="0">
                <a:solidFill>
                  <a:srgbClr val="003F80"/>
                </a:solidFill>
              </a:rPr>
              <a:t>keeps regular cleaning top-of-mind for operators</a:t>
            </a:r>
          </a:p>
          <a:p>
            <a:endParaRPr lang="en-US" sz="400" dirty="0">
              <a:solidFill>
                <a:srgbClr val="003F80"/>
              </a:solidFill>
            </a:endParaRPr>
          </a:p>
          <a:p>
            <a:pPr marL="0" indent="0">
              <a:buNone/>
            </a:pPr>
            <a:r>
              <a:rPr lang="en-US" b="1" i="1" dirty="0">
                <a:solidFill>
                  <a:srgbClr val="00B0F0"/>
                </a:solidFill>
              </a:rPr>
              <a:t>Smaller Operational Footprint</a:t>
            </a:r>
          </a:p>
          <a:p>
            <a:r>
              <a:rPr lang="en-US" sz="1800" dirty="0">
                <a:solidFill>
                  <a:srgbClr val="003F80"/>
                </a:solidFill>
              </a:rPr>
              <a:t>Due to the front facing air filter, all Prodigy ELITE®       22” and 30” units only require </a:t>
            </a:r>
            <a:r>
              <a:rPr lang="en-US" sz="1800" b="1" dirty="0">
                <a:solidFill>
                  <a:srgbClr val="003F80"/>
                </a:solidFill>
              </a:rPr>
              <a:t>minimal side clearance </a:t>
            </a:r>
          </a:p>
          <a:p>
            <a:endParaRPr lang="en-US" sz="400" b="1" dirty="0">
              <a:solidFill>
                <a:srgbClr val="003F80"/>
              </a:solidFill>
            </a:endParaRPr>
          </a:p>
          <a:p>
            <a:r>
              <a:rPr lang="en-US" sz="1800" dirty="0">
                <a:solidFill>
                  <a:srgbClr val="003F80"/>
                </a:solidFill>
              </a:rPr>
              <a:t>Allows machine to be placed directly beside walls and other equipment, </a:t>
            </a:r>
            <a:r>
              <a:rPr lang="en-US" sz="1800" b="1" dirty="0">
                <a:solidFill>
                  <a:srgbClr val="003F80"/>
                </a:solidFill>
              </a:rPr>
              <a:t>maximizing</a:t>
            </a:r>
            <a:r>
              <a:rPr lang="en-US" sz="1800" dirty="0">
                <a:solidFill>
                  <a:srgbClr val="003F80"/>
                </a:solidFill>
              </a:rPr>
              <a:t> </a:t>
            </a:r>
            <a:r>
              <a:rPr lang="en-US" sz="1800" b="1" dirty="0">
                <a:solidFill>
                  <a:srgbClr val="003F80"/>
                </a:solidFill>
              </a:rPr>
              <a:t>valuable kitchen space</a:t>
            </a:r>
          </a:p>
          <a:p>
            <a:endParaRPr lang="en-US" sz="400" b="1" dirty="0">
              <a:solidFill>
                <a:srgbClr val="003F8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i="1" dirty="0">
                <a:solidFill>
                  <a:srgbClr val="003F80"/>
                </a:solidFill>
              </a:rPr>
              <a:t>Many Prodigy ELITE</a:t>
            </a:r>
            <a:r>
              <a:rPr lang="en-US" sz="1800" dirty="0">
                <a:solidFill>
                  <a:srgbClr val="003F80"/>
                </a:solidFill>
              </a:rPr>
              <a:t>®</a:t>
            </a:r>
            <a:r>
              <a:rPr lang="en-US" sz="1800" i="1" dirty="0">
                <a:solidFill>
                  <a:srgbClr val="003F80"/>
                </a:solidFill>
              </a:rPr>
              <a:t> models feature the smallest operational footprints in the industry</a:t>
            </a:r>
          </a:p>
          <a:p>
            <a:pPr marL="0" indent="0">
              <a:buNone/>
            </a:pPr>
            <a:endParaRPr lang="en-US" sz="800" dirty="0">
              <a:solidFill>
                <a:srgbClr val="003F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6534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5" y="1089648"/>
            <a:ext cx="4724396" cy="480618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000" b="1" i="1" dirty="0">
                <a:solidFill>
                  <a:srgbClr val="00B0F0"/>
                </a:solidFill>
              </a:rPr>
              <a:t>Standing Behind Our Quality</a:t>
            </a:r>
          </a:p>
          <a:p>
            <a:pPr marL="0" indent="0">
              <a:buNone/>
            </a:pPr>
            <a:endParaRPr lang="en-US" sz="1200" b="1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US" sz="1500" i="1" dirty="0">
                <a:solidFill>
                  <a:schemeClr val="tx2"/>
                </a:solidFill>
              </a:rPr>
              <a:t>100% of units are quality checked before leaving Scotsman's ISO 9001:2015 certified plant in Fairfax, South Carolina</a:t>
            </a:r>
          </a:p>
          <a:p>
            <a:pPr marL="0" indent="0">
              <a:buNone/>
            </a:pPr>
            <a:endParaRPr lang="en-US" sz="1300" dirty="0">
              <a:solidFill>
                <a:schemeClr val="tx2"/>
              </a:solidFill>
            </a:endParaRPr>
          </a:p>
          <a:p>
            <a:r>
              <a:rPr lang="en-US" sz="2100" b="1" dirty="0">
                <a:solidFill>
                  <a:schemeClr val="tx2"/>
                </a:solidFill>
              </a:rPr>
              <a:t>3-year parts and labor </a:t>
            </a:r>
            <a:r>
              <a:rPr lang="en-US" sz="2100" dirty="0">
                <a:solidFill>
                  <a:schemeClr val="tx2"/>
                </a:solidFill>
              </a:rPr>
              <a:t>warranty on all components</a:t>
            </a:r>
          </a:p>
          <a:p>
            <a:endParaRPr lang="en-US" sz="400" dirty="0">
              <a:solidFill>
                <a:schemeClr val="tx2"/>
              </a:solidFill>
            </a:endParaRPr>
          </a:p>
          <a:p>
            <a:r>
              <a:rPr lang="en-US" sz="2100" b="1" dirty="0">
                <a:solidFill>
                  <a:schemeClr val="tx2"/>
                </a:solidFill>
              </a:rPr>
              <a:t>5-year parts and labor </a:t>
            </a:r>
            <a:r>
              <a:rPr lang="en-US" sz="2100" dirty="0">
                <a:solidFill>
                  <a:schemeClr val="tx2"/>
                </a:solidFill>
              </a:rPr>
              <a:t>warranty on evaporator</a:t>
            </a:r>
          </a:p>
          <a:p>
            <a:endParaRPr lang="en-US" sz="400" dirty="0">
              <a:solidFill>
                <a:schemeClr val="tx2"/>
              </a:solidFill>
            </a:endParaRPr>
          </a:p>
          <a:p>
            <a:r>
              <a:rPr lang="en-US" sz="2100" b="1" dirty="0">
                <a:solidFill>
                  <a:schemeClr val="tx2"/>
                </a:solidFill>
              </a:rPr>
              <a:t>5-y</a:t>
            </a:r>
            <a:r>
              <a:rPr lang="en-US" sz="2100" b="1" dirty="0">
                <a:solidFill>
                  <a:srgbClr val="2B5384"/>
                </a:solidFill>
              </a:rPr>
              <a:t>ear </a:t>
            </a:r>
            <a:r>
              <a:rPr lang="en-US" sz="2100" b="1" dirty="0">
                <a:solidFill>
                  <a:schemeClr val="tx2"/>
                </a:solidFill>
              </a:rPr>
              <a:t>parts </a:t>
            </a:r>
            <a:r>
              <a:rPr lang="en-US" sz="2100" dirty="0">
                <a:solidFill>
                  <a:schemeClr val="tx2"/>
                </a:solidFill>
              </a:rPr>
              <a:t>warranty on compressor and condenser</a:t>
            </a:r>
          </a:p>
          <a:p>
            <a:endParaRPr lang="en-US" sz="400" dirty="0">
              <a:solidFill>
                <a:schemeClr val="tx2"/>
              </a:solidFill>
            </a:endParaRPr>
          </a:p>
          <a:p>
            <a:r>
              <a:rPr lang="en-US" sz="2100" dirty="0">
                <a:solidFill>
                  <a:schemeClr val="tx2"/>
                </a:solidFill>
              </a:rPr>
              <a:t>Warranty valid in North, South &amp; Central America for commercial installations</a:t>
            </a:r>
          </a:p>
          <a:p>
            <a:endParaRPr lang="en-US" sz="400" dirty="0">
              <a:solidFill>
                <a:schemeClr val="tx2"/>
              </a:solidFill>
            </a:endParaRPr>
          </a:p>
          <a:p>
            <a:r>
              <a:rPr lang="en-US" sz="2100" dirty="0">
                <a:solidFill>
                  <a:schemeClr val="tx2"/>
                </a:solidFill>
              </a:rPr>
              <a:t>Residential applications:</a:t>
            </a:r>
          </a:p>
          <a:p>
            <a:pPr lvl="1"/>
            <a:r>
              <a:rPr lang="en-US" sz="1700" dirty="0">
                <a:solidFill>
                  <a:schemeClr val="tx2"/>
                </a:solidFill>
              </a:rPr>
              <a:t>1-year parts and labor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D87E94-86D3-41FB-9FC0-76648F2C2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2611" y="3579519"/>
            <a:ext cx="3114675" cy="1816414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E578D6BA-8133-49DA-95B6-FD594CAF3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2470" y="4332998"/>
            <a:ext cx="1005785" cy="1005785"/>
          </a:xfrm>
          <a:prstGeom prst="rect">
            <a:avLst/>
          </a:prstGeom>
        </p:spPr>
      </p:pic>
      <p:pic>
        <p:nvPicPr>
          <p:cNvPr id="8" name="Picture 7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022061BF-C6D9-3DD1-F243-5C45AEB85AE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5102" y="227643"/>
            <a:ext cx="1229031" cy="41299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1EBAF3A-4E04-B138-8DDD-CF01D7C4597F}"/>
              </a:ext>
            </a:extLst>
          </p:cNvPr>
          <p:cNvSpPr txBox="1">
            <a:spLocks/>
          </p:cNvSpPr>
          <p:nvPr/>
        </p:nvSpPr>
        <p:spPr>
          <a:xfrm>
            <a:off x="457200" y="96838"/>
            <a:ext cx="8229600" cy="7413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Prodigy ELITE® -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+mj-cs"/>
              </a:rPr>
              <a:t> </a:t>
            </a:r>
            <a:r>
              <a:rPr lang="en-US" sz="4000" b="1" i="1" kern="0" dirty="0">
                <a:solidFill>
                  <a:srgbClr val="1F497D"/>
                </a:solidFill>
                <a:latin typeface="Calibri"/>
                <a:ea typeface="ＭＳ Ｐゴシック"/>
              </a:rPr>
              <a:t>ELITE Reliability</a:t>
            </a:r>
            <a:endParaRPr kumimoji="0" lang="en-US" sz="4000" b="1" i="1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ＭＳ Ｐゴシック"/>
              <a:cs typeface="+mj-cs"/>
            </a:endParaRPr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4DA9D143-B41D-2B85-1D62-20AD04C025B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5553" y="1198019"/>
            <a:ext cx="2808790" cy="223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058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199" y="1061426"/>
            <a:ext cx="4577211" cy="479954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i="1" dirty="0">
                <a:solidFill>
                  <a:srgbClr val="00B0F0"/>
                </a:solidFill>
              </a:rPr>
              <a:t>Vari-Smart™ Ice Level Control</a:t>
            </a:r>
          </a:p>
          <a:p>
            <a:pPr marL="0" indent="0">
              <a:buNone/>
            </a:pPr>
            <a:endParaRPr lang="en-US" sz="500" b="1" i="1" dirty="0">
              <a:solidFill>
                <a:srgbClr val="00B0F0"/>
              </a:solidFill>
            </a:endParaRPr>
          </a:p>
          <a:p>
            <a:r>
              <a:rPr lang="en-US" sz="2200" dirty="0">
                <a:solidFill>
                  <a:srgbClr val="003F80"/>
                </a:solidFill>
              </a:rPr>
              <a:t>Optional ultrasonic ice level control sensor (KVS) allows operators to manually adjust ice levels</a:t>
            </a:r>
          </a:p>
          <a:p>
            <a:endParaRPr lang="en-US" sz="500" dirty="0">
              <a:solidFill>
                <a:srgbClr val="003F80"/>
              </a:solidFill>
            </a:endParaRPr>
          </a:p>
          <a:p>
            <a:r>
              <a:rPr lang="en-US" sz="2200" dirty="0">
                <a:solidFill>
                  <a:srgbClr val="003F80"/>
                </a:solidFill>
              </a:rPr>
              <a:t>Keeps just the right amount of freshly made ice in the bin – 16 setpoints</a:t>
            </a:r>
          </a:p>
          <a:p>
            <a:endParaRPr lang="en-US" sz="500" dirty="0">
              <a:solidFill>
                <a:srgbClr val="003F80"/>
              </a:solidFill>
            </a:endParaRPr>
          </a:p>
          <a:p>
            <a:r>
              <a:rPr lang="en-US" sz="2200" dirty="0">
                <a:solidFill>
                  <a:srgbClr val="003F80"/>
                </a:solidFill>
              </a:rPr>
              <a:t>Helps </a:t>
            </a:r>
            <a:r>
              <a:rPr lang="en-US" sz="2200" b="1" dirty="0">
                <a:solidFill>
                  <a:srgbClr val="003F80"/>
                </a:solidFill>
              </a:rPr>
              <a:t>save water and energy</a:t>
            </a:r>
          </a:p>
          <a:p>
            <a:endParaRPr lang="en-US" sz="500" b="1" dirty="0">
              <a:solidFill>
                <a:srgbClr val="003F80"/>
              </a:solidFill>
            </a:endParaRPr>
          </a:p>
          <a:p>
            <a:r>
              <a:rPr lang="en-US" sz="2200" dirty="0">
                <a:solidFill>
                  <a:srgbClr val="003F80"/>
                </a:solidFill>
              </a:rPr>
              <a:t>Connects to existing controller</a:t>
            </a:r>
          </a:p>
          <a:p>
            <a:endParaRPr lang="en-US" sz="500" dirty="0">
              <a:solidFill>
                <a:srgbClr val="003F80"/>
              </a:solidFill>
            </a:endParaRPr>
          </a:p>
          <a:p>
            <a:r>
              <a:rPr lang="en-US" sz="2200" dirty="0">
                <a:solidFill>
                  <a:srgbClr val="003F80"/>
                </a:solidFill>
              </a:rPr>
              <a:t>Ideal for seasonal changes in ice needs or if you’re planning to sanitize the bin</a:t>
            </a:r>
          </a:p>
          <a:p>
            <a:endParaRPr lang="en-US" sz="500" dirty="0">
              <a:solidFill>
                <a:srgbClr val="003F80"/>
              </a:solidFill>
            </a:endParaRPr>
          </a:p>
          <a:p>
            <a:r>
              <a:rPr lang="en-US" sz="2200" dirty="0">
                <a:solidFill>
                  <a:srgbClr val="003F80"/>
                </a:solidFill>
              </a:rPr>
              <a:t>Leverage programmability capabilities          (when paired with Smart-Board™)</a:t>
            </a:r>
          </a:p>
          <a:p>
            <a:endParaRPr lang="en-US" sz="2200" dirty="0">
              <a:solidFill>
                <a:srgbClr val="003F8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349341" y="2572077"/>
            <a:ext cx="3454688" cy="1698472"/>
          </a:xfrm>
          <a:prstGeom prst="roundRect">
            <a:avLst>
              <a:gd name="adj" fmla="val 9620"/>
            </a:avLst>
          </a:prstGeom>
          <a:solidFill>
            <a:srgbClr val="00B0F0"/>
          </a:solidFill>
          <a:ln w="5715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900" b="1" dirty="0">
              <a:solidFill>
                <a:srgbClr val="FFFFFF"/>
              </a:solidFill>
            </a:endParaRPr>
          </a:p>
          <a:p>
            <a:pPr algn="ctr" defTabSz="914400"/>
            <a:endParaRPr lang="en-US" sz="200" b="1" dirty="0">
              <a:solidFill>
                <a:srgbClr val="FFFFFF"/>
              </a:solidFill>
            </a:endParaRPr>
          </a:p>
          <a:p>
            <a:pPr algn="ctr" defTabSz="914400"/>
            <a:r>
              <a:rPr lang="en-US" sz="1600" b="1" dirty="0">
                <a:solidFill>
                  <a:srgbClr val="FFFFFF"/>
                </a:solidFill>
              </a:rPr>
              <a:t>Also provides faster ice turnover or for operating your machine in </a:t>
            </a:r>
            <a:br>
              <a:rPr lang="en-US" sz="1600" b="1" dirty="0">
                <a:solidFill>
                  <a:srgbClr val="FFFFFF"/>
                </a:solidFill>
              </a:rPr>
            </a:br>
            <a:r>
              <a:rPr lang="en-US" sz="1600" b="1" dirty="0">
                <a:solidFill>
                  <a:srgbClr val="FFFFFF"/>
                </a:solidFill>
              </a:rPr>
              <a:t>lower-cost energy periods</a:t>
            </a:r>
          </a:p>
          <a:p>
            <a:pPr algn="ctr" defTabSz="914400"/>
            <a:endParaRPr lang="en-US" sz="1600" b="1" dirty="0">
              <a:solidFill>
                <a:srgbClr val="FFFFFF"/>
              </a:solidFill>
            </a:endParaRPr>
          </a:p>
        </p:txBody>
      </p:sp>
      <p:pic>
        <p:nvPicPr>
          <p:cNvPr id="10" name="Picture 9" descr="VariSmart rough image.jp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9341" y="1427162"/>
            <a:ext cx="1565249" cy="13922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B0F0"/>
            </a:solidFill>
          </a:ln>
          <a:effectLst/>
        </p:spPr>
      </p:pic>
      <p:pic>
        <p:nvPicPr>
          <p:cNvPr id="4" name="Picture 3" descr="A picture containing connector, adapter&#10;&#10;Description automatically generated">
            <a:extLst>
              <a:ext uri="{FF2B5EF4-FFF2-40B4-BE49-F238E27FC236}">
                <a16:creationId xmlns:a16="http://schemas.microsoft.com/office/drawing/2014/main" id="{8A9D589A-C4C1-9CD7-34BA-4F1056F8B8A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8780" y="1427162"/>
            <a:ext cx="1565249" cy="13922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B0F0"/>
            </a:solidFill>
          </a:ln>
          <a:effectLst/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F77D603-677F-667A-DA5D-6DDB9E3564C4}"/>
              </a:ext>
            </a:extLst>
          </p:cNvPr>
          <p:cNvSpPr txBox="1">
            <a:spLocks/>
          </p:cNvSpPr>
          <p:nvPr/>
        </p:nvSpPr>
        <p:spPr>
          <a:xfrm>
            <a:off x="457200" y="96838"/>
            <a:ext cx="8229600" cy="74136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Prodigy ELITE® -</a:t>
            </a:r>
            <a:r>
              <a:rPr kumimoji="0" lang="en-US" sz="3500" b="1" i="1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+mj-cs"/>
              </a:rPr>
              <a:t> </a:t>
            </a:r>
            <a:r>
              <a:rPr lang="en-US" sz="3500" b="1" i="1" kern="0" dirty="0">
                <a:solidFill>
                  <a:srgbClr val="1F497D"/>
                </a:solidFill>
                <a:latin typeface="Calibri"/>
                <a:ea typeface="ＭＳ Ｐゴシック"/>
              </a:rPr>
              <a:t>Optional Accessories</a:t>
            </a:r>
            <a:endParaRPr kumimoji="0" lang="en-US" sz="3500" b="1" i="1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ＭＳ Ｐゴシック"/>
              <a:cs typeface="+mj-cs"/>
            </a:endParaRPr>
          </a:p>
        </p:txBody>
      </p:sp>
      <p:pic>
        <p:nvPicPr>
          <p:cNvPr id="12" name="Picture 11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264C5F2A-A18B-8F44-B3D6-F4DB65DE0D8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5102" y="227643"/>
            <a:ext cx="1229031" cy="412997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348ECA59-6C80-5034-6807-7A819F1F43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3292"/>
          <a:stretch/>
        </p:blipFill>
        <p:spPr>
          <a:xfrm>
            <a:off x="5474957" y="3964314"/>
            <a:ext cx="3203455" cy="136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75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96838"/>
            <a:ext cx="8229600" cy="7413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Prodigy ELITE®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+mj-cs"/>
              </a:rPr>
              <a:t> </a:t>
            </a:r>
            <a:r>
              <a:rPr lang="en-US" sz="4000" b="1" i="1" kern="0" dirty="0">
                <a:solidFill>
                  <a:srgbClr val="1F497D"/>
                </a:solidFill>
                <a:latin typeface="Calibri"/>
                <a:ea typeface="ＭＳ Ｐゴシック"/>
              </a:rPr>
              <a:t>M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+mj-cs"/>
              </a:rPr>
              <a:t>odular Cube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+mj-cs"/>
              </a:rPr>
              <a:t> 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57200" y="1360979"/>
            <a:ext cx="8229600" cy="3903248"/>
            <a:chOff x="420447" y="1145219"/>
            <a:chExt cx="8434102" cy="3994951"/>
          </a:xfrm>
        </p:grpSpPr>
        <p:sp>
          <p:nvSpPr>
            <p:cNvPr id="17" name="Rounded Rectangle 16"/>
            <p:cNvSpPr/>
            <p:nvPr/>
          </p:nvSpPr>
          <p:spPr>
            <a:xfrm>
              <a:off x="420447" y="1145219"/>
              <a:ext cx="8434102" cy="3994951"/>
            </a:xfrm>
            <a:prstGeom prst="roundRect">
              <a:avLst>
                <a:gd name="adj" fmla="val 5298"/>
              </a:avLst>
            </a:prstGeom>
            <a:ln>
              <a:solidFill>
                <a:srgbClr val="00B0F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274320" rIns="274320" rtlCol="0" anchor="ctr"/>
            <a:lstStyle/>
            <a:p>
              <a:pPr marL="0" marR="0" lvl="7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5FBCE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7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5FBCE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660290" y="1379724"/>
              <a:ext cx="4992447" cy="9292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00" b="1" i="1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More Reliable Than Ever:</a:t>
              </a:r>
              <a:b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lang="en-US" sz="2200" b="1" i="1" kern="0" dirty="0">
                  <a:solidFill>
                    <a:srgbClr val="003777"/>
                  </a:solidFill>
                  <a:latin typeface="Calibri"/>
                </a:rPr>
                <a:t>MC</a:t>
              </a:r>
              <a:r>
                <a:rPr kumimoji="0" lang="en-US" sz="2200" b="1" i="1" u="none" strike="noStrike" kern="0" cap="none" spc="0" normalizeH="0" baseline="0" noProof="0" dirty="0">
                  <a:ln>
                    <a:noFill/>
                  </a:ln>
                  <a:solidFill>
                    <a:srgbClr val="003777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models </a:t>
              </a:r>
              <a:r>
                <a:rPr lang="en-US" sz="2200" b="1" i="1" kern="0" dirty="0">
                  <a:solidFill>
                    <a:srgbClr val="003777"/>
                  </a:solidFill>
                  <a:latin typeface="Calibri"/>
                </a:rPr>
                <a:t>now available</a:t>
              </a:r>
              <a:endParaRPr kumimoji="0" lang="en-US" sz="2200" b="0" i="1" u="none" strike="noStrike" kern="0" cap="none" spc="0" normalizeH="0" baseline="0" noProof="0" dirty="0">
                <a:ln>
                  <a:noFill/>
                </a:ln>
                <a:solidFill>
                  <a:srgbClr val="003777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660290" y="2664703"/>
              <a:ext cx="4992447" cy="20239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50" b="0" i="1" u="none" strike="noStrike" kern="0" cap="none" spc="0" normalizeH="0" baseline="0" noProof="0" dirty="0">
                  <a:ln>
                    <a:noFill/>
                  </a:ln>
                  <a:solidFill>
                    <a:srgbClr val="003F8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Prodigy ELITE® Modular Cube Ice Machines build upon the reliability of the Prodigy Plus® family, with the introduction of </a:t>
              </a:r>
              <a:r>
                <a:rPr lang="en-US" sz="1750" i="1" kern="0" dirty="0">
                  <a:solidFill>
                    <a:srgbClr val="003F80"/>
                  </a:solidFill>
                  <a:latin typeface="Calibri"/>
                </a:rPr>
                <a:t>preservation mode, </a:t>
              </a:r>
              <a:r>
                <a:rPr kumimoji="0" lang="en-US" sz="1750" b="0" i="1" u="none" strike="noStrike" kern="0" cap="none" spc="0" normalizeH="0" baseline="0" noProof="0" dirty="0">
                  <a:ln>
                    <a:noFill/>
                  </a:ln>
                  <a:solidFill>
                    <a:srgbClr val="003F8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redesigned sensors, and an innovative mobile app. The ICELINQ® mobile app offers a simplified experience to ensure intuitive operation, cleaning, and maintenance for maximum uptime and reliability.</a:t>
              </a:r>
              <a:endParaRPr kumimoji="0" lang="en-US" sz="1750" b="0" i="1" u="none" strike="noStrike" kern="0" cap="none" spc="0" normalizeH="0" baseline="0" noProof="0" dirty="0">
                <a:ln>
                  <a:noFill/>
                </a:ln>
                <a:solidFill>
                  <a:srgbClr val="003F8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3" name="Picture 4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880EF912-629B-457F-96D2-DEA948988A2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5102" y="227643"/>
            <a:ext cx="1229031" cy="412997"/>
          </a:xfrm>
          <a:prstGeom prst="rect">
            <a:avLst/>
          </a:prstGeom>
        </p:spPr>
      </p:pic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639180FF-99ED-3B3A-E02F-EAB31766BB8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188" y="2085261"/>
            <a:ext cx="2949388" cy="248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0338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199" y="1061426"/>
            <a:ext cx="5026144" cy="475452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400" b="1" i="1" dirty="0">
                <a:solidFill>
                  <a:srgbClr val="00B0F0"/>
                </a:solidFill>
              </a:rPr>
              <a:t>Smart-Board™ Advanced Feature Module</a:t>
            </a:r>
          </a:p>
          <a:p>
            <a:pPr marL="0" indent="0">
              <a:buNone/>
            </a:pPr>
            <a:endParaRPr lang="en-US" sz="800" b="1" i="1" dirty="0">
              <a:solidFill>
                <a:srgbClr val="00B0F0"/>
              </a:solidFill>
            </a:endParaRPr>
          </a:p>
          <a:p>
            <a:r>
              <a:rPr lang="en-US" sz="2000" dirty="0">
                <a:solidFill>
                  <a:schemeClr val="tx2"/>
                </a:solidFill>
              </a:rPr>
              <a:t>Optional advanced feature provides NAFEM data protocol on screen for early alert and fast diagnosis of operating issues</a:t>
            </a:r>
          </a:p>
          <a:p>
            <a:endParaRPr lang="en-US" sz="800" dirty="0">
              <a:solidFill>
                <a:schemeClr val="tx2"/>
              </a:solidFill>
            </a:endParaRPr>
          </a:p>
          <a:p>
            <a:r>
              <a:rPr lang="en-US" sz="2000" b="1" dirty="0">
                <a:solidFill>
                  <a:schemeClr val="tx2"/>
                </a:solidFill>
              </a:rPr>
              <a:t>Allows for programming bin levels</a:t>
            </a:r>
            <a:r>
              <a:rPr lang="en-US" sz="2000" dirty="0">
                <a:solidFill>
                  <a:schemeClr val="tx2"/>
                </a:solidFill>
              </a:rPr>
              <a:t>, checking cleaning history and runtime, and more</a:t>
            </a:r>
          </a:p>
          <a:p>
            <a:endParaRPr lang="en-US" sz="800" dirty="0">
              <a:solidFill>
                <a:schemeClr val="tx2"/>
              </a:solidFill>
            </a:endParaRPr>
          </a:p>
          <a:p>
            <a:r>
              <a:rPr lang="en-US" sz="2000" dirty="0">
                <a:solidFill>
                  <a:schemeClr val="tx2"/>
                </a:solidFill>
              </a:rPr>
              <a:t>Technicians can download data directly through the USB port, or use the serial number to check performance via a dedicated website</a:t>
            </a:r>
          </a:p>
          <a:p>
            <a:endParaRPr lang="en-US" sz="800" dirty="0">
              <a:solidFill>
                <a:schemeClr val="tx2"/>
              </a:solidFill>
            </a:endParaRPr>
          </a:p>
          <a:p>
            <a:r>
              <a:rPr lang="en-US" sz="2000" dirty="0">
                <a:solidFill>
                  <a:schemeClr val="tx2"/>
                </a:solidFill>
              </a:rPr>
              <a:t>Scotsman can retrofit existing field units   with this exclusive technology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B5A8D03-6944-D3A2-8858-4D53780799B9}"/>
              </a:ext>
            </a:extLst>
          </p:cNvPr>
          <p:cNvSpPr txBox="1">
            <a:spLocks/>
          </p:cNvSpPr>
          <p:nvPr/>
        </p:nvSpPr>
        <p:spPr>
          <a:xfrm>
            <a:off x="457200" y="96838"/>
            <a:ext cx="8229600" cy="74136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Prodigy ELITE® -</a:t>
            </a:r>
            <a:r>
              <a:rPr kumimoji="0" lang="en-US" sz="3500" b="1" i="1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+mj-cs"/>
              </a:rPr>
              <a:t> </a:t>
            </a:r>
            <a:r>
              <a:rPr lang="en-US" sz="3500" b="1" i="1" kern="0" dirty="0">
                <a:solidFill>
                  <a:srgbClr val="1F497D"/>
                </a:solidFill>
                <a:latin typeface="Calibri"/>
                <a:ea typeface="ＭＳ Ｐゴシック"/>
              </a:rPr>
              <a:t>Optional Accessories</a:t>
            </a:r>
            <a:endParaRPr kumimoji="0" lang="en-US" sz="3500" b="1" i="1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ＭＳ Ｐゴシック"/>
              <a:cs typeface="+mj-cs"/>
            </a:endParaRPr>
          </a:p>
        </p:txBody>
      </p:sp>
      <p:pic>
        <p:nvPicPr>
          <p:cNvPr id="5" name="Picture 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18431775-1F2B-0D7C-B4DA-0D6AF8A85E8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5102" y="227643"/>
            <a:ext cx="1229031" cy="412997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F44D351-37A5-9A9A-D296-45789F138816}"/>
              </a:ext>
            </a:extLst>
          </p:cNvPr>
          <p:cNvSpPr/>
          <p:nvPr/>
        </p:nvSpPr>
        <p:spPr>
          <a:xfrm>
            <a:off x="5895031" y="1817657"/>
            <a:ext cx="2908998" cy="2454253"/>
          </a:xfrm>
          <a:prstGeom prst="roundRect">
            <a:avLst>
              <a:gd name="adj" fmla="val 9620"/>
            </a:avLst>
          </a:prstGeom>
          <a:solidFill>
            <a:srgbClr val="00B0F0"/>
          </a:solidFill>
          <a:ln w="5715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200" b="1" dirty="0">
              <a:solidFill>
                <a:srgbClr val="FFFFFF"/>
              </a:solidFill>
            </a:endParaRPr>
          </a:p>
          <a:p>
            <a:pPr algn="ctr" defTabSz="914400"/>
            <a:endParaRPr lang="en-US" sz="1050" b="1" dirty="0">
              <a:solidFill>
                <a:srgbClr val="FFFFFF"/>
              </a:solidFill>
            </a:endParaRPr>
          </a:p>
          <a:p>
            <a:pPr algn="ctr" defTabSz="914400"/>
            <a:r>
              <a:rPr lang="en-US" sz="1600" b="1" dirty="0">
                <a:solidFill>
                  <a:srgbClr val="FFFFFF"/>
                </a:solidFill>
              </a:rPr>
              <a:t>KVS: </a:t>
            </a:r>
            <a:r>
              <a:rPr lang="en-US" sz="1400" dirty="0">
                <a:solidFill>
                  <a:srgbClr val="FFFFFF"/>
                </a:solidFill>
              </a:rPr>
              <a:t>Vari-Smart™ Ice Level Control</a:t>
            </a:r>
          </a:p>
          <a:p>
            <a:pPr algn="ctr" defTabSz="914400"/>
            <a:endParaRPr lang="en-US" sz="500" dirty="0">
              <a:solidFill>
                <a:srgbClr val="FFFFFF"/>
              </a:solidFill>
            </a:endParaRPr>
          </a:p>
          <a:p>
            <a:pPr algn="ctr" defTabSz="914400"/>
            <a:r>
              <a:rPr lang="en-US" sz="1600" b="1" dirty="0">
                <a:solidFill>
                  <a:srgbClr val="FFFFFF"/>
                </a:solidFill>
              </a:rPr>
              <a:t>KSBU: </a:t>
            </a:r>
            <a:r>
              <a:rPr lang="en-US" sz="1400" dirty="0">
                <a:solidFill>
                  <a:srgbClr val="FFFFFF"/>
                </a:solidFill>
              </a:rPr>
              <a:t>Smart-Board™</a:t>
            </a:r>
          </a:p>
          <a:p>
            <a:pPr algn="ctr" defTabSz="914400"/>
            <a:endParaRPr lang="en-US" sz="500" dirty="0">
              <a:solidFill>
                <a:srgbClr val="FFFFFF"/>
              </a:solidFill>
            </a:endParaRPr>
          </a:p>
          <a:p>
            <a:pPr algn="ctr" defTabSz="914400"/>
            <a:r>
              <a:rPr lang="en-US" sz="1600" b="1" dirty="0">
                <a:solidFill>
                  <a:srgbClr val="FFFFFF"/>
                </a:solidFill>
              </a:rPr>
              <a:t>KSBU-N: </a:t>
            </a:r>
            <a:r>
              <a:rPr lang="en-US" sz="1400" dirty="0">
                <a:solidFill>
                  <a:srgbClr val="FFFFFF"/>
                </a:solidFill>
              </a:rPr>
              <a:t>Smart-Board™</a:t>
            </a:r>
          </a:p>
          <a:p>
            <a:pPr algn="ctr" defTabSz="914400"/>
            <a:r>
              <a:rPr lang="en-US" sz="1200" dirty="0">
                <a:solidFill>
                  <a:srgbClr val="FFFFFF"/>
                </a:solidFill>
              </a:rPr>
              <a:t>(Network Capable)</a:t>
            </a:r>
          </a:p>
          <a:p>
            <a:pPr algn="ctr" defTabSz="914400"/>
            <a:endParaRPr lang="en-US" sz="500" b="1" dirty="0">
              <a:solidFill>
                <a:srgbClr val="FFFFFF"/>
              </a:solidFill>
            </a:endParaRPr>
          </a:p>
          <a:p>
            <a:pPr algn="ctr" defTabSz="914400"/>
            <a:r>
              <a:rPr lang="en-US" sz="1600" b="1" dirty="0">
                <a:solidFill>
                  <a:srgbClr val="FFFFFF"/>
                </a:solidFill>
              </a:rPr>
              <a:t>KPAS: </a:t>
            </a:r>
            <a:r>
              <a:rPr lang="en-US" sz="1400" dirty="0">
                <a:solidFill>
                  <a:srgbClr val="FFFFFF"/>
                </a:solidFill>
              </a:rPr>
              <a:t>Advanced Sustainability Kit </a:t>
            </a:r>
          </a:p>
          <a:p>
            <a:pPr algn="ctr" defTabSz="914400"/>
            <a:r>
              <a:rPr lang="en-US" sz="1200" dirty="0">
                <a:solidFill>
                  <a:srgbClr val="FFFFFF"/>
                </a:solidFill>
              </a:rPr>
              <a:t>(KSBU-N + KVS)</a:t>
            </a:r>
          </a:p>
          <a:p>
            <a:pPr algn="ctr" defTabSz="914400"/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7B709D-FF0C-1345-B814-E9C948CC33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95031" y="1254329"/>
            <a:ext cx="2908998" cy="8312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B0F0"/>
            </a:solidFill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E2993BC8-4B15-AA97-5C76-18A5319A4B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3292"/>
          <a:stretch/>
        </p:blipFill>
        <p:spPr>
          <a:xfrm>
            <a:off x="5747802" y="3966625"/>
            <a:ext cx="3203455" cy="136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4751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918C5712-4829-4BF9-B243-B62D02A01E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519" y="1135595"/>
            <a:ext cx="2818165" cy="173548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90CBF3E-41E6-4D92-833D-DFDF465E30FE}"/>
              </a:ext>
            </a:extLst>
          </p:cNvPr>
          <p:cNvCxnSpPr>
            <a:cxnSpLocks/>
          </p:cNvCxnSpPr>
          <p:nvPr/>
        </p:nvCxnSpPr>
        <p:spPr>
          <a:xfrm>
            <a:off x="3403864" y="1280711"/>
            <a:ext cx="31548" cy="4535109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Group 64">
            <a:extLst>
              <a:ext uri="{FF2B5EF4-FFF2-40B4-BE49-F238E27FC236}">
                <a16:creationId xmlns:a16="http://schemas.microsoft.com/office/drawing/2014/main" id="{36232A75-ACD2-F1F5-B907-3F1B16F9E84A}"/>
              </a:ext>
            </a:extLst>
          </p:cNvPr>
          <p:cNvGrpSpPr/>
          <p:nvPr/>
        </p:nvGrpSpPr>
        <p:grpSpPr>
          <a:xfrm>
            <a:off x="277068" y="1279907"/>
            <a:ext cx="3126796" cy="4630522"/>
            <a:chOff x="277068" y="1066965"/>
            <a:chExt cx="3126796" cy="4630522"/>
          </a:xfrm>
        </p:grpSpPr>
        <p:pic>
          <p:nvPicPr>
            <p:cNvPr id="5" name="Picture 4" descr="A close up of electronics&#10;&#10;Description automatically generated">
              <a:extLst>
                <a:ext uri="{FF2B5EF4-FFF2-40B4-BE49-F238E27FC236}">
                  <a16:creationId xmlns:a16="http://schemas.microsoft.com/office/drawing/2014/main" id="{DC9C73CB-EB48-4770-A4A7-EE56B5084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6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7068" y="1066965"/>
              <a:ext cx="2916110" cy="1892598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41906" y="2542777"/>
              <a:ext cx="2861958" cy="31547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i="1" dirty="0">
                  <a:solidFill>
                    <a:srgbClr val="00B0F0"/>
                  </a:solidFill>
                </a:rPr>
                <a:t>XR-30</a:t>
              </a:r>
            </a:p>
            <a:p>
              <a:endParaRPr lang="en-US" sz="800" dirty="0">
                <a:solidFill>
                  <a:srgbClr val="00B0F0"/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sz="1500" dirty="0">
                  <a:solidFill>
                    <a:srgbClr val="1F497D"/>
                  </a:solidFill>
                </a:rPr>
                <a:t>Helps reduce cleaning costs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sz="1500" dirty="0">
                  <a:solidFill>
                    <a:srgbClr val="1F497D"/>
                  </a:solidFill>
                </a:rPr>
                <a:t>Enhances sanitary operation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endParaRPr lang="en-US" sz="200" dirty="0">
                <a:solidFill>
                  <a:srgbClr val="1F497D"/>
                </a:solidFill>
              </a:endParaRPr>
            </a:p>
            <a:p>
              <a:r>
                <a:rPr lang="en-US" sz="1300" i="1" dirty="0">
                  <a:solidFill>
                    <a:srgbClr val="1F497D"/>
                  </a:solidFill>
                </a:rPr>
                <a:t>Replacement Bulb: SCBULBXR30</a:t>
              </a:r>
            </a:p>
            <a:p>
              <a:endParaRPr lang="en-US" sz="200" i="1" dirty="0">
                <a:solidFill>
                  <a:srgbClr val="1F497D"/>
                </a:solidFill>
              </a:endParaRPr>
            </a:p>
            <a:p>
              <a:r>
                <a:rPr lang="en-US" sz="1500" b="1" dirty="0">
                  <a:solidFill>
                    <a:srgbClr val="1F497D"/>
                  </a:solidFill>
                </a:rPr>
                <a:t>Input Voltage: </a:t>
              </a:r>
              <a:r>
                <a:rPr lang="en-US" sz="1400" dirty="0">
                  <a:solidFill>
                    <a:srgbClr val="1F497D"/>
                  </a:solidFill>
                </a:rPr>
                <a:t>100-240V</a:t>
              </a:r>
            </a:p>
            <a:p>
              <a:r>
                <a:rPr lang="en-US" sz="1500" b="1" dirty="0">
                  <a:solidFill>
                    <a:srgbClr val="1F497D"/>
                  </a:solidFill>
                </a:rPr>
                <a:t>Input Frequency: </a:t>
              </a:r>
              <a:r>
                <a:rPr lang="en-US" sz="1400" dirty="0">
                  <a:solidFill>
                    <a:srgbClr val="1F497D"/>
                  </a:solidFill>
                </a:rPr>
                <a:t>50/60Hz</a:t>
              </a:r>
              <a:endParaRPr lang="en-US" sz="1400" b="1" dirty="0">
                <a:solidFill>
                  <a:srgbClr val="1F497D"/>
                </a:solidFill>
              </a:endParaRPr>
            </a:p>
            <a:p>
              <a:pPr>
                <a:tabLst>
                  <a:tab pos="509588" algn="l"/>
                </a:tabLst>
              </a:pPr>
              <a:r>
                <a:rPr lang="en-US" sz="1500" b="1" dirty="0">
                  <a:solidFill>
                    <a:srgbClr val="1F497D"/>
                  </a:solidFill>
                </a:rPr>
                <a:t>Output Voltage: </a:t>
              </a:r>
              <a:r>
                <a:rPr lang="en-US" sz="1400" dirty="0">
                  <a:solidFill>
                    <a:srgbClr val="1F497D"/>
                  </a:solidFill>
                </a:rPr>
                <a:t>12V DC</a:t>
              </a:r>
            </a:p>
            <a:p>
              <a:pPr>
                <a:tabLst>
                  <a:tab pos="509588" algn="l"/>
                </a:tabLst>
              </a:pPr>
              <a:r>
                <a:rPr lang="en-US" sz="1500" b="1" dirty="0">
                  <a:solidFill>
                    <a:srgbClr val="1F497D"/>
                  </a:solidFill>
                </a:rPr>
                <a:t>Amperage: </a:t>
              </a:r>
              <a:r>
                <a:rPr lang="en-US" sz="1400" dirty="0">
                  <a:solidFill>
                    <a:srgbClr val="1F497D"/>
                  </a:solidFill>
                </a:rPr>
                <a:t>0.8 Amp</a:t>
              </a:r>
            </a:p>
            <a:p>
              <a:pPr>
                <a:tabLst>
                  <a:tab pos="509588" algn="l"/>
                </a:tabLst>
              </a:pPr>
              <a:r>
                <a:rPr lang="en-US" sz="1500" b="1" dirty="0">
                  <a:solidFill>
                    <a:srgbClr val="1F497D"/>
                  </a:solidFill>
                </a:rPr>
                <a:t>Electrical Consumption: </a:t>
              </a:r>
              <a:r>
                <a:rPr lang="en-US" sz="1400" dirty="0">
                  <a:solidFill>
                    <a:srgbClr val="1F497D"/>
                  </a:solidFill>
                </a:rPr>
                <a:t>9.6W</a:t>
              </a:r>
            </a:p>
            <a:p>
              <a:pPr>
                <a:tabLst>
                  <a:tab pos="509588" algn="l"/>
                </a:tabLst>
              </a:pPr>
              <a:r>
                <a:rPr lang="en-US" sz="1500" b="1" dirty="0">
                  <a:solidFill>
                    <a:srgbClr val="1F497D"/>
                  </a:solidFill>
                </a:rPr>
                <a:t>Dimensions: </a:t>
              </a:r>
              <a:r>
                <a:rPr lang="en-US" sz="1400" dirty="0">
                  <a:solidFill>
                    <a:srgbClr val="1F497D"/>
                  </a:solidFill>
                </a:rPr>
                <a:t>11.9” x 4.25” x 2.05”</a:t>
              </a:r>
            </a:p>
            <a:p>
              <a:r>
                <a:rPr lang="en-US" sz="1100" i="1" dirty="0">
                  <a:solidFill>
                    <a:srgbClr val="1F497D"/>
                  </a:solidFill>
                </a:rPr>
                <a:t>(W x D x H)</a:t>
              </a:r>
            </a:p>
            <a:p>
              <a:r>
                <a:rPr lang="en-US" sz="1500" b="1" dirty="0">
                  <a:solidFill>
                    <a:srgbClr val="1F497D"/>
                  </a:solidFill>
                </a:rPr>
                <a:t>Certifications: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91F98DE8-BD63-433B-8A64-721BA61770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86072" y="2606412"/>
              <a:ext cx="386731" cy="378862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CD1AEFC-5C38-46B4-A941-AF768CF03DBF}"/>
              </a:ext>
            </a:extLst>
          </p:cNvPr>
          <p:cNvGrpSpPr/>
          <p:nvPr/>
        </p:nvGrpSpPr>
        <p:grpSpPr>
          <a:xfrm>
            <a:off x="1815522" y="5559007"/>
            <a:ext cx="1016758" cy="325314"/>
            <a:chOff x="4901810" y="5130690"/>
            <a:chExt cx="1512713" cy="483996"/>
          </a:xfrm>
        </p:grpSpPr>
        <p:pic>
          <p:nvPicPr>
            <p:cNvPr id="7" name="Picture 6" descr="A drawing of a person&#10;&#10;Description automatically generated">
              <a:extLst>
                <a:ext uri="{FF2B5EF4-FFF2-40B4-BE49-F238E27FC236}">
                  <a16:creationId xmlns:a16="http://schemas.microsoft.com/office/drawing/2014/main" id="{DE08C428-B197-4680-8DF0-4C03DFEA4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01810" y="5232604"/>
              <a:ext cx="283490" cy="280168"/>
            </a:xfrm>
            <a:prstGeom prst="rect">
              <a:avLst/>
            </a:prstGeom>
          </p:spPr>
        </p:pic>
        <p:pic>
          <p:nvPicPr>
            <p:cNvPr id="9" name="Picture 8" descr="A close up of a logo&#10;&#10;Description automatically generated">
              <a:extLst>
                <a:ext uri="{FF2B5EF4-FFF2-40B4-BE49-F238E27FC236}">
                  <a16:creationId xmlns:a16="http://schemas.microsoft.com/office/drawing/2014/main" id="{604FCC15-8960-4ACD-AE0D-3000FCD77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73365" y="5130690"/>
              <a:ext cx="483996" cy="483996"/>
            </a:xfrm>
            <a:prstGeom prst="rect">
              <a:avLst/>
            </a:prstGeom>
          </p:spPr>
        </p:pic>
        <p:pic>
          <p:nvPicPr>
            <p:cNvPr id="15" name="Picture 14" descr="A picture containing looking, flying, photo, air&#10;&#10;Description automatically generated">
              <a:extLst>
                <a:ext uri="{FF2B5EF4-FFF2-40B4-BE49-F238E27FC236}">
                  <a16:creationId xmlns:a16="http://schemas.microsoft.com/office/drawing/2014/main" id="{6201A6AC-FC33-42B1-AF69-A25509B7D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16851" y="5232533"/>
              <a:ext cx="397672" cy="280239"/>
            </a:xfrm>
            <a:prstGeom prst="rect">
              <a:avLst/>
            </a:prstGeom>
          </p:spPr>
        </p:pic>
      </p:grp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7015B2E-FD13-0E42-65EA-8D3251C8A9A3}"/>
              </a:ext>
            </a:extLst>
          </p:cNvPr>
          <p:cNvSpPr txBox="1">
            <a:spLocks/>
          </p:cNvSpPr>
          <p:nvPr/>
        </p:nvSpPr>
        <p:spPr>
          <a:xfrm>
            <a:off x="3666361" y="1135595"/>
            <a:ext cx="2453815" cy="468842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800" b="1" i="1" dirty="0">
                <a:solidFill>
                  <a:srgbClr val="00B0F0"/>
                </a:solidFill>
              </a:rPr>
              <a:t>How It Works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800" b="1" dirty="0">
              <a:solidFill>
                <a:srgbClr val="00B0F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400" i="1" dirty="0">
                <a:solidFill>
                  <a:schemeClr val="tx2"/>
                </a:solidFill>
              </a:rPr>
              <a:t>Ozone and other oxidants (photoplasma) are     generated in the air after passing through a powerful UV-C lamp; A small fan circulates the photoplasma throughout the ice machine/bin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100" dirty="0">
              <a:solidFill>
                <a:schemeClr val="tx2"/>
              </a:solidFill>
            </a:endParaRPr>
          </a:p>
          <a:p>
            <a:r>
              <a:rPr lang="en-US" sz="1600" dirty="0">
                <a:solidFill>
                  <a:schemeClr val="tx2"/>
                </a:solidFill>
              </a:rPr>
              <a:t>Helps sanitize the air and surfaces within the ice machine and bin</a:t>
            </a:r>
          </a:p>
          <a:p>
            <a:endParaRPr lang="en-US" sz="600" dirty="0">
              <a:solidFill>
                <a:schemeClr val="tx2"/>
              </a:solidFill>
            </a:endParaRPr>
          </a:p>
          <a:p>
            <a:r>
              <a:rPr lang="en-US" sz="1600" dirty="0">
                <a:solidFill>
                  <a:schemeClr val="tx2"/>
                </a:solidFill>
              </a:rPr>
              <a:t>Completely automated and chemical-free cleaning system</a:t>
            </a:r>
          </a:p>
          <a:p>
            <a:endParaRPr lang="en-US" sz="1700" dirty="0">
              <a:solidFill>
                <a:schemeClr val="tx2"/>
              </a:solidFill>
            </a:endParaRPr>
          </a:p>
          <a:p>
            <a:endParaRPr lang="en-US" sz="2100" dirty="0">
              <a:solidFill>
                <a:schemeClr val="tx2"/>
              </a:solidFill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4F58BEF-2F3F-D4CD-5502-BC6C6738353E}"/>
              </a:ext>
            </a:extLst>
          </p:cNvPr>
          <p:cNvCxnSpPr>
            <a:cxnSpLocks/>
          </p:cNvCxnSpPr>
          <p:nvPr/>
        </p:nvCxnSpPr>
        <p:spPr>
          <a:xfrm flipH="1" flipV="1">
            <a:off x="6945691" y="2192878"/>
            <a:ext cx="268528" cy="889112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Picture 61">
            <a:extLst>
              <a:ext uri="{FF2B5EF4-FFF2-40B4-BE49-F238E27FC236}">
                <a16:creationId xmlns:a16="http://schemas.microsoft.com/office/drawing/2014/main" id="{CC181C2A-7F69-E243-A814-4643A6D06F7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3457" y="3006102"/>
            <a:ext cx="1893357" cy="2336869"/>
          </a:xfrm>
          <a:prstGeom prst="rect">
            <a:avLst/>
          </a:prstGeom>
        </p:spPr>
      </p:pic>
      <p:sp>
        <p:nvSpPr>
          <p:cNvPr id="75" name="Title 1">
            <a:extLst>
              <a:ext uri="{FF2B5EF4-FFF2-40B4-BE49-F238E27FC236}">
                <a16:creationId xmlns:a16="http://schemas.microsoft.com/office/drawing/2014/main" id="{0F8293EA-E341-1E79-4F3A-A1986D3500E1}"/>
              </a:ext>
            </a:extLst>
          </p:cNvPr>
          <p:cNvSpPr txBox="1">
            <a:spLocks/>
          </p:cNvSpPr>
          <p:nvPr/>
        </p:nvSpPr>
        <p:spPr>
          <a:xfrm>
            <a:off x="457200" y="96838"/>
            <a:ext cx="8229600" cy="74136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Prodigy ELITE® -</a:t>
            </a:r>
            <a:r>
              <a:rPr kumimoji="0" lang="en-US" sz="3500" b="1" i="1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+mj-cs"/>
              </a:rPr>
              <a:t> </a:t>
            </a:r>
            <a:r>
              <a:rPr lang="en-US" sz="3500" b="1" i="1" kern="0" dirty="0">
                <a:solidFill>
                  <a:srgbClr val="1F497D"/>
                </a:solidFill>
                <a:latin typeface="Calibri"/>
                <a:ea typeface="ＭＳ Ｐゴシック"/>
              </a:rPr>
              <a:t>Optional Accessories</a:t>
            </a:r>
            <a:endParaRPr kumimoji="0" lang="en-US" sz="3500" b="1" i="1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ＭＳ Ｐゴシック"/>
              <a:cs typeface="+mj-cs"/>
            </a:endParaRPr>
          </a:p>
        </p:txBody>
      </p:sp>
      <p:pic>
        <p:nvPicPr>
          <p:cNvPr id="76" name="Picture 75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98854A80-AE03-05DA-901D-AFAD83D13639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5102" y="227643"/>
            <a:ext cx="1229031" cy="412997"/>
          </a:xfrm>
          <a:prstGeom prst="rect">
            <a:avLst/>
          </a:prstGeom>
        </p:spPr>
      </p:pic>
      <p:sp>
        <p:nvSpPr>
          <p:cNvPr id="77" name="Rounded Rectangle 37">
            <a:extLst>
              <a:ext uri="{FF2B5EF4-FFF2-40B4-BE49-F238E27FC236}">
                <a16:creationId xmlns:a16="http://schemas.microsoft.com/office/drawing/2014/main" id="{3693CEAD-B4B6-8368-0013-9EF30E93DB06}"/>
              </a:ext>
            </a:extLst>
          </p:cNvPr>
          <p:cNvSpPr/>
          <p:nvPr/>
        </p:nvSpPr>
        <p:spPr>
          <a:xfrm>
            <a:off x="695234" y="1280710"/>
            <a:ext cx="2060801" cy="30510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8951212F-E2E2-DCCB-B145-E1597356AD8D}"/>
              </a:ext>
            </a:extLst>
          </p:cNvPr>
          <p:cNvSpPr/>
          <p:nvPr/>
        </p:nvSpPr>
        <p:spPr>
          <a:xfrm>
            <a:off x="695234" y="1278037"/>
            <a:ext cx="2060801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XSafe</a:t>
            </a:r>
            <a:r>
              <a:rPr lang="en-US" sz="1350" b="1" i="1" dirty="0">
                <a:solidFill>
                  <a:schemeClr val="bg1"/>
                </a:solidFill>
              </a:rPr>
              <a:t>®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Sanitation System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249C547-84DF-64C0-21C8-13462A20A115}"/>
              </a:ext>
            </a:extLst>
          </p:cNvPr>
          <p:cNvSpPr txBox="1"/>
          <p:nvPr/>
        </p:nvSpPr>
        <p:spPr>
          <a:xfrm>
            <a:off x="7226252" y="2973629"/>
            <a:ext cx="37704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®</a:t>
            </a:r>
            <a:endParaRPr lang="en-US" sz="600" dirty="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A7626DDD-8427-11FF-7DF3-F50339D7CD69}"/>
              </a:ext>
            </a:extLst>
          </p:cNvPr>
          <p:cNvSpPr txBox="1"/>
          <p:nvPr/>
        </p:nvSpPr>
        <p:spPr>
          <a:xfrm>
            <a:off x="1972885" y="1886072"/>
            <a:ext cx="37704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®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7084242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4815CD02-D927-4BE5-A8FC-5F1EFCF4BA5F}"/>
              </a:ext>
            </a:extLst>
          </p:cNvPr>
          <p:cNvSpPr txBox="1">
            <a:spLocks/>
          </p:cNvSpPr>
          <p:nvPr/>
        </p:nvSpPr>
        <p:spPr>
          <a:xfrm>
            <a:off x="457200" y="1154010"/>
            <a:ext cx="5205470" cy="5438027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i="1" dirty="0" err="1">
                <a:solidFill>
                  <a:srgbClr val="00B0F0"/>
                </a:solidFill>
              </a:rPr>
              <a:t>XSafe</a:t>
            </a:r>
            <a:r>
              <a:rPr lang="en-US" sz="4800" b="1" i="1" dirty="0">
                <a:solidFill>
                  <a:srgbClr val="00B0F0"/>
                </a:solidFill>
              </a:rPr>
              <a:t>® Sanitation System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300" b="1" i="1" dirty="0">
              <a:solidFill>
                <a:srgbClr val="00B0F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600" b="1" dirty="0">
                <a:solidFill>
                  <a:schemeClr val="tx2"/>
                </a:solidFill>
              </a:rPr>
              <a:t>Food Safety – Ice is FOOD!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tx2"/>
                </a:solidFill>
              </a:rPr>
              <a:t>Defends against viruses, bacteria, and fungi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tx2"/>
                </a:solidFill>
              </a:rPr>
              <a:t>Helps prevent the formation of slime, mold, and yeast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tx2"/>
                </a:solidFill>
              </a:rPr>
              <a:t>Consistent coverage of natural, chemical-free ozone (O</a:t>
            </a:r>
            <a:r>
              <a:rPr lang="en-US" sz="2400" baseline="-25000" dirty="0">
                <a:solidFill>
                  <a:schemeClr val="tx2"/>
                </a:solidFill>
              </a:rPr>
              <a:t>3</a:t>
            </a:r>
            <a:r>
              <a:rPr lang="en-US" sz="2400" dirty="0">
                <a:solidFill>
                  <a:schemeClr val="tx2"/>
                </a:solidFill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tx2"/>
                </a:solidFill>
              </a:rPr>
              <a:t>Guards against health code infractions</a:t>
            </a:r>
          </a:p>
          <a:p>
            <a:pPr>
              <a:lnSpc>
                <a:spcPct val="120000"/>
              </a:lnSpc>
            </a:pPr>
            <a:endParaRPr lang="en-US" sz="200" dirty="0">
              <a:solidFill>
                <a:schemeClr val="tx2"/>
              </a:solidFill>
            </a:endParaRP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2600" b="1" dirty="0">
                <a:solidFill>
                  <a:schemeClr val="tx2"/>
                </a:solidFill>
              </a:rPr>
              <a:t>Easier, Lower Cost Cleanings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tx2"/>
                </a:solidFill>
              </a:rPr>
              <a:t>Frequency of cleanings can be reduced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tx2"/>
                </a:solidFill>
              </a:rPr>
              <a:t>Effective in hard-to-reach areas, which may reduce       manual cleaning time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tx2"/>
                </a:solidFill>
              </a:rPr>
              <a:t>Keeps the food zone and bin cleaner longer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tx2"/>
                </a:solidFill>
              </a:rPr>
              <a:t>Makes wipe downs easier and faster</a:t>
            </a:r>
          </a:p>
          <a:p>
            <a:pPr>
              <a:lnSpc>
                <a:spcPct val="120000"/>
              </a:lnSpc>
            </a:pPr>
            <a:endParaRPr lang="en-US" sz="200" dirty="0">
              <a:solidFill>
                <a:schemeClr val="tx2"/>
              </a:solidFill>
            </a:endParaRP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2600" b="1" dirty="0">
                <a:solidFill>
                  <a:schemeClr val="tx2"/>
                </a:solidFill>
              </a:rPr>
              <a:t>Extend &amp; Improve Machine Performance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tx2"/>
                </a:solidFill>
              </a:rPr>
              <a:t>The lifetime operation of the ice machine can be extended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tx2"/>
                </a:solidFill>
              </a:rPr>
              <a:t>A cleaner machine can enhance performance and efficiency</a:t>
            </a:r>
          </a:p>
          <a:p>
            <a:pPr>
              <a:lnSpc>
                <a:spcPct val="120000"/>
              </a:lnSpc>
            </a:pPr>
            <a:endParaRPr lang="en-US" sz="200" dirty="0">
              <a:solidFill>
                <a:schemeClr val="tx2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200" dirty="0">
              <a:solidFill>
                <a:schemeClr val="tx2"/>
              </a:solidFill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3C47FBE-2990-5B84-A61D-AEE3F52346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3404" y="1157591"/>
            <a:ext cx="3356181" cy="425098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1A89728-1230-4B13-67E0-C61B84C1C1D0}"/>
              </a:ext>
            </a:extLst>
          </p:cNvPr>
          <p:cNvSpPr txBox="1">
            <a:spLocks/>
          </p:cNvSpPr>
          <p:nvPr/>
        </p:nvSpPr>
        <p:spPr>
          <a:xfrm>
            <a:off x="457200" y="96838"/>
            <a:ext cx="8229600" cy="74136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Prodigy ELITE® -</a:t>
            </a:r>
            <a:r>
              <a:rPr kumimoji="0" lang="en-US" sz="3500" b="1" i="1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+mj-cs"/>
              </a:rPr>
              <a:t> </a:t>
            </a:r>
            <a:r>
              <a:rPr lang="en-US" sz="3500" b="1" i="1" kern="0" dirty="0">
                <a:solidFill>
                  <a:srgbClr val="1F497D"/>
                </a:solidFill>
                <a:latin typeface="Calibri"/>
                <a:ea typeface="ＭＳ Ｐゴシック"/>
              </a:rPr>
              <a:t>Optional Accessories</a:t>
            </a:r>
            <a:endParaRPr kumimoji="0" lang="en-US" sz="3500" b="1" i="1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ＭＳ Ｐゴシック"/>
              <a:cs typeface="+mj-cs"/>
            </a:endParaRPr>
          </a:p>
        </p:txBody>
      </p:sp>
      <p:pic>
        <p:nvPicPr>
          <p:cNvPr id="12" name="Picture 11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FBEF9C9B-311B-7B5C-90DE-15F5F606653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5102" y="227643"/>
            <a:ext cx="1229031" cy="41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4807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4815CD02-D927-4BE5-A8FC-5F1EFCF4BA5F}"/>
              </a:ext>
            </a:extLst>
          </p:cNvPr>
          <p:cNvSpPr txBox="1">
            <a:spLocks/>
          </p:cNvSpPr>
          <p:nvPr/>
        </p:nvSpPr>
        <p:spPr>
          <a:xfrm>
            <a:off x="457200" y="1154010"/>
            <a:ext cx="5484372" cy="4572000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300" b="1" i="1" dirty="0">
                <a:solidFill>
                  <a:srgbClr val="00B0F0"/>
                </a:solidFill>
              </a:rPr>
              <a:t>Easy, Intuitive Operation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100" b="1" i="1" dirty="0">
              <a:solidFill>
                <a:srgbClr val="00B0F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600" b="1" dirty="0">
                <a:solidFill>
                  <a:schemeClr val="tx2"/>
                </a:solidFill>
              </a:rPr>
              <a:t>Installation Overview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tx2"/>
                </a:solidFill>
              </a:rPr>
              <a:t>Can be retrofitted on existing units already in use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tx2"/>
                </a:solidFill>
              </a:rPr>
              <a:t>Compatible with any Scotsman modular ice machine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tx2"/>
                </a:solidFill>
              </a:rPr>
              <a:t>Easy install, typically requires less time than a full cleaning</a:t>
            </a: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chemeClr val="tx2"/>
                </a:solidFill>
              </a:rPr>
              <a:t>XSafe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®</a:t>
            </a:r>
            <a:r>
              <a:rPr lang="en-US" sz="2000" dirty="0">
                <a:solidFill>
                  <a:schemeClr val="tx2"/>
                </a:solidFill>
              </a:rPr>
              <a:t> unit placed </a:t>
            </a:r>
            <a:r>
              <a:rPr lang="en-US" sz="2000" u="sng" dirty="0">
                <a:solidFill>
                  <a:schemeClr val="tx2"/>
                </a:solidFill>
              </a:rPr>
              <a:t>on top of ice head</a:t>
            </a:r>
            <a:r>
              <a:rPr lang="en-US" sz="2000" dirty="0">
                <a:solidFill>
                  <a:schemeClr val="tx2"/>
                </a:solidFill>
              </a:rPr>
              <a:t> with vented air flow to circulate sanitized ozone throughout the ice machine/bin</a:t>
            </a:r>
          </a:p>
          <a:p>
            <a:pPr lvl="1">
              <a:lnSpc>
                <a:spcPct val="120000"/>
              </a:lnSpc>
            </a:pPr>
            <a:endParaRPr lang="en-US" sz="200" dirty="0">
              <a:solidFill>
                <a:schemeClr val="tx2"/>
              </a:solidFill>
            </a:endParaRP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2600" b="1" dirty="0">
                <a:solidFill>
                  <a:schemeClr val="tx2"/>
                </a:solidFill>
              </a:rPr>
              <a:t>Operational Status Indicator Lights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tx2"/>
                </a:solidFill>
              </a:rPr>
              <a:t>3 tiers of light signals keep operators informed of status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tx2"/>
                </a:solidFill>
              </a:rPr>
              <a:t>Replace bulb light eliminates guesswork</a:t>
            </a: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chemeClr val="tx2"/>
                </a:solidFill>
              </a:rPr>
              <a:t>Replacement Bulb Part Number: </a:t>
            </a:r>
            <a:r>
              <a:rPr lang="en-US" sz="2000" i="1" dirty="0">
                <a:solidFill>
                  <a:schemeClr val="tx2"/>
                </a:solidFill>
              </a:rPr>
              <a:t>SCBULBXR30</a:t>
            </a:r>
          </a:p>
          <a:p>
            <a:pPr>
              <a:lnSpc>
                <a:spcPct val="120000"/>
              </a:lnSpc>
            </a:pPr>
            <a:endParaRPr lang="en-US" sz="2400" dirty="0">
              <a:solidFill>
                <a:schemeClr val="tx2"/>
              </a:solidFill>
            </a:endParaRPr>
          </a:p>
          <a:p>
            <a:pPr>
              <a:lnSpc>
                <a:spcPct val="120000"/>
              </a:lnSpc>
            </a:pPr>
            <a:endParaRPr lang="en-US" sz="100" dirty="0">
              <a:solidFill>
                <a:schemeClr val="tx2"/>
              </a:solidFill>
            </a:endParaRPr>
          </a:p>
          <a:p>
            <a:pPr>
              <a:lnSpc>
                <a:spcPct val="120000"/>
              </a:lnSpc>
            </a:pPr>
            <a:endParaRPr lang="en-US" sz="200" dirty="0">
              <a:solidFill>
                <a:schemeClr val="tx2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200" dirty="0">
              <a:solidFill>
                <a:schemeClr val="tx2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3FCC1AF-2063-4C1F-93DC-601928B96C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9" b="89938" l="3125" r="95994">
                        <a14:foregroundMark x1="6651" y1="50830" x2="10096" y2="51452"/>
                        <a14:foregroundMark x1="10737" y1="49689" x2="19471" y2="48651"/>
                        <a14:foregroundMark x1="19471" y1="48651" x2="76282" y2="51452"/>
                        <a14:foregroundMark x1="77724" y1="50830" x2="78045" y2="52905"/>
                        <a14:foregroundMark x1="14103" y1="54979" x2="10897" y2="55187"/>
                        <a14:foregroundMark x1="4327" y1="48237" x2="3365" y2="51660"/>
                        <a14:foregroundMark x1="49760" y1="49066" x2="57292" y2="49066"/>
                        <a14:foregroundMark x1="61538" y1="49585" x2="70753" y2="49585"/>
                        <a14:foregroundMark x1="74439" y1="49585" x2="77324" y2="49689"/>
                        <a14:foregroundMark x1="79728" y1="49689" x2="81250" y2="49689"/>
                        <a14:foregroundMark x1="81090" y1="48340" x2="85657" y2="48963"/>
                        <a14:foregroundMark x1="92708" y1="49793" x2="93349" y2="50104"/>
                        <a14:foregroundMark x1="94231" y1="53631" x2="94231" y2="53631"/>
                        <a14:foregroundMark x1="93269" y1="53527" x2="94071" y2="53734"/>
                        <a14:foregroundMark x1="91827" y1="54149" x2="92788" y2="53942"/>
                        <a14:foregroundMark x1="92548" y1="53734" x2="93670" y2="53734"/>
                        <a14:foregroundMark x1="91426" y1="48755" x2="88061" y2="48859"/>
                        <a14:foregroundMark x1="79407" y1="53942" x2="61378" y2="53942"/>
                        <a14:foregroundMark x1="59295" y1="53942" x2="45192" y2="53942"/>
                        <a14:foregroundMark x1="45192" y1="53942" x2="45192" y2="53942"/>
                        <a14:foregroundMark x1="79407" y1="48133" x2="71795" y2="48237"/>
                        <a14:foregroundMark x1="71554" y1="48548" x2="66987" y2="49274"/>
                        <a14:foregroundMark x1="3686" y1="47199" x2="3205" y2="48444"/>
                        <a14:foregroundMark x1="15224" y1="52490" x2="25321" y2="52282"/>
                        <a14:foregroundMark x1="25321" y1="52282" x2="40385" y2="52801"/>
                        <a14:foregroundMark x1="16266" y1="49066" x2="24119" y2="48859"/>
                        <a14:foregroundMark x1="24119" y1="48859" x2="29808" y2="48963"/>
                        <a14:foregroundMark x1="17468" y1="48340" x2="17468" y2="48340"/>
                        <a14:foregroundMark x1="18590" y1="48237" x2="32612" y2="49274"/>
                        <a14:foregroundMark x1="32612" y1="49274" x2="39663" y2="48651"/>
                        <a14:foregroundMark x1="33413" y1="48444" x2="27724" y2="48548"/>
                        <a14:foregroundMark x1="35016" y1="48651" x2="42708" y2="48859"/>
                        <a14:foregroundMark x1="38381" y1="48444" x2="44151" y2="48444"/>
                        <a14:foregroundMark x1="43349" y1="48444" x2="51042" y2="48651"/>
                        <a14:foregroundMark x1="50641" y1="48755" x2="61138" y2="48755"/>
                        <a14:foregroundMark x1="55208" y1="48651" x2="64663" y2="48651"/>
                        <a14:foregroundMark x1="95673" y1="50104" x2="92628" y2="50207"/>
                        <a14:foregroundMark x1="92228" y1="48755" x2="92067" y2="48444"/>
                        <a14:foregroundMark x1="95994" y1="53423" x2="95994" y2="53423"/>
                        <a14:foregroundMark x1="92308" y1="47614" x2="92308" y2="47614"/>
                        <a14:foregroundMark x1="63782" y1="48444" x2="73638" y2="48444"/>
                        <a14:foregroundMark x1="77804" y1="54876" x2="70994" y2="54876"/>
                        <a14:foregroundMark x1="70994" y1="54876" x2="70994" y2="54876"/>
                        <a14:foregroundMark x1="79407" y1="55083" x2="73478" y2="55187"/>
                        <a14:foregroundMark x1="73478" y1="55187" x2="73478" y2="55187"/>
                        <a14:foregroundMark x1="40144" y1="53527" x2="50240" y2="54668"/>
                        <a14:foregroundMark x1="14022" y1="54253" x2="44712" y2="53320"/>
                        <a14:foregroundMark x1="44712" y1="53320" x2="45192" y2="53216"/>
                        <a14:foregroundMark x1="13462" y1="48237" x2="21314" y2="48444"/>
                        <a14:foregroundMark x1="18109" y1="48548" x2="28686" y2="48548"/>
                        <a14:foregroundMark x1="28526" y1="48029" x2="20913" y2="48029"/>
                        <a14:foregroundMark x1="21795" y1="48029" x2="15465" y2="48029"/>
                        <a14:foregroundMark x1="26683" y1="48548" x2="42468" y2="48548"/>
                        <a14:foregroundMark x1="27484" y1="48444" x2="34215" y2="48237"/>
                        <a14:foregroundMark x1="34215" y1="48237" x2="39744" y2="48237"/>
                        <a14:foregroundMark x1="14503" y1="55290" x2="20192" y2="55290"/>
                        <a14:foregroundMark x1="20192" y1="55290" x2="20433" y2="55394"/>
                        <a14:foregroundMark x1="14824" y1="55290" x2="24359" y2="55290"/>
                        <a14:foregroundMark x1="63622" y1="48651" x2="49519" y2="48651"/>
                        <a14:foregroundMark x1="65385" y1="48755" x2="54247" y2="48133"/>
                        <a14:foregroundMark x1="54247" y1="48133" x2="45833" y2="48133"/>
                        <a14:foregroundMark x1="48237" y1="48548" x2="33974" y2="48548"/>
                        <a14:foregroundMark x1="47276" y1="48444" x2="31170" y2="48444"/>
                        <a14:foregroundMark x1="27885" y1="48237" x2="34135" y2="48133"/>
                        <a14:foregroundMark x1="34135" y1="48133" x2="46074" y2="48133"/>
                        <a14:foregroundMark x1="54327" y1="48340" x2="75881" y2="48340"/>
                        <a14:foregroundMark x1="53285" y1="47718" x2="76202" y2="47718"/>
                        <a14:foregroundMark x1="75721" y1="54979" x2="44151" y2="50934"/>
                        <a14:foregroundMark x1="74840" y1="55187" x2="58734" y2="54876"/>
                        <a14:foregroundMark x1="23558" y1="55083" x2="30529" y2="55083"/>
                        <a14:foregroundMark x1="30529" y1="55083" x2="39904" y2="55083"/>
                        <a14:foregroundMark x1="38462" y1="54979" x2="52244" y2="55290"/>
                        <a14:foregroundMark x1="50721" y1="55498" x2="62981" y2="55187"/>
                        <a14:foregroundMark x1="53125" y1="55602" x2="60256" y2="55083"/>
                        <a14:foregroundMark x1="60256" y1="55083" x2="68990" y2="55083"/>
                        <a14:foregroundMark x1="59936" y1="54772" x2="67388" y2="54772"/>
                        <a14:foregroundMark x1="67388" y1="54772" x2="71474" y2="54668"/>
                        <a14:foregroundMark x1="51202" y1="55290" x2="33494" y2="52282"/>
                        <a14:foregroundMark x1="38301" y1="55290" x2="51843" y2="55290"/>
                        <a14:foregroundMark x1="14984" y1="55290" x2="19151" y2="55290"/>
                        <a14:foregroundMark x1="14022" y1="55602" x2="20994" y2="55602"/>
                        <a14:foregroundMark x1="19792" y1="55394" x2="29487" y2="55394"/>
                        <a14:foregroundMark x1="20513" y1="55394" x2="30769" y2="55394"/>
                        <a14:foregroundMark x1="20833" y1="55809" x2="31410" y2="55498"/>
                        <a14:foregroundMark x1="91827" y1="46992" x2="91827" y2="469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8437" b="35196"/>
          <a:stretch/>
        </p:blipFill>
        <p:spPr>
          <a:xfrm>
            <a:off x="1903439" y="5029076"/>
            <a:ext cx="2714789" cy="552908"/>
          </a:xfrm>
          <a:prstGeom prst="rect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59DD06A-D430-4816-BB49-D8FF54DD68C0}"/>
              </a:ext>
            </a:extLst>
          </p:cNvPr>
          <p:cNvCxnSpPr>
            <a:cxnSpLocks/>
          </p:cNvCxnSpPr>
          <p:nvPr/>
        </p:nvCxnSpPr>
        <p:spPr>
          <a:xfrm>
            <a:off x="7337492" y="2989268"/>
            <a:ext cx="0" cy="670913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">
            <a:extLst>
              <a:ext uri="{FF2B5EF4-FFF2-40B4-BE49-F238E27FC236}">
                <a16:creationId xmlns:a16="http://schemas.microsoft.com/office/drawing/2014/main" id="{E76D2FEE-B477-4086-A2BE-6DAC1BD4C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4310" y="3429000"/>
            <a:ext cx="1386364" cy="18765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00B0F0"/>
            </a:solidFill>
          </a:ln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9DF8A9-CA25-30B3-CAE8-FAFDDEDF789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1573" y="1282263"/>
            <a:ext cx="2791838" cy="18765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B0F0"/>
            </a:solidFill>
          </a:ln>
          <a:effectLst/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D1D3566-2235-3CA1-C07A-65DFA726FF61}"/>
              </a:ext>
            </a:extLst>
          </p:cNvPr>
          <p:cNvSpPr txBox="1">
            <a:spLocks/>
          </p:cNvSpPr>
          <p:nvPr/>
        </p:nvSpPr>
        <p:spPr>
          <a:xfrm>
            <a:off x="457200" y="96838"/>
            <a:ext cx="8229600" cy="74136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Prodigy ELITE® -</a:t>
            </a:r>
            <a:r>
              <a:rPr kumimoji="0" lang="en-US" sz="3500" b="1" i="1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+mj-cs"/>
              </a:rPr>
              <a:t> </a:t>
            </a:r>
            <a:r>
              <a:rPr lang="en-US" sz="3500" b="1" i="1" kern="0" dirty="0">
                <a:solidFill>
                  <a:srgbClr val="1F497D"/>
                </a:solidFill>
                <a:latin typeface="Calibri"/>
                <a:ea typeface="ＭＳ Ｐゴシック"/>
              </a:rPr>
              <a:t>Optional Accessories</a:t>
            </a:r>
            <a:endParaRPr kumimoji="0" lang="en-US" sz="3500" b="1" i="1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ＭＳ Ｐゴシック"/>
              <a:cs typeface="+mj-cs"/>
            </a:endParaRPr>
          </a:p>
        </p:txBody>
      </p:sp>
      <p:pic>
        <p:nvPicPr>
          <p:cNvPr id="12" name="Picture 11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A32E481A-652A-5118-4679-D16D63A0674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5102" y="227643"/>
            <a:ext cx="1229031" cy="41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4145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208" r="-7939"/>
          <a:stretch/>
        </p:blipFill>
        <p:spPr bwMode="auto">
          <a:xfrm>
            <a:off x="0" y="1825625"/>
            <a:ext cx="9144000" cy="22891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29400" y="5334001"/>
            <a:ext cx="2347157" cy="607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524B667E-B5C0-4561-9AC0-52EB3ADBF6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0256" y="4897079"/>
            <a:ext cx="1189008" cy="104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54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5471656" y="3298208"/>
            <a:ext cx="3332373" cy="1139744"/>
          </a:xfrm>
          <a:prstGeom prst="roundRect">
            <a:avLst>
              <a:gd name="adj" fmla="val 9620"/>
            </a:avLst>
          </a:prstGeom>
          <a:solidFill>
            <a:srgbClr val="00B0F0"/>
          </a:solidFill>
          <a:ln w="5715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200" b="1" dirty="0">
              <a:solidFill>
                <a:srgbClr val="FFFFFF"/>
              </a:solidFill>
            </a:endParaRPr>
          </a:p>
          <a:p>
            <a:pPr algn="ctr" defTabSz="914400"/>
            <a:r>
              <a:rPr lang="en-US" b="1" dirty="0">
                <a:solidFill>
                  <a:srgbClr val="FFFFFF"/>
                </a:solidFill>
              </a:rPr>
              <a:t>Instantly diagnose issues when warning lights appear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1" y="1061426"/>
            <a:ext cx="4803168" cy="48688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>
                <a:solidFill>
                  <a:srgbClr val="00B0F0"/>
                </a:solidFill>
              </a:rPr>
              <a:t>AutoAlert™ Indicator Panel</a:t>
            </a:r>
          </a:p>
          <a:p>
            <a:pPr marL="0" indent="0">
              <a:buNone/>
            </a:pPr>
            <a:endParaRPr lang="en-US" sz="700" b="1" i="1" dirty="0">
              <a:solidFill>
                <a:srgbClr val="00B0F0"/>
              </a:solidFill>
            </a:endParaRPr>
          </a:p>
          <a:p>
            <a:r>
              <a:rPr lang="en-US" sz="2000" dirty="0">
                <a:solidFill>
                  <a:srgbClr val="003F80"/>
                </a:solidFill>
              </a:rPr>
              <a:t>Enhanced display with BIN FULL light</a:t>
            </a:r>
          </a:p>
          <a:p>
            <a:pPr lvl="1"/>
            <a:r>
              <a:rPr lang="en-US" sz="1600" dirty="0">
                <a:solidFill>
                  <a:srgbClr val="003F80"/>
                </a:solidFill>
              </a:rPr>
              <a:t>Illuminates green when bin is full </a:t>
            </a:r>
          </a:p>
          <a:p>
            <a:pPr marL="457200" lvl="1" indent="0">
              <a:buNone/>
            </a:pPr>
            <a:endParaRPr lang="en-US" sz="600" dirty="0">
              <a:solidFill>
                <a:srgbClr val="003F80"/>
              </a:solidFill>
            </a:endParaRPr>
          </a:p>
          <a:p>
            <a:r>
              <a:rPr lang="en-US" sz="2000" dirty="0">
                <a:solidFill>
                  <a:srgbClr val="003F80"/>
                </a:solidFill>
              </a:rPr>
              <a:t>Includes addition of Bluetooth® button and LED indicator for pairing with Scotsman’s ICELINQ® mobile app</a:t>
            </a:r>
          </a:p>
          <a:p>
            <a:endParaRPr lang="en-US" sz="600" dirty="0">
              <a:solidFill>
                <a:srgbClr val="003F80"/>
              </a:solidFill>
            </a:endParaRPr>
          </a:p>
          <a:p>
            <a:r>
              <a:rPr lang="en-US" sz="2000" dirty="0">
                <a:solidFill>
                  <a:srgbClr val="003F80"/>
                </a:solidFill>
              </a:rPr>
              <a:t>Updated graphics for </a:t>
            </a:r>
            <a:r>
              <a:rPr lang="en-US" sz="2000" b="1" dirty="0">
                <a:solidFill>
                  <a:srgbClr val="003F80"/>
                </a:solidFill>
              </a:rPr>
              <a:t>better visibility</a:t>
            </a:r>
          </a:p>
          <a:p>
            <a:endParaRPr lang="en-US" sz="600" dirty="0">
              <a:solidFill>
                <a:srgbClr val="003F80"/>
              </a:solidFill>
            </a:endParaRPr>
          </a:p>
          <a:p>
            <a:r>
              <a:rPr lang="en-US" sz="2000" dirty="0">
                <a:solidFill>
                  <a:srgbClr val="003F80"/>
                </a:solidFill>
              </a:rPr>
              <a:t>New sliding door covers ON/OFF/Bluetooth® buttons</a:t>
            </a:r>
          </a:p>
          <a:p>
            <a:pPr lvl="1"/>
            <a:r>
              <a:rPr lang="en-US" sz="1600" dirty="0">
                <a:solidFill>
                  <a:srgbClr val="003F80"/>
                </a:solidFill>
              </a:rPr>
              <a:t>Each unit also includes a “door filler”                             to prevent tampering (if applicable)</a:t>
            </a:r>
          </a:p>
          <a:p>
            <a:endParaRPr lang="en-US" sz="600" dirty="0">
              <a:solidFill>
                <a:srgbClr val="003F80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C4EBB5F-EA07-45C0-B76F-50C9DA1FAEDC}"/>
              </a:ext>
            </a:extLst>
          </p:cNvPr>
          <p:cNvSpPr txBox="1">
            <a:spLocks/>
          </p:cNvSpPr>
          <p:nvPr/>
        </p:nvSpPr>
        <p:spPr>
          <a:xfrm>
            <a:off x="457200" y="96838"/>
            <a:ext cx="8229600" cy="7413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Prodigy ELITE® -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+mj-cs"/>
              </a:rPr>
              <a:t> What’s New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+mj-cs"/>
              </a:rPr>
              <a:t> 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17" name="Picture 16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421DA067-5F7D-4D39-99B2-6CD22FAE98B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5102" y="227643"/>
            <a:ext cx="1229031" cy="41299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288F4A0-DC48-7DF9-4676-D5F6E2AAB4FE}"/>
              </a:ext>
            </a:extLst>
          </p:cNvPr>
          <p:cNvGrpSpPr/>
          <p:nvPr/>
        </p:nvGrpSpPr>
        <p:grpSpPr>
          <a:xfrm>
            <a:off x="5471654" y="1317382"/>
            <a:ext cx="3332374" cy="2221582"/>
            <a:chOff x="5471654" y="1317382"/>
            <a:chExt cx="3332374" cy="2221582"/>
          </a:xfrm>
        </p:grpSpPr>
        <p:pic>
          <p:nvPicPr>
            <p:cNvPr id="4" name="Picture 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81710CB-833E-4EA6-B687-DDAB14706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1655" y="1317382"/>
              <a:ext cx="3332373" cy="222158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28575">
              <a:solidFill>
                <a:srgbClr val="00B0F0"/>
              </a:solidFill>
            </a:ln>
            <a:effectLst/>
          </p:spPr>
        </p:pic>
        <p:pic>
          <p:nvPicPr>
            <p:cNvPr id="2" name="Picture 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FACA021A-F11D-E21F-7BAE-3F6C531BBE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71654" y="3298208"/>
              <a:ext cx="3332373" cy="2407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7099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B6EC871-4DAC-4C0C-AE9B-A841BEB0472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199" y="1061426"/>
            <a:ext cx="3422343" cy="45492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>
                <a:solidFill>
                  <a:srgbClr val="00B0F0"/>
                </a:solidFill>
              </a:rPr>
              <a:t>Unit Specific QR Code</a:t>
            </a:r>
          </a:p>
          <a:p>
            <a:pPr marL="0" indent="0">
              <a:buNone/>
            </a:pPr>
            <a:endParaRPr lang="en-US" sz="800" b="1" i="1" dirty="0">
              <a:solidFill>
                <a:srgbClr val="00B0F0"/>
              </a:solidFill>
            </a:endParaRPr>
          </a:p>
          <a:p>
            <a:r>
              <a:rPr lang="en-US" sz="2000" dirty="0">
                <a:solidFill>
                  <a:srgbClr val="003F80"/>
                </a:solidFill>
              </a:rPr>
              <a:t>The QR code can be found on the AutoAlert™ panel, among multiple other locations on unit</a:t>
            </a:r>
          </a:p>
          <a:p>
            <a:endParaRPr lang="en-US" sz="800" b="1" dirty="0">
              <a:solidFill>
                <a:srgbClr val="003F80"/>
              </a:solidFill>
            </a:endParaRPr>
          </a:p>
          <a:p>
            <a:r>
              <a:rPr lang="en-US" sz="2000" dirty="0">
                <a:solidFill>
                  <a:srgbClr val="003F80"/>
                </a:solidFill>
              </a:rPr>
              <a:t>QR codes direct users to a redesigned warranty page</a:t>
            </a:r>
          </a:p>
          <a:p>
            <a:endParaRPr lang="en-US" sz="400" dirty="0">
              <a:solidFill>
                <a:srgbClr val="003F80"/>
              </a:solidFill>
            </a:endParaRPr>
          </a:p>
          <a:p>
            <a:pPr lvl="1"/>
            <a:r>
              <a:rPr lang="en-US" sz="1700" dirty="0">
                <a:solidFill>
                  <a:srgbClr val="003F80"/>
                </a:solidFill>
              </a:rPr>
              <a:t>Optimized for desktop     and mobile viewing</a:t>
            </a:r>
          </a:p>
          <a:p>
            <a:pPr lvl="1"/>
            <a:endParaRPr lang="en-US" sz="400" dirty="0">
              <a:solidFill>
                <a:srgbClr val="003F80"/>
              </a:solidFill>
            </a:endParaRPr>
          </a:p>
          <a:p>
            <a:pPr lvl="1"/>
            <a:r>
              <a:rPr lang="en-US" sz="1700" dirty="0">
                <a:solidFill>
                  <a:srgbClr val="003F80"/>
                </a:solidFill>
              </a:rPr>
              <a:t>Features convenient download links for  ICELINQ® mobile app</a:t>
            </a:r>
          </a:p>
          <a:p>
            <a:endParaRPr lang="en-US" sz="400" dirty="0">
              <a:solidFill>
                <a:srgbClr val="003F80"/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62820DF-7C81-4E06-A52E-BAD4FC2868FD}"/>
              </a:ext>
            </a:extLst>
          </p:cNvPr>
          <p:cNvSpPr txBox="1">
            <a:spLocks/>
          </p:cNvSpPr>
          <p:nvPr/>
        </p:nvSpPr>
        <p:spPr>
          <a:xfrm>
            <a:off x="457200" y="96838"/>
            <a:ext cx="8229600" cy="7413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Prodigy ELITE® -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+mj-cs"/>
              </a:rPr>
              <a:t> What’s New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+mj-cs"/>
              </a:rPr>
              <a:t> 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23" name="Picture 2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CD9847B3-8F36-4F07-84C8-008CD1CDA9B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5102" y="227643"/>
            <a:ext cx="1229031" cy="41299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63AE0C0-E633-CAD1-FA5B-2A8741A86FD9}"/>
              </a:ext>
            </a:extLst>
          </p:cNvPr>
          <p:cNvGrpSpPr/>
          <p:nvPr/>
        </p:nvGrpSpPr>
        <p:grpSpPr>
          <a:xfrm>
            <a:off x="4103969" y="1153565"/>
            <a:ext cx="4739310" cy="4293567"/>
            <a:chOff x="4103969" y="1153565"/>
            <a:chExt cx="4739310" cy="429356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912D40D-CED6-48BB-8554-6D669DAEC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28569" y="3093234"/>
              <a:ext cx="3311372" cy="235389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28575">
              <a:solidFill>
                <a:srgbClr val="00B0F0"/>
              </a:solidFill>
            </a:ln>
            <a:effectLst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F4C9B03-5AD7-0DB2-50DF-B2B7EA04CA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9176" t="7296" r="63855" b="91095"/>
            <a:stretch/>
          </p:blipFill>
          <p:spPr>
            <a:xfrm>
              <a:off x="6476967" y="3590891"/>
              <a:ext cx="27432" cy="41435"/>
            </a:xfrm>
            <a:prstGeom prst="ellipse">
              <a:avLst/>
            </a:prstGeom>
            <a:ln>
              <a:noFill/>
            </a:ln>
            <a:effectLst/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C572105-EB96-183A-C167-44C6FC0DB98E}"/>
                </a:ext>
              </a:extLst>
            </p:cNvPr>
            <p:cNvSpPr txBox="1"/>
            <p:nvPr/>
          </p:nvSpPr>
          <p:spPr>
            <a:xfrm>
              <a:off x="6439682" y="3559196"/>
              <a:ext cx="81735" cy="138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en-US" sz="300" b="0" i="0" u="none" strike="noStrike" kern="1200" cap="none" spc="0" normalizeH="0" baseline="0" noProof="0" dirty="0">
                  <a:ln>
                    <a:noFill/>
                  </a:ln>
                  <a:solidFill>
                    <a:srgbClr val="212122"/>
                  </a:solidFill>
                  <a:effectLst/>
                  <a:uLnTx/>
                  <a:uFillTx/>
                  <a:latin typeface="Calibri"/>
                  <a:ea typeface="+mj-ea"/>
                  <a:cs typeface="+mj-cs"/>
                </a:rPr>
                <a:t>®</a:t>
              </a:r>
              <a:endParaRPr lang="en-US" sz="300" dirty="0">
                <a:solidFill>
                  <a:srgbClr val="212122"/>
                </a:solidFill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DBF4D7C-B840-4EF9-BD13-82A0B2255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03969" y="1153565"/>
              <a:ext cx="1196059" cy="429356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28575">
              <a:solidFill>
                <a:srgbClr val="00B0F0"/>
              </a:solidFill>
            </a:ln>
            <a:effectLst/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32631AD-0D40-FA25-B4ED-79B2234C1393}"/>
                </a:ext>
              </a:extLst>
            </p:cNvPr>
            <p:cNvGrpSpPr/>
            <p:nvPr/>
          </p:nvGrpSpPr>
          <p:grpSpPr>
            <a:xfrm>
              <a:off x="5532930" y="1153565"/>
              <a:ext cx="3310349" cy="1693130"/>
              <a:chOff x="5532930" y="1084739"/>
              <a:chExt cx="3310349" cy="1693130"/>
            </a:xfrm>
          </p:grpSpPr>
          <p:pic>
            <p:nvPicPr>
              <p:cNvPr id="3" name="Picture 2" descr="Text, whiteboard&#10;&#10;Description automatically generated">
                <a:extLst>
                  <a:ext uri="{FF2B5EF4-FFF2-40B4-BE49-F238E27FC236}">
                    <a16:creationId xmlns:a16="http://schemas.microsoft.com/office/drawing/2014/main" id="{9876B8BC-2A33-4EBB-643E-8F1CA7F4A2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532930" y="1084739"/>
                <a:ext cx="3310349" cy="169313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28575">
                <a:solidFill>
                  <a:srgbClr val="00B0F0"/>
                </a:solidFill>
              </a:ln>
              <a:effectLst/>
            </p:spPr>
          </p:pic>
          <p:sp>
            <p:nvSpPr>
              <p:cNvPr id="13" name="Rounded Rectangle 10">
                <a:extLst>
                  <a:ext uri="{FF2B5EF4-FFF2-40B4-BE49-F238E27FC236}">
                    <a16:creationId xmlns:a16="http://schemas.microsoft.com/office/drawing/2014/main" id="{7B8E13BD-F1B5-4E5E-8336-AD0844EA05DA}"/>
                  </a:ext>
                </a:extLst>
              </p:cNvPr>
              <p:cNvSpPr/>
              <p:nvPr/>
            </p:nvSpPr>
            <p:spPr>
              <a:xfrm>
                <a:off x="7710381" y="2043716"/>
                <a:ext cx="300943" cy="292660"/>
              </a:xfrm>
              <a:prstGeom prst="roundRect">
                <a:avLst>
                  <a:gd name="adj" fmla="val 9284"/>
                </a:avLst>
              </a:prstGeom>
              <a:noFill/>
              <a:ln w="28575" cmpd="sng">
                <a:solidFill>
                  <a:srgbClr val="00B0F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707ADEF-F531-5C9D-6EC4-4C70EED63C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9176" t="7296" r="63855" b="91095"/>
            <a:stretch/>
          </p:blipFill>
          <p:spPr>
            <a:xfrm>
              <a:off x="4888298" y="1733971"/>
              <a:ext cx="45719" cy="69056"/>
            </a:xfrm>
            <a:prstGeom prst="ellipse">
              <a:avLst/>
            </a:prstGeom>
            <a:ln>
              <a:noFill/>
            </a:ln>
            <a:effectLst/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B590DD0-B201-F7B5-D5E9-27DF963E31A5}"/>
                </a:ext>
              </a:extLst>
            </p:cNvPr>
            <p:cNvSpPr txBox="1"/>
            <p:nvPr/>
          </p:nvSpPr>
          <p:spPr>
            <a:xfrm>
              <a:off x="4845553" y="1714880"/>
              <a:ext cx="81735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en-US" sz="400" b="0" i="0" u="none" strike="noStrike" kern="1200" cap="none" spc="0" normalizeH="0" baseline="0" noProof="0" dirty="0">
                  <a:ln>
                    <a:noFill/>
                  </a:ln>
                  <a:solidFill>
                    <a:srgbClr val="212122"/>
                  </a:solidFill>
                  <a:effectLst/>
                  <a:uLnTx/>
                  <a:uFillTx/>
                  <a:latin typeface="Calibri"/>
                  <a:ea typeface="+mj-ea"/>
                  <a:cs typeface="+mj-cs"/>
                </a:rPr>
                <a:t>®</a:t>
              </a:r>
              <a:endParaRPr lang="en-US" sz="400" dirty="0">
                <a:solidFill>
                  <a:srgbClr val="212122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AD9C8BC-12C9-EA33-AA9F-E108391E9E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9176" t="7296" r="63855" b="91095"/>
            <a:stretch/>
          </p:blipFill>
          <p:spPr>
            <a:xfrm>
              <a:off x="4721547" y="1882356"/>
              <a:ext cx="30270" cy="45720"/>
            </a:xfrm>
            <a:prstGeom prst="ellipse">
              <a:avLst/>
            </a:prstGeom>
            <a:ln>
              <a:noFill/>
            </a:ln>
            <a:effectLst/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3658A19-987F-89AA-A33B-71774058B34A}"/>
                </a:ext>
              </a:extLst>
            </p:cNvPr>
            <p:cNvSpPr txBox="1"/>
            <p:nvPr/>
          </p:nvSpPr>
          <p:spPr>
            <a:xfrm>
              <a:off x="4680071" y="1837416"/>
              <a:ext cx="81735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en-US" sz="400" b="0" i="0" u="none" strike="noStrike" kern="1200" cap="none" spc="0" normalizeH="0" baseline="0" noProof="0" dirty="0">
                  <a:ln>
                    <a:noFill/>
                  </a:ln>
                  <a:solidFill>
                    <a:srgbClr val="3E3F41"/>
                  </a:solidFill>
                  <a:effectLst/>
                  <a:uLnTx/>
                  <a:uFillTx/>
                  <a:latin typeface="Calibri"/>
                  <a:ea typeface="+mj-ea"/>
                  <a:cs typeface="+mj-cs"/>
                </a:rPr>
                <a:t>®</a:t>
              </a:r>
              <a:endParaRPr lang="en-US" sz="400" dirty="0">
                <a:solidFill>
                  <a:srgbClr val="3E3F41"/>
                </a:solidFill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755ABFC-089A-F89B-F1AD-D49C8EA7FA11}"/>
                </a:ext>
              </a:extLst>
            </p:cNvPr>
            <p:cNvGrpSpPr/>
            <p:nvPr/>
          </p:nvGrpSpPr>
          <p:grpSpPr>
            <a:xfrm>
              <a:off x="6137661" y="3502498"/>
              <a:ext cx="81735" cy="138499"/>
              <a:chOff x="6144804" y="3500117"/>
              <a:chExt cx="81735" cy="138499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173C5D21-58F2-5CB7-0997-471B344D2D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9176" t="7296" r="63855" b="91095"/>
              <a:stretch/>
            </p:blipFill>
            <p:spPr>
              <a:xfrm>
                <a:off x="6177327" y="3505620"/>
                <a:ext cx="45719" cy="69056"/>
              </a:xfrm>
              <a:prstGeom prst="ellipse">
                <a:avLst/>
              </a:prstGeom>
              <a:ln>
                <a:noFill/>
              </a:ln>
              <a:effectLst/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E2CA41F-440E-34FA-5A03-E68C74F11FEF}"/>
                  </a:ext>
                </a:extLst>
              </p:cNvPr>
              <p:cNvSpPr txBox="1"/>
              <p:nvPr/>
            </p:nvSpPr>
            <p:spPr>
              <a:xfrm>
                <a:off x="6144804" y="3500117"/>
                <a:ext cx="81735" cy="138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0" lang="en-US" sz="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122"/>
                    </a:solidFill>
                    <a:effectLst/>
                    <a:uLnTx/>
                    <a:uFillTx/>
                    <a:latin typeface="Calibri"/>
                    <a:ea typeface="+mj-ea"/>
                    <a:cs typeface="+mj-cs"/>
                  </a:rPr>
                  <a:t>®</a:t>
                </a:r>
                <a:endParaRPr lang="en-US" sz="300" dirty="0">
                  <a:solidFill>
                    <a:srgbClr val="212122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66459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8D306BF-5115-EC83-1D31-CC41B746279B}"/>
              </a:ext>
            </a:extLst>
          </p:cNvPr>
          <p:cNvGrpSpPr/>
          <p:nvPr/>
        </p:nvGrpSpPr>
        <p:grpSpPr>
          <a:xfrm>
            <a:off x="1333731" y="5382441"/>
            <a:ext cx="3408339" cy="512058"/>
            <a:chOff x="552560" y="2233157"/>
            <a:chExt cx="4640328" cy="69714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8993C12-2D78-6200-539A-62E784DDC2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20404" y="2233157"/>
              <a:ext cx="2272484" cy="69714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75867EB-EBE5-D24D-F233-762344542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2560" y="2233157"/>
              <a:ext cx="2272484" cy="697148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2C4F110-1003-E1A2-6546-2E1A2EE6B7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0799" y="1128968"/>
            <a:ext cx="2136001" cy="417714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5796455" cy="47545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i="1" dirty="0">
                <a:solidFill>
                  <a:srgbClr val="00B0F0"/>
                </a:solidFill>
              </a:rPr>
              <a:t>Scotsman ICELINQ® Mobile App</a:t>
            </a:r>
          </a:p>
          <a:p>
            <a:pPr marL="0" indent="0">
              <a:buNone/>
            </a:pPr>
            <a:endParaRPr lang="en-US" sz="800" b="1" i="1" dirty="0">
              <a:solidFill>
                <a:srgbClr val="00B0F0"/>
              </a:solidFill>
            </a:endParaRPr>
          </a:p>
          <a:p>
            <a:r>
              <a:rPr lang="en-US" sz="2000" dirty="0">
                <a:solidFill>
                  <a:srgbClr val="003F80"/>
                </a:solidFill>
              </a:rPr>
              <a:t>New way to interact with an ice machine</a:t>
            </a:r>
          </a:p>
          <a:p>
            <a:endParaRPr lang="en-US" sz="600" dirty="0">
              <a:solidFill>
                <a:srgbClr val="003F80"/>
              </a:solidFill>
            </a:endParaRPr>
          </a:p>
          <a:p>
            <a:r>
              <a:rPr lang="en-US" sz="2000" dirty="0">
                <a:solidFill>
                  <a:srgbClr val="003F80"/>
                </a:solidFill>
              </a:rPr>
              <a:t>A </a:t>
            </a:r>
            <a:r>
              <a:rPr lang="en-US" sz="2000" b="1" dirty="0">
                <a:solidFill>
                  <a:srgbClr val="003F80"/>
                </a:solidFill>
              </a:rPr>
              <a:t>simplified experience </a:t>
            </a:r>
            <a:r>
              <a:rPr lang="en-US" sz="2000" dirty="0">
                <a:solidFill>
                  <a:srgbClr val="003F80"/>
                </a:solidFill>
              </a:rPr>
              <a:t>ensures intuitive operation, cleaning, and maintenance for maximum uptime and reliability</a:t>
            </a:r>
          </a:p>
          <a:p>
            <a:endParaRPr lang="en-US" sz="600" dirty="0">
              <a:solidFill>
                <a:srgbClr val="003F80"/>
              </a:solidFill>
            </a:endParaRPr>
          </a:p>
          <a:p>
            <a:r>
              <a:rPr lang="en-US" sz="2000" dirty="0">
                <a:solidFill>
                  <a:srgbClr val="003F80"/>
                </a:solidFill>
              </a:rPr>
              <a:t>Compatible with all Prodigy ELITE® models </a:t>
            </a:r>
          </a:p>
          <a:p>
            <a:endParaRPr lang="en-US" sz="600" dirty="0">
              <a:solidFill>
                <a:srgbClr val="003F80"/>
              </a:solidFill>
            </a:endParaRPr>
          </a:p>
          <a:p>
            <a:r>
              <a:rPr lang="en-US" sz="2000" dirty="0">
                <a:solidFill>
                  <a:srgbClr val="003F80"/>
                </a:solidFill>
              </a:rPr>
              <a:t>Bluetooth® based connectivity for easy          “local” pairing without removing panels</a:t>
            </a:r>
          </a:p>
          <a:p>
            <a:endParaRPr lang="en-US" sz="600" dirty="0">
              <a:solidFill>
                <a:srgbClr val="003F80"/>
              </a:solidFill>
            </a:endParaRPr>
          </a:p>
          <a:p>
            <a:r>
              <a:rPr lang="en-US" sz="2000" dirty="0">
                <a:solidFill>
                  <a:srgbClr val="003F80"/>
                </a:solidFill>
              </a:rPr>
              <a:t>App available on Apple App Store and             Google Play Store for all mobile devices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FD88ABC-34A1-43E0-BB05-F77D42C70276}"/>
              </a:ext>
            </a:extLst>
          </p:cNvPr>
          <p:cNvSpPr txBox="1">
            <a:spLocks/>
          </p:cNvSpPr>
          <p:nvPr/>
        </p:nvSpPr>
        <p:spPr>
          <a:xfrm>
            <a:off x="457200" y="96838"/>
            <a:ext cx="8229600" cy="7413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Prodigy ELITE® -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+mj-cs"/>
              </a:rPr>
              <a:t> What’s New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+mj-cs"/>
              </a:rPr>
              <a:t> 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13" name="Picture 1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90E53D92-2BEF-4357-8541-CA13E8E1FE3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5102" y="227643"/>
            <a:ext cx="1229031" cy="412997"/>
          </a:xfrm>
          <a:prstGeom prst="rect">
            <a:avLst/>
          </a:prstGeom>
        </p:spPr>
      </p:pic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17D8EA72-22D7-81D7-D667-763C4DE8522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5068" y="2961520"/>
            <a:ext cx="2211433" cy="124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314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CFD88ABC-34A1-43E0-BB05-F77D42C70276}"/>
              </a:ext>
            </a:extLst>
          </p:cNvPr>
          <p:cNvSpPr txBox="1">
            <a:spLocks/>
          </p:cNvSpPr>
          <p:nvPr/>
        </p:nvSpPr>
        <p:spPr>
          <a:xfrm>
            <a:off x="457200" y="96838"/>
            <a:ext cx="8229600" cy="7413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Prodigy ELITE® -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+mj-cs"/>
              </a:rPr>
              <a:t> What’s New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+mj-cs"/>
              </a:rPr>
              <a:t> 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13" name="Picture 1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90E53D92-2BEF-4357-8541-CA13E8E1FE3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5102" y="227643"/>
            <a:ext cx="1229031" cy="41299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11F85C67-F0FA-5F7B-588B-E4B169358EAB}"/>
              </a:ext>
            </a:extLst>
          </p:cNvPr>
          <p:cNvGrpSpPr/>
          <p:nvPr/>
        </p:nvGrpSpPr>
        <p:grpSpPr>
          <a:xfrm>
            <a:off x="295802" y="1238474"/>
            <a:ext cx="8552396" cy="4637163"/>
            <a:chOff x="295802" y="1238474"/>
            <a:chExt cx="8552396" cy="4637163"/>
          </a:xfrm>
        </p:grpSpPr>
        <p:pic>
          <p:nvPicPr>
            <p:cNvPr id="21" name="Picture 20" descr="Graphical user interface, text, application, email&#10;&#10;Description automatically generated">
              <a:extLst>
                <a:ext uri="{FF2B5EF4-FFF2-40B4-BE49-F238E27FC236}">
                  <a16:creationId xmlns:a16="http://schemas.microsoft.com/office/drawing/2014/main" id="{5131FED9-6A67-54CE-44DB-69BAA7237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802" y="3938319"/>
              <a:ext cx="5179447" cy="1937318"/>
            </a:xfrm>
            <a:prstGeom prst="rect">
              <a:avLst/>
            </a:prstGeom>
          </p:spPr>
        </p:pic>
        <p:pic>
          <p:nvPicPr>
            <p:cNvPr id="26" name="Picture 25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E53A5855-6954-0F4A-DC0D-C64191A16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33290" y="1238474"/>
              <a:ext cx="4614908" cy="3634241"/>
            </a:xfrm>
            <a:prstGeom prst="rect">
              <a:avLst/>
            </a:prstGeom>
          </p:spPr>
        </p:pic>
        <p:pic>
          <p:nvPicPr>
            <p:cNvPr id="31" name="Picture 30" descr="A picture containing text, indoor&#10;&#10;Description automatically generated">
              <a:extLst>
                <a:ext uri="{FF2B5EF4-FFF2-40B4-BE49-F238E27FC236}">
                  <a16:creationId xmlns:a16="http://schemas.microsoft.com/office/drawing/2014/main" id="{5BEB14D8-D879-75C4-EE96-3BDC91E13C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2730" y="1238474"/>
              <a:ext cx="3636346" cy="267996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28575">
              <a:solidFill>
                <a:srgbClr val="00B0F0"/>
              </a:solidFill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963251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CFD88ABC-34A1-43E0-BB05-F77D42C70276}"/>
              </a:ext>
            </a:extLst>
          </p:cNvPr>
          <p:cNvSpPr txBox="1">
            <a:spLocks/>
          </p:cNvSpPr>
          <p:nvPr/>
        </p:nvSpPr>
        <p:spPr>
          <a:xfrm>
            <a:off x="457200" y="96838"/>
            <a:ext cx="8229600" cy="7413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Prodigy ELITE® -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+mj-cs"/>
              </a:rPr>
              <a:t> What’s New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+mj-cs"/>
              </a:rPr>
              <a:t> 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13" name="Picture 1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90E53D92-2BEF-4357-8541-CA13E8E1FE3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5102" y="227643"/>
            <a:ext cx="1229031" cy="41299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9B1826B-9A23-0FE9-E7EC-122DDAA96343}"/>
              </a:ext>
            </a:extLst>
          </p:cNvPr>
          <p:cNvGrpSpPr/>
          <p:nvPr/>
        </p:nvGrpSpPr>
        <p:grpSpPr>
          <a:xfrm>
            <a:off x="529925" y="1103850"/>
            <a:ext cx="8084150" cy="4374034"/>
            <a:chOff x="529925" y="1103849"/>
            <a:chExt cx="8084150" cy="437403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EB55380-114E-854A-C3FD-0876E177A0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93037" y="1103850"/>
              <a:ext cx="2021038" cy="437403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F2745C8-CF66-504C-169D-706FCCE50134}"/>
                </a:ext>
              </a:extLst>
            </p:cNvPr>
            <p:cNvGrpSpPr/>
            <p:nvPr/>
          </p:nvGrpSpPr>
          <p:grpSpPr>
            <a:xfrm>
              <a:off x="529925" y="1103849"/>
              <a:ext cx="7848762" cy="4374034"/>
              <a:chOff x="529925" y="1103849"/>
              <a:chExt cx="7848762" cy="4374034"/>
            </a:xfrm>
          </p:grpSpPr>
          <p:pic>
            <p:nvPicPr>
              <p:cNvPr id="2" name="Picture 1" descr="Graphical user interface, application, Teams&#10;&#10;Description automatically generated">
                <a:extLst>
                  <a:ext uri="{FF2B5EF4-FFF2-40B4-BE49-F238E27FC236}">
                    <a16:creationId xmlns:a16="http://schemas.microsoft.com/office/drawing/2014/main" id="{FA66DDA0-F365-CC1B-5851-D0AD07FE38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9925" y="1103850"/>
                <a:ext cx="2021037" cy="4374033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</p:spPr>
          </p:pic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B65B4FD4-2498-4958-AEA4-BCD4A687E84B}"/>
                  </a:ext>
                </a:extLst>
              </p:cNvPr>
              <p:cNvGrpSpPr/>
              <p:nvPr/>
            </p:nvGrpSpPr>
            <p:grpSpPr>
              <a:xfrm>
                <a:off x="765313" y="1103849"/>
                <a:ext cx="7613374" cy="4374034"/>
                <a:chOff x="561851" y="1326485"/>
                <a:chExt cx="7613374" cy="4374034"/>
              </a:xfrm>
            </p:grpSpPr>
            <p:pic>
              <p:nvPicPr>
                <p:cNvPr id="27" name="Picture 26" descr="Graphical user interface, application&#10;&#10;Description automatically generated">
                  <a:extLst>
                    <a:ext uri="{FF2B5EF4-FFF2-40B4-BE49-F238E27FC236}">
                      <a16:creationId xmlns:a16="http://schemas.microsoft.com/office/drawing/2014/main" id="{1B0F2CDC-F854-4D93-8CF8-771760BF6F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47500" y="1326485"/>
                  <a:ext cx="2021038" cy="4374033"/>
                </a:xfrm>
                <a:prstGeom prst="rect">
                  <a:avLst/>
                </a:prstGeom>
              </p:spPr>
            </p:pic>
            <p:pic>
              <p:nvPicPr>
                <p:cNvPr id="33" name="Picture 32" descr="Graphical user interface, application, Teams&#10;&#10;Description automatically generated">
                  <a:extLst>
                    <a:ext uri="{FF2B5EF4-FFF2-40B4-BE49-F238E27FC236}">
                      <a16:creationId xmlns:a16="http://schemas.microsoft.com/office/drawing/2014/main" id="{F5314D25-4639-4ED3-A0E6-BE41C5C9EA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561851" y="1326486"/>
                  <a:ext cx="1785649" cy="4374033"/>
                </a:xfrm>
                <a:prstGeom prst="rect">
                  <a:avLst/>
                </a:prstGeom>
              </p:spPr>
            </p:pic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FF475A9C-98F2-4238-BAB3-8B49DCA324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389575" y="1326485"/>
                  <a:ext cx="1785650" cy="4374033"/>
                </a:xfrm>
                <a:prstGeom prst="rect">
                  <a:avLst/>
                </a:prstGeom>
              </p:spPr>
            </p:pic>
            <p:pic>
              <p:nvPicPr>
                <p:cNvPr id="37" name="Picture 36" descr="Graphical user interface, application&#10;&#10;Description automatically generated">
                  <a:extLst>
                    <a:ext uri="{FF2B5EF4-FFF2-40B4-BE49-F238E27FC236}">
                      <a16:creationId xmlns:a16="http://schemas.microsoft.com/office/drawing/2014/main" id="{46644361-1089-4A9A-89CF-343A3AA2D1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8538" y="1326486"/>
                  <a:ext cx="2021037" cy="4374033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1D8244B-D4AE-0421-2045-F6647CB3C3BA}"/>
              </a:ext>
            </a:extLst>
          </p:cNvPr>
          <p:cNvGrpSpPr/>
          <p:nvPr/>
        </p:nvGrpSpPr>
        <p:grpSpPr>
          <a:xfrm>
            <a:off x="745430" y="1230076"/>
            <a:ext cx="7659440" cy="258937"/>
            <a:chOff x="745430" y="1230076"/>
            <a:chExt cx="7659440" cy="258937"/>
          </a:xfrm>
        </p:grpSpPr>
        <p:sp>
          <p:nvSpPr>
            <p:cNvPr id="7" name="Rounded Rectangle 37">
              <a:extLst>
                <a:ext uri="{FF2B5EF4-FFF2-40B4-BE49-F238E27FC236}">
                  <a16:creationId xmlns:a16="http://schemas.microsoft.com/office/drawing/2014/main" id="{440282A2-2FD9-C60E-4367-1A57AF2A17D2}"/>
                </a:ext>
              </a:extLst>
            </p:cNvPr>
            <p:cNvSpPr/>
            <p:nvPr/>
          </p:nvSpPr>
          <p:spPr>
            <a:xfrm>
              <a:off x="745431" y="1230076"/>
              <a:ext cx="6349567" cy="258937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CA9A67D-36CA-E268-0A3A-1E202A0BDBA4}"/>
                </a:ext>
              </a:extLst>
            </p:cNvPr>
            <p:cNvSpPr/>
            <p:nvPr/>
          </p:nvSpPr>
          <p:spPr>
            <a:xfrm>
              <a:off x="745430" y="1230906"/>
              <a:ext cx="1590025" cy="25391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Bluetooth® Connectivity</a:t>
              </a:r>
              <a:endPara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75F24BC-496B-BC95-D866-A35330CF0E30}"/>
                </a:ext>
              </a:extLst>
            </p:cNvPr>
            <p:cNvGrpSpPr/>
            <p:nvPr/>
          </p:nvGrpSpPr>
          <p:grpSpPr>
            <a:xfrm>
              <a:off x="2764303" y="1230658"/>
              <a:ext cx="1590026" cy="257974"/>
              <a:chOff x="745430" y="1223880"/>
              <a:chExt cx="1590026" cy="265133"/>
            </a:xfrm>
          </p:grpSpPr>
          <p:sp>
            <p:nvSpPr>
              <p:cNvPr id="12" name="Rounded Rectangle 37">
                <a:extLst>
                  <a:ext uri="{FF2B5EF4-FFF2-40B4-BE49-F238E27FC236}">
                    <a16:creationId xmlns:a16="http://schemas.microsoft.com/office/drawing/2014/main" id="{26EAC36E-6065-FBBB-C7DF-F4F978F2D15E}"/>
                  </a:ext>
                </a:extLst>
              </p:cNvPr>
              <p:cNvSpPr/>
              <p:nvPr/>
            </p:nvSpPr>
            <p:spPr>
              <a:xfrm>
                <a:off x="745431" y="1230076"/>
                <a:ext cx="1590025" cy="258937"/>
              </a:xfrm>
              <a:prstGeom prst="round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645E724-E8CC-9613-1953-AD4F0F5B992F}"/>
                  </a:ext>
                </a:extLst>
              </p:cNvPr>
              <p:cNvSpPr/>
              <p:nvPr/>
            </p:nvSpPr>
            <p:spPr>
              <a:xfrm>
                <a:off x="745430" y="1223880"/>
                <a:ext cx="1590025" cy="260963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050" b="1" dirty="0">
                    <a:solidFill>
                      <a:schemeClr val="bg1"/>
                    </a:solidFill>
                    <a:latin typeface="Calibri"/>
                  </a:rPr>
                  <a:t>Machine Dashboard</a:t>
                </a:r>
                <a:endPara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721298A-A893-1DD2-2D26-7D2E3C9BA1A3}"/>
                </a:ext>
              </a:extLst>
            </p:cNvPr>
            <p:cNvGrpSpPr/>
            <p:nvPr/>
          </p:nvGrpSpPr>
          <p:grpSpPr>
            <a:xfrm>
              <a:off x="4785339" y="1230076"/>
              <a:ext cx="1590026" cy="258937"/>
              <a:chOff x="745430" y="1230076"/>
              <a:chExt cx="1590026" cy="258937"/>
            </a:xfrm>
          </p:grpSpPr>
          <p:sp>
            <p:nvSpPr>
              <p:cNvPr id="16" name="Rounded Rectangle 37">
                <a:extLst>
                  <a:ext uri="{FF2B5EF4-FFF2-40B4-BE49-F238E27FC236}">
                    <a16:creationId xmlns:a16="http://schemas.microsoft.com/office/drawing/2014/main" id="{78F6A8E5-4BC3-E53F-52BC-BDDA6AE9341B}"/>
                  </a:ext>
                </a:extLst>
              </p:cNvPr>
              <p:cNvSpPr/>
              <p:nvPr/>
            </p:nvSpPr>
            <p:spPr>
              <a:xfrm>
                <a:off x="745431" y="1230076"/>
                <a:ext cx="1590025" cy="258937"/>
              </a:xfrm>
              <a:prstGeom prst="round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B7379ED-1A28-A755-08EE-80B66A1E3D29}"/>
                  </a:ext>
                </a:extLst>
              </p:cNvPr>
              <p:cNvSpPr/>
              <p:nvPr/>
            </p:nvSpPr>
            <p:spPr>
              <a:xfrm>
                <a:off x="745430" y="1230906"/>
                <a:ext cx="1590025" cy="253916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050" b="1" dirty="0">
                    <a:solidFill>
                      <a:schemeClr val="bg1"/>
                    </a:solidFill>
                    <a:latin typeface="Calibri"/>
                  </a:rPr>
                  <a:t>Guided Cleaning</a:t>
                </a:r>
                <a:endPara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5FEE947-D19B-1159-65F7-002C7221D49A}"/>
                </a:ext>
              </a:extLst>
            </p:cNvPr>
            <p:cNvGrpSpPr/>
            <p:nvPr/>
          </p:nvGrpSpPr>
          <p:grpSpPr>
            <a:xfrm>
              <a:off x="6814844" y="1230076"/>
              <a:ext cx="1590026" cy="258937"/>
              <a:chOff x="745430" y="1230076"/>
              <a:chExt cx="1590026" cy="258937"/>
            </a:xfrm>
          </p:grpSpPr>
          <p:sp>
            <p:nvSpPr>
              <p:cNvPr id="19" name="Rounded Rectangle 37">
                <a:extLst>
                  <a:ext uri="{FF2B5EF4-FFF2-40B4-BE49-F238E27FC236}">
                    <a16:creationId xmlns:a16="http://schemas.microsoft.com/office/drawing/2014/main" id="{00982D96-0678-B0E8-B5D9-0E45BE0BCC5D}"/>
                  </a:ext>
                </a:extLst>
              </p:cNvPr>
              <p:cNvSpPr/>
              <p:nvPr/>
            </p:nvSpPr>
            <p:spPr>
              <a:xfrm>
                <a:off x="745431" y="1230076"/>
                <a:ext cx="1590025" cy="258937"/>
              </a:xfrm>
              <a:prstGeom prst="round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9E1077C-327D-883B-006E-58737A09FCC9}"/>
                  </a:ext>
                </a:extLst>
              </p:cNvPr>
              <p:cNvSpPr/>
              <p:nvPr/>
            </p:nvSpPr>
            <p:spPr>
              <a:xfrm>
                <a:off x="745430" y="1230906"/>
                <a:ext cx="1590025" cy="253916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Machine Controls</a:t>
                </a:r>
                <a:endPara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37184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CFD88ABC-34A1-43E0-BB05-F77D42C70276}"/>
              </a:ext>
            </a:extLst>
          </p:cNvPr>
          <p:cNvSpPr txBox="1">
            <a:spLocks/>
          </p:cNvSpPr>
          <p:nvPr/>
        </p:nvSpPr>
        <p:spPr>
          <a:xfrm>
            <a:off x="457200" y="96838"/>
            <a:ext cx="8229600" cy="7413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Prodigy ELITE® -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+mj-cs"/>
              </a:rPr>
              <a:t> What’s New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+mj-cs"/>
              </a:rPr>
              <a:t> 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13" name="Picture 1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90E53D92-2BEF-4357-8541-CA13E8E1FE3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5102" y="227643"/>
            <a:ext cx="1229031" cy="41299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7EB5CBE-14FA-BE68-FB16-2E6886BCD1D4}"/>
              </a:ext>
            </a:extLst>
          </p:cNvPr>
          <p:cNvGrpSpPr/>
          <p:nvPr/>
        </p:nvGrpSpPr>
        <p:grpSpPr>
          <a:xfrm>
            <a:off x="529925" y="1103849"/>
            <a:ext cx="8084149" cy="4374034"/>
            <a:chOff x="529925" y="1103849"/>
            <a:chExt cx="8084149" cy="437403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DFD4617-FB4A-2EE0-7A0A-924402513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93037" y="1103850"/>
              <a:ext cx="2021037" cy="437403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6781858-BEB5-C9CE-D3C5-41B0DFC32FDD}"/>
                </a:ext>
              </a:extLst>
            </p:cNvPr>
            <p:cNvGrpSpPr/>
            <p:nvPr/>
          </p:nvGrpSpPr>
          <p:grpSpPr>
            <a:xfrm>
              <a:off x="529925" y="1103849"/>
              <a:ext cx="7905159" cy="4374034"/>
              <a:chOff x="529925" y="1103849"/>
              <a:chExt cx="7905159" cy="4374034"/>
            </a:xfrm>
          </p:grpSpPr>
          <p:pic>
            <p:nvPicPr>
              <p:cNvPr id="2" name="Picture 1" descr="Graphical user interface, application, Teams&#10;&#10;Description automatically generated">
                <a:extLst>
                  <a:ext uri="{FF2B5EF4-FFF2-40B4-BE49-F238E27FC236}">
                    <a16:creationId xmlns:a16="http://schemas.microsoft.com/office/drawing/2014/main" id="{DBF6F643-0A2A-347B-4F38-C3AC5A0A00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9925" y="1103850"/>
                <a:ext cx="2021037" cy="4374033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</p:spPr>
          </p:pic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9E255541-A822-4C56-8991-DCA8A8B6D914}"/>
                  </a:ext>
                </a:extLst>
              </p:cNvPr>
              <p:cNvGrpSpPr/>
              <p:nvPr/>
            </p:nvGrpSpPr>
            <p:grpSpPr>
              <a:xfrm>
                <a:off x="708917" y="1103849"/>
                <a:ext cx="7726167" cy="4374034"/>
                <a:chOff x="708917" y="1103849"/>
                <a:chExt cx="7726167" cy="4374034"/>
              </a:xfrm>
            </p:grpSpPr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3C317D57-382D-414F-A77E-AC59BC6A2A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50964" y="1103850"/>
                  <a:ext cx="2021038" cy="4374033"/>
                </a:xfrm>
                <a:prstGeom prst="rect">
                  <a:avLst/>
                </a:prstGeom>
              </p:spPr>
            </p:pic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00DFFC81-E6CA-40E7-985E-AF1AFEF195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593038" y="1103849"/>
                  <a:ext cx="1842046" cy="4374033"/>
                </a:xfrm>
                <a:prstGeom prst="rect">
                  <a:avLst/>
                </a:prstGeom>
              </p:spPr>
            </p:pic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020A5FBD-0D98-4788-8FE0-301CE698A9BE}"/>
                    </a:ext>
                  </a:extLst>
                </p:cNvPr>
                <p:cNvGrpSpPr/>
                <p:nvPr/>
              </p:nvGrpSpPr>
              <p:grpSpPr>
                <a:xfrm>
                  <a:off x="708917" y="1103850"/>
                  <a:ext cx="5884120" cy="4374033"/>
                  <a:chOff x="708916" y="1103850"/>
                  <a:chExt cx="5884120" cy="4374033"/>
                </a:xfrm>
              </p:grpSpPr>
              <p:pic>
                <p:nvPicPr>
                  <p:cNvPr id="3" name="Picture 2" descr="Graphical user interface, application, Teams&#10;&#10;Description automatically generated">
                    <a:extLst>
                      <a:ext uri="{FF2B5EF4-FFF2-40B4-BE49-F238E27FC236}">
                        <a16:creationId xmlns:a16="http://schemas.microsoft.com/office/drawing/2014/main" id="{798489C8-33CB-4F2F-8C02-B0A907D26CF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hq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708916" y="1103850"/>
                    <a:ext cx="1842046" cy="4374033"/>
                  </a:xfrm>
                  <a:prstGeom prst="rect">
                    <a:avLst/>
                  </a:prstGeom>
                </p:spPr>
              </p:pic>
              <p:pic>
                <p:nvPicPr>
                  <p:cNvPr id="5" name="Picture 4" descr="Graphical user interface, text, application, Teams&#10;&#10;Description automatically generated">
                    <a:extLst>
                      <a:ext uri="{FF2B5EF4-FFF2-40B4-BE49-F238E27FC236}">
                        <a16:creationId xmlns:a16="http://schemas.microsoft.com/office/drawing/2014/main" id="{792D39A0-F89A-4B53-B953-E44A3F14541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hq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571999" y="1103850"/>
                    <a:ext cx="2021037" cy="4374033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43F11B4-3BF9-7332-A2A5-FA08A0B60305}"/>
              </a:ext>
            </a:extLst>
          </p:cNvPr>
          <p:cNvGrpSpPr/>
          <p:nvPr/>
        </p:nvGrpSpPr>
        <p:grpSpPr>
          <a:xfrm>
            <a:off x="745430" y="1230076"/>
            <a:ext cx="7659440" cy="258937"/>
            <a:chOff x="745430" y="1230076"/>
            <a:chExt cx="7659440" cy="258937"/>
          </a:xfrm>
        </p:grpSpPr>
        <p:sp>
          <p:nvSpPr>
            <p:cNvPr id="9" name="Rounded Rectangle 37">
              <a:extLst>
                <a:ext uri="{FF2B5EF4-FFF2-40B4-BE49-F238E27FC236}">
                  <a16:creationId xmlns:a16="http://schemas.microsoft.com/office/drawing/2014/main" id="{83FAB344-1B44-04E5-1E35-43C18A27F990}"/>
                </a:ext>
              </a:extLst>
            </p:cNvPr>
            <p:cNvSpPr/>
            <p:nvPr/>
          </p:nvSpPr>
          <p:spPr>
            <a:xfrm>
              <a:off x="745431" y="1230076"/>
              <a:ext cx="6349567" cy="258937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A7CDED5-3D38-2B1C-8C61-024899BF1A35}"/>
                </a:ext>
              </a:extLst>
            </p:cNvPr>
            <p:cNvSpPr/>
            <p:nvPr/>
          </p:nvSpPr>
          <p:spPr>
            <a:xfrm>
              <a:off x="745430" y="1230906"/>
              <a:ext cx="1590025" cy="25391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Adjust Machine Settings</a:t>
              </a:r>
              <a:endPara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3616A81-7006-4243-25BC-6416FDBD21BF}"/>
                </a:ext>
              </a:extLst>
            </p:cNvPr>
            <p:cNvGrpSpPr/>
            <p:nvPr/>
          </p:nvGrpSpPr>
          <p:grpSpPr>
            <a:xfrm>
              <a:off x="2764303" y="1234085"/>
              <a:ext cx="1590026" cy="254546"/>
              <a:chOff x="745430" y="1227403"/>
              <a:chExt cx="1590026" cy="261610"/>
            </a:xfrm>
          </p:grpSpPr>
          <p:sp>
            <p:nvSpPr>
              <p:cNvPr id="24" name="Rounded Rectangle 37">
                <a:extLst>
                  <a:ext uri="{FF2B5EF4-FFF2-40B4-BE49-F238E27FC236}">
                    <a16:creationId xmlns:a16="http://schemas.microsoft.com/office/drawing/2014/main" id="{6E61A8E9-2F24-3C89-A2E8-1367997CFCE0}"/>
                  </a:ext>
                </a:extLst>
              </p:cNvPr>
              <p:cNvSpPr/>
              <p:nvPr/>
            </p:nvSpPr>
            <p:spPr>
              <a:xfrm>
                <a:off x="745431" y="1230076"/>
                <a:ext cx="1590025" cy="258937"/>
              </a:xfrm>
              <a:prstGeom prst="round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68D245A2-5608-6246-CD55-BB18B72DA93E}"/>
                  </a:ext>
                </a:extLst>
              </p:cNvPr>
              <p:cNvSpPr/>
              <p:nvPr/>
            </p:nvSpPr>
            <p:spPr>
              <a:xfrm>
                <a:off x="745430" y="1227403"/>
                <a:ext cx="1590025" cy="260963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050" b="1" dirty="0">
                    <a:solidFill>
                      <a:schemeClr val="bg1"/>
                    </a:solidFill>
                    <a:latin typeface="Calibri"/>
                  </a:rPr>
                  <a:t>Machine Activity Logs</a:t>
                </a:r>
                <a:endPara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C757AF1-472C-6399-313D-3A2038759B05}"/>
                </a:ext>
              </a:extLst>
            </p:cNvPr>
            <p:cNvGrpSpPr/>
            <p:nvPr/>
          </p:nvGrpSpPr>
          <p:grpSpPr>
            <a:xfrm>
              <a:off x="4785339" y="1230076"/>
              <a:ext cx="1590026" cy="258937"/>
              <a:chOff x="745430" y="1230076"/>
              <a:chExt cx="1590026" cy="258937"/>
            </a:xfrm>
          </p:grpSpPr>
          <p:sp>
            <p:nvSpPr>
              <p:cNvPr id="22" name="Rounded Rectangle 37">
                <a:extLst>
                  <a:ext uri="{FF2B5EF4-FFF2-40B4-BE49-F238E27FC236}">
                    <a16:creationId xmlns:a16="http://schemas.microsoft.com/office/drawing/2014/main" id="{86291EDE-EFF2-F3E8-EAD9-493AA1065DDF}"/>
                  </a:ext>
                </a:extLst>
              </p:cNvPr>
              <p:cNvSpPr/>
              <p:nvPr/>
            </p:nvSpPr>
            <p:spPr>
              <a:xfrm>
                <a:off x="745431" y="1230076"/>
                <a:ext cx="1590025" cy="258937"/>
              </a:xfrm>
              <a:prstGeom prst="round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D4DAEED-3F28-65F0-CD1D-1CD7FFEC53B9}"/>
                  </a:ext>
                </a:extLst>
              </p:cNvPr>
              <p:cNvSpPr/>
              <p:nvPr/>
            </p:nvSpPr>
            <p:spPr>
              <a:xfrm>
                <a:off x="745430" y="1230906"/>
                <a:ext cx="1590025" cy="253916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050" b="1" dirty="0">
                    <a:solidFill>
                      <a:schemeClr val="bg1"/>
                    </a:solidFill>
                    <a:latin typeface="Calibri"/>
                  </a:rPr>
                  <a:t>Troubleshoot Errors</a:t>
                </a:r>
                <a:endPara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536F1DE-C4AE-EDC3-8426-4D15DEB9D0BB}"/>
                </a:ext>
              </a:extLst>
            </p:cNvPr>
            <p:cNvGrpSpPr/>
            <p:nvPr/>
          </p:nvGrpSpPr>
          <p:grpSpPr>
            <a:xfrm>
              <a:off x="6814844" y="1230076"/>
              <a:ext cx="1590026" cy="258937"/>
              <a:chOff x="745430" y="1230076"/>
              <a:chExt cx="1590026" cy="258937"/>
            </a:xfrm>
          </p:grpSpPr>
          <p:sp>
            <p:nvSpPr>
              <p:cNvPr id="20" name="Rounded Rectangle 37">
                <a:extLst>
                  <a:ext uri="{FF2B5EF4-FFF2-40B4-BE49-F238E27FC236}">
                    <a16:creationId xmlns:a16="http://schemas.microsoft.com/office/drawing/2014/main" id="{F397B44F-516F-7604-4EA9-27BCA0453B00}"/>
                  </a:ext>
                </a:extLst>
              </p:cNvPr>
              <p:cNvSpPr/>
              <p:nvPr/>
            </p:nvSpPr>
            <p:spPr>
              <a:xfrm>
                <a:off x="745431" y="1230076"/>
                <a:ext cx="1590025" cy="258937"/>
              </a:xfrm>
              <a:prstGeom prst="round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65CFDF1-297C-23A0-6960-AF99D516F7A6}"/>
                  </a:ext>
                </a:extLst>
              </p:cNvPr>
              <p:cNvSpPr/>
              <p:nvPr/>
            </p:nvSpPr>
            <p:spPr>
              <a:xfrm>
                <a:off x="745430" y="1230906"/>
                <a:ext cx="1590025" cy="253916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Unit Specific Information</a:t>
                </a:r>
                <a:endPara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717792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3B0EE1B-63FE-DBB2-FB22-58CF4AF458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52" y="1819111"/>
            <a:ext cx="4598020" cy="31135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5168348" cy="7402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i="1" dirty="0">
                <a:solidFill>
                  <a:srgbClr val="00B0F0"/>
                </a:solidFill>
              </a:rPr>
              <a:t>Prodigy ELITE® Videos</a:t>
            </a:r>
            <a:endParaRPr lang="en-US" sz="2200" dirty="0">
              <a:solidFill>
                <a:srgbClr val="003F80"/>
              </a:solidFill>
            </a:endParaRPr>
          </a:p>
          <a:p>
            <a:pPr lvl="1"/>
            <a:endParaRPr lang="en-US" sz="1800" dirty="0">
              <a:solidFill>
                <a:srgbClr val="003F80"/>
              </a:solidFill>
            </a:endParaRPr>
          </a:p>
          <a:p>
            <a:endParaRPr lang="en-US" sz="600" dirty="0">
              <a:solidFill>
                <a:srgbClr val="003F80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FD88ABC-34A1-43E0-BB05-F77D42C70276}"/>
              </a:ext>
            </a:extLst>
          </p:cNvPr>
          <p:cNvSpPr txBox="1">
            <a:spLocks/>
          </p:cNvSpPr>
          <p:nvPr/>
        </p:nvSpPr>
        <p:spPr>
          <a:xfrm>
            <a:off x="457200" y="96838"/>
            <a:ext cx="8229600" cy="7413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Prodigy ELITE® -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+mj-cs"/>
              </a:rPr>
              <a:t> What’s New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+mj-cs"/>
              </a:rPr>
              <a:t> 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13" name="Picture 1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90E53D92-2BEF-4357-8541-CA13E8E1FE3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5102" y="227643"/>
            <a:ext cx="1229031" cy="41299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11D3FDA-857D-B625-1AFD-4C80A470CBA1}"/>
              </a:ext>
            </a:extLst>
          </p:cNvPr>
          <p:cNvGrpSpPr/>
          <p:nvPr/>
        </p:nvGrpSpPr>
        <p:grpSpPr>
          <a:xfrm>
            <a:off x="419452" y="1105012"/>
            <a:ext cx="8305096" cy="4324553"/>
            <a:chOff x="427208" y="1105012"/>
            <a:chExt cx="8305096" cy="432455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EF7F6FD-D521-47D7-8180-D54FAF417857}"/>
                </a:ext>
              </a:extLst>
            </p:cNvPr>
            <p:cNvGrpSpPr/>
            <p:nvPr/>
          </p:nvGrpSpPr>
          <p:grpSpPr>
            <a:xfrm>
              <a:off x="5641060" y="1403856"/>
              <a:ext cx="3075732" cy="1747550"/>
              <a:chOff x="3999189" y="3428999"/>
              <a:chExt cx="2890345" cy="1625819"/>
            </a:xfrm>
          </p:grpSpPr>
          <p:pic>
            <p:nvPicPr>
              <p:cNvPr id="8" name="Picture 7">
                <a:hlinkClick r:id="rId5"/>
                <a:extLst>
                  <a:ext uri="{FF2B5EF4-FFF2-40B4-BE49-F238E27FC236}">
                    <a16:creationId xmlns:a16="http://schemas.microsoft.com/office/drawing/2014/main" id="{98F51F19-0F2C-4CB0-9A17-518A310F1B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99189" y="3428999"/>
                <a:ext cx="2890345" cy="1625819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28575">
                <a:solidFill>
                  <a:srgbClr val="00B0F0"/>
                </a:solidFill>
              </a:ln>
              <a:effectLst/>
            </p:spPr>
          </p:pic>
          <p:pic>
            <p:nvPicPr>
              <p:cNvPr id="15" name="Picture 14">
                <a:hlinkClick r:id="rId5"/>
                <a:extLst>
                  <a:ext uri="{FF2B5EF4-FFF2-40B4-BE49-F238E27FC236}">
                    <a16:creationId xmlns:a16="http://schemas.microsoft.com/office/drawing/2014/main" id="{82A6D249-F762-4E2F-956A-81A44FBFA0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10000" r="90000">
                            <a14:foregroundMark x1="45677" y1="48744" x2="45677" y2="48744"/>
                            <a14:backgroundMark x1="20555" y1="13735" x2="13540" y2="22278"/>
                            <a14:backgroundMark x1="13540" y1="22278" x2="19086" y2="13568"/>
                            <a14:backgroundMark x1="19086" y1="13568" x2="15987" y2="16750"/>
                            <a14:backgroundMark x1="63948" y1="36181" x2="55954" y2="32328"/>
                            <a14:backgroundMark x1="55954" y1="32328" x2="68679" y2="42211"/>
                            <a14:backgroundMark x1="68679" y1="42211" x2="71778" y2="47236"/>
                            <a14:backgroundMark x1="69984" y1="44221" x2="70799" y2="53266"/>
                            <a14:backgroundMark x1="70799" y1="53266" x2="64274" y2="64992"/>
                            <a14:backgroundMark x1="57096" y1="72194" x2="41436" y2="72864"/>
                            <a14:backgroundMark x1="26754" y1="40704" x2="26264" y2="54606"/>
                            <a14:backgroundMark x1="26264" y1="54606" x2="28711" y2="62814"/>
                            <a14:backgroundMark x1="28711" y1="62814" x2="28874" y2="62814"/>
                            <a14:backgroundMark x1="25122" y1="48911" x2="25775" y2="59966"/>
                            <a14:backgroundMark x1="25775" y1="59966" x2="29038" y2="64992"/>
                            <a14:backgroundMark x1="25285" y1="47571" x2="23817" y2="46901"/>
                            <a14:backgroundMark x1="81403" y1="77219" x2="76020" y2="82747"/>
                            <a14:backgroundMark x1="71289" y1="59296" x2="62969" y2="70184"/>
                            <a14:backgroundMark x1="20881" y1="80402" x2="24796" y2="83082"/>
                            <a14:backgroundMark x1="12887" y1="74707" x2="23817" y2="92797"/>
                            <a14:backgroundMark x1="23817" y1="92797" x2="23817" y2="92965"/>
                            <a14:backgroundMark x1="80750" y1="18258" x2="90538" y2="40536"/>
                            <a14:backgroundMark x1="79119" y1="24958" x2="71615" y2="17923"/>
                            <a14:backgroundMark x1="71615" y1="17923" x2="62643" y2="13568"/>
                            <a14:backgroundMark x1="69984" y1="41374" x2="71452" y2="48911"/>
                            <a14:backgroundMark x1="33931" y1="13568" x2="22512" y2="19933"/>
                            <a14:backgroundMark x1="15824" y1="29146" x2="13377" y2="31826"/>
                            <a14:backgroundMark x1="15824" y1="28978" x2="15008" y2="30821"/>
                            <a14:backgroundMark x1="15661" y1="30821" x2="15334" y2="31491"/>
                            <a14:backgroundMark x1="15661" y1="30486" x2="15008" y2="31658"/>
                            <a14:backgroundMark x1="69494" y1="40871" x2="71941" y2="47739"/>
                            <a14:backgroundMark x1="71941" y1="47739" x2="61011" y2="40034"/>
                            <a14:backgroundMark x1="61011" y1="40034" x2="60522" y2="39531"/>
                            <a14:backgroundMark x1="70799" y1="41541" x2="72594" y2="47571"/>
                            <a14:backgroundMark x1="24796" y1="42044" x2="24307" y2="47069"/>
                            <a14:backgroundMark x1="23491" y1="47906" x2="23654" y2="46901"/>
                            <a14:backgroundMark x1="23491" y1="46064" x2="23654" y2="48074"/>
                            <a14:backgroundMark x1="44698" y1="25293" x2="51223" y2="25461"/>
                            <a14:backgroundMark x1="55465" y1="25963" x2="51223" y2="25126"/>
                            <a14:backgroundMark x1="50245" y1="25126" x2="49755" y2="24623"/>
                            <a14:backgroundMark x1="42088" y1="25461" x2="41272" y2="25963"/>
                            <a14:backgroundMark x1="42741" y1="25293" x2="40620" y2="25963"/>
                            <a14:backgroundMark x1="34747" y1="28811" x2="32953" y2="29983"/>
                            <a14:backgroundMark x1="37194" y1="88945" x2="34095" y2="87772"/>
                            <a14:backgroundMark x1="36705" y1="88442" x2="34910" y2="87772"/>
                            <a14:backgroundMark x1="37031" y1="88610" x2="35726" y2="87940"/>
                            <a14:backgroundMark x1="33931" y1="87605" x2="32137" y2="86265"/>
                            <a14:backgroundMark x1="34910" y1="87605" x2="36868" y2="88442"/>
                            <a14:backgroundMark x1="37520" y1="88610" x2="35889" y2="87940"/>
                            <a14:backgroundMark x1="80914" y1="73199" x2="79935" y2="75544"/>
                            <a14:backgroundMark x1="80587" y1="73534" x2="79935" y2="74707"/>
                            <a14:backgroundMark x1="38173" y1="73367" x2="49266" y2="75879"/>
                            <a14:backgroundMark x1="49266" y1="75879" x2="56281" y2="73702"/>
                            <a14:backgroundMark x1="15987" y1="71692" x2="15661" y2="70854"/>
                            <a14:backgroundMark x1="37847" y1="88610" x2="35726" y2="87940"/>
                            <a14:backgroundMark x1="34747" y1="87437" x2="36705" y2="88107"/>
                            <a14:backgroundMark x1="61827" y1="89112" x2="85155" y2="85427"/>
                            <a14:backgroundMark x1="68679" y1="66834" x2="62153" y2="71524"/>
                            <a14:backgroundMark x1="62480" y1="87605" x2="60685" y2="88275"/>
                            <a14:backgroundMark x1="59217" y1="89112" x2="61338" y2="88107"/>
                            <a14:backgroundMark x1="59706" y1="88777" x2="61664" y2="88107"/>
                            <a14:backgroundMark x1="59706" y1="88777" x2="61827" y2="88107"/>
                            <a14:backgroundMark x1="61827" y1="87940" x2="60522" y2="88610"/>
                            <a14:backgroundMark x1="62153" y1="87605" x2="60359" y2="88442"/>
                            <a14:backgroundMark x1="73409" y1="20268" x2="71615" y2="18593"/>
                            <a14:backgroundMark x1="71126" y1="18593" x2="73083" y2="19933"/>
                            <a14:backgroundMark x1="62480" y1="13735" x2="61175" y2="12898"/>
                            <a14:backgroundMark x1="61990" y1="13735" x2="61011" y2="13233"/>
                            <a14:backgroundMark x1="57749" y1="67169" x2="49429" y2="69347"/>
                            <a14:backgroundMark x1="69821" y1="48074" x2="69984" y2="49079"/>
                            <a14:backgroundMark x1="69821" y1="52764" x2="70147" y2="52261"/>
                            <a14:backgroundMark x1="70147" y1="51759" x2="69821" y2="52764"/>
                            <a14:backgroundMark x1="69821" y1="49414" x2="69984" y2="50251"/>
                            <a14:backgroundMark x1="69984" y1="50754" x2="69821" y2="51759"/>
                            <a14:backgroundMark x1="42577" y1="25293" x2="40457" y2="25963"/>
                            <a14:backgroundMark x1="42741" y1="25126" x2="40620" y2="25796"/>
                            <a14:backgroundMark x1="56933" y1="26298" x2="54160" y2="25293"/>
                            <a14:backgroundMark x1="57259" y1="26131" x2="54649" y2="25126"/>
                            <a14:backgroundMark x1="57749" y1="26298" x2="54812" y2="25126"/>
                            <a14:backgroundMark x1="64927" y1="30151" x2="63458" y2="28978"/>
                            <a14:backgroundMark x1="73573" y1="20771" x2="70799" y2="18593"/>
                            <a14:backgroundMark x1="37520" y1="13065" x2="35563" y2="13735"/>
                            <a14:backgroundMark x1="37031" y1="13400" x2="35726" y2="13735"/>
                            <a14:backgroundMark x1="61990" y1="13735" x2="60522" y2="13233"/>
                            <a14:backgroundMark x1="61990" y1="13568" x2="59869" y2="12898"/>
                            <a14:backgroundMark x1="73736" y1="20938" x2="73246" y2="20268"/>
                            <a14:backgroundMark x1="42251" y1="25293" x2="40620" y2="25628"/>
                            <a14:backgroundMark x1="40620" y1="25628" x2="40131" y2="25963"/>
                            <a14:backgroundMark x1="24144" y1="42546" x2="24144" y2="44221"/>
                            <a14:backgroundMark x1="24796" y1="42379" x2="23980" y2="44054"/>
                            <a14:backgroundMark x1="24307" y1="42546" x2="23980" y2="43886"/>
                            <a14:backgroundMark x1="61990" y1="87772" x2="60685" y2="88442"/>
                            <a14:backgroundMark x1="61827" y1="87772" x2="60685" y2="88107"/>
                            <a14:backgroundMark x1="14845" y1="32161" x2="15334" y2="31323"/>
                            <a14:backgroundMark x1="15661" y1="31156" x2="15008" y2="31993"/>
                            <a14:backgroundMark x1="15824" y1="30821" x2="14682" y2="31993"/>
                            <a14:backgroundMark x1="15008" y1="32831" x2="15824" y2="31323"/>
                            <a14:backgroundMark x1="14029" y1="33668" x2="15008" y2="31993"/>
                            <a14:backgroundMark x1="61827" y1="13903" x2="61175" y2="13233"/>
                            <a14:backgroundMark x1="60522" y1="13065" x2="62643" y2="13568"/>
                            <a14:backgroundMark x1="61011" y1="13233" x2="63295" y2="1407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40720" y="3876251"/>
                <a:ext cx="750913" cy="731313"/>
              </a:xfrm>
              <a:prstGeom prst="rect">
                <a:avLst/>
              </a:prstGeom>
            </p:spPr>
          </p:pic>
        </p:grpSp>
        <p:pic>
          <p:nvPicPr>
            <p:cNvPr id="19" name="Picture 18">
              <a:hlinkClick r:id="rId9"/>
              <a:extLst>
                <a:ext uri="{FF2B5EF4-FFF2-40B4-BE49-F238E27FC236}">
                  <a16:creationId xmlns:a16="http://schemas.microsoft.com/office/drawing/2014/main" id="{2B6065ED-9275-4183-8C4F-0B40AFA1A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25548" y="3671055"/>
              <a:ext cx="3106756" cy="174755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28575">
              <a:solidFill>
                <a:srgbClr val="00B0F0"/>
              </a:solidFill>
            </a:ln>
            <a:effectLst/>
          </p:spPr>
        </p:pic>
        <p:pic>
          <p:nvPicPr>
            <p:cNvPr id="20" name="Picture 19">
              <a:hlinkClick r:id="rId9"/>
              <a:extLst>
                <a:ext uri="{FF2B5EF4-FFF2-40B4-BE49-F238E27FC236}">
                  <a16:creationId xmlns:a16="http://schemas.microsoft.com/office/drawing/2014/main" id="{C2AB7147-84CB-4317-ABB2-34AA7E211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45677" y1="48744" x2="45677" y2="48744"/>
                          <a14:backgroundMark x1="20555" y1="13735" x2="13540" y2="22278"/>
                          <a14:backgroundMark x1="13540" y1="22278" x2="19086" y2="13568"/>
                          <a14:backgroundMark x1="19086" y1="13568" x2="15987" y2="16750"/>
                          <a14:backgroundMark x1="63948" y1="36181" x2="55954" y2="32328"/>
                          <a14:backgroundMark x1="55954" y1="32328" x2="68679" y2="42211"/>
                          <a14:backgroundMark x1="68679" y1="42211" x2="71778" y2="47236"/>
                          <a14:backgroundMark x1="69984" y1="44221" x2="70799" y2="53266"/>
                          <a14:backgroundMark x1="70799" y1="53266" x2="64274" y2="64992"/>
                          <a14:backgroundMark x1="57096" y1="72194" x2="41436" y2="72864"/>
                          <a14:backgroundMark x1="26754" y1="40704" x2="26264" y2="54606"/>
                          <a14:backgroundMark x1="26264" y1="54606" x2="28711" y2="62814"/>
                          <a14:backgroundMark x1="28711" y1="62814" x2="28874" y2="62814"/>
                          <a14:backgroundMark x1="25122" y1="48911" x2="25775" y2="59966"/>
                          <a14:backgroundMark x1="25775" y1="59966" x2="29038" y2="64992"/>
                          <a14:backgroundMark x1="25285" y1="47571" x2="23817" y2="46901"/>
                          <a14:backgroundMark x1="81403" y1="77219" x2="76020" y2="82747"/>
                          <a14:backgroundMark x1="71289" y1="59296" x2="62969" y2="70184"/>
                          <a14:backgroundMark x1="20881" y1="80402" x2="24796" y2="83082"/>
                          <a14:backgroundMark x1="12887" y1="74707" x2="23817" y2="92797"/>
                          <a14:backgroundMark x1="23817" y1="92797" x2="23817" y2="92965"/>
                          <a14:backgroundMark x1="80750" y1="18258" x2="90538" y2="40536"/>
                          <a14:backgroundMark x1="79119" y1="24958" x2="71615" y2="17923"/>
                          <a14:backgroundMark x1="71615" y1="17923" x2="62643" y2="13568"/>
                          <a14:backgroundMark x1="69984" y1="41374" x2="71452" y2="48911"/>
                          <a14:backgroundMark x1="33931" y1="13568" x2="22512" y2="19933"/>
                          <a14:backgroundMark x1="15824" y1="29146" x2="13377" y2="31826"/>
                          <a14:backgroundMark x1="15824" y1="28978" x2="15008" y2="30821"/>
                          <a14:backgroundMark x1="15661" y1="30821" x2="15334" y2="31491"/>
                          <a14:backgroundMark x1="15661" y1="30486" x2="15008" y2="31658"/>
                          <a14:backgroundMark x1="69494" y1="40871" x2="71941" y2="47739"/>
                          <a14:backgroundMark x1="71941" y1="47739" x2="61011" y2="40034"/>
                          <a14:backgroundMark x1="61011" y1="40034" x2="60522" y2="39531"/>
                          <a14:backgroundMark x1="70799" y1="41541" x2="72594" y2="47571"/>
                          <a14:backgroundMark x1="24796" y1="42044" x2="24307" y2="47069"/>
                          <a14:backgroundMark x1="23491" y1="47906" x2="23654" y2="46901"/>
                          <a14:backgroundMark x1="23491" y1="46064" x2="23654" y2="48074"/>
                          <a14:backgroundMark x1="44698" y1="25293" x2="51223" y2="25461"/>
                          <a14:backgroundMark x1="55465" y1="25963" x2="51223" y2="25126"/>
                          <a14:backgroundMark x1="50245" y1="25126" x2="49755" y2="24623"/>
                          <a14:backgroundMark x1="42088" y1="25461" x2="41272" y2="25963"/>
                          <a14:backgroundMark x1="42741" y1="25293" x2="40620" y2="25963"/>
                          <a14:backgroundMark x1="34747" y1="28811" x2="32953" y2="29983"/>
                          <a14:backgroundMark x1="37194" y1="88945" x2="34095" y2="87772"/>
                          <a14:backgroundMark x1="36705" y1="88442" x2="34910" y2="87772"/>
                          <a14:backgroundMark x1="37031" y1="88610" x2="35726" y2="87940"/>
                          <a14:backgroundMark x1="33931" y1="87605" x2="32137" y2="86265"/>
                          <a14:backgroundMark x1="34910" y1="87605" x2="36868" y2="88442"/>
                          <a14:backgroundMark x1="37520" y1="88610" x2="35889" y2="87940"/>
                          <a14:backgroundMark x1="80914" y1="73199" x2="79935" y2="75544"/>
                          <a14:backgroundMark x1="80587" y1="73534" x2="79935" y2="74707"/>
                          <a14:backgroundMark x1="38173" y1="73367" x2="49266" y2="75879"/>
                          <a14:backgroundMark x1="49266" y1="75879" x2="56281" y2="73702"/>
                          <a14:backgroundMark x1="15987" y1="71692" x2="15661" y2="70854"/>
                          <a14:backgroundMark x1="37847" y1="88610" x2="35726" y2="87940"/>
                          <a14:backgroundMark x1="34747" y1="87437" x2="36705" y2="88107"/>
                          <a14:backgroundMark x1="61827" y1="89112" x2="85155" y2="85427"/>
                          <a14:backgroundMark x1="68679" y1="66834" x2="62153" y2="71524"/>
                          <a14:backgroundMark x1="62480" y1="87605" x2="60685" y2="88275"/>
                          <a14:backgroundMark x1="59217" y1="89112" x2="61338" y2="88107"/>
                          <a14:backgroundMark x1="59706" y1="88777" x2="61664" y2="88107"/>
                          <a14:backgroundMark x1="59706" y1="88777" x2="61827" y2="88107"/>
                          <a14:backgroundMark x1="61827" y1="87940" x2="60522" y2="88610"/>
                          <a14:backgroundMark x1="62153" y1="87605" x2="60359" y2="88442"/>
                          <a14:backgroundMark x1="73409" y1="20268" x2="71615" y2="18593"/>
                          <a14:backgroundMark x1="71126" y1="18593" x2="73083" y2="19933"/>
                          <a14:backgroundMark x1="62480" y1="13735" x2="61175" y2="12898"/>
                          <a14:backgroundMark x1="61990" y1="13735" x2="61011" y2="13233"/>
                          <a14:backgroundMark x1="57749" y1="67169" x2="49429" y2="69347"/>
                          <a14:backgroundMark x1="69821" y1="48074" x2="69984" y2="49079"/>
                          <a14:backgroundMark x1="69821" y1="52764" x2="70147" y2="52261"/>
                          <a14:backgroundMark x1="70147" y1="51759" x2="69821" y2="52764"/>
                          <a14:backgroundMark x1="69821" y1="49414" x2="69984" y2="50251"/>
                          <a14:backgroundMark x1="69984" y1="50754" x2="69821" y2="51759"/>
                          <a14:backgroundMark x1="42577" y1="25293" x2="40457" y2="25963"/>
                          <a14:backgroundMark x1="42741" y1="25126" x2="40620" y2="25796"/>
                          <a14:backgroundMark x1="56933" y1="26298" x2="54160" y2="25293"/>
                          <a14:backgroundMark x1="57259" y1="26131" x2="54649" y2="25126"/>
                          <a14:backgroundMark x1="57749" y1="26298" x2="54812" y2="25126"/>
                          <a14:backgroundMark x1="64927" y1="30151" x2="63458" y2="28978"/>
                          <a14:backgroundMark x1="73573" y1="20771" x2="70799" y2="18593"/>
                          <a14:backgroundMark x1="37520" y1="13065" x2="35563" y2="13735"/>
                          <a14:backgroundMark x1="37031" y1="13400" x2="35726" y2="13735"/>
                          <a14:backgroundMark x1="61990" y1="13735" x2="60522" y2="13233"/>
                          <a14:backgroundMark x1="61990" y1="13568" x2="59869" y2="12898"/>
                          <a14:backgroundMark x1="73736" y1="20938" x2="73246" y2="20268"/>
                          <a14:backgroundMark x1="42251" y1="25293" x2="40620" y2="25628"/>
                          <a14:backgroundMark x1="40620" y1="25628" x2="40131" y2="25963"/>
                          <a14:backgroundMark x1="24144" y1="42546" x2="24144" y2="44221"/>
                          <a14:backgroundMark x1="24796" y1="42379" x2="23980" y2="44054"/>
                          <a14:backgroundMark x1="24307" y1="42546" x2="23980" y2="43886"/>
                          <a14:backgroundMark x1="61990" y1="87772" x2="60685" y2="88442"/>
                          <a14:backgroundMark x1="61827" y1="87772" x2="60685" y2="88107"/>
                          <a14:backgroundMark x1="14845" y1="32161" x2="15334" y2="31323"/>
                          <a14:backgroundMark x1="15661" y1="31156" x2="15008" y2="31993"/>
                          <a14:backgroundMark x1="15824" y1="30821" x2="14682" y2="31993"/>
                          <a14:backgroundMark x1="15008" y1="32831" x2="15824" y2="31323"/>
                          <a14:backgroundMark x1="14029" y1="33668" x2="15008" y2="31993"/>
                          <a14:backgroundMark x1="61827" y1="13903" x2="61175" y2="13233"/>
                          <a14:backgroundMark x1="60522" y1="13065" x2="62643" y2="13568"/>
                          <a14:backgroundMark x1="61011" y1="13233" x2="63295" y2="140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75358" y="4151795"/>
              <a:ext cx="807136" cy="78607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84AE4A5-9ACD-4AAD-ACDF-33AF443E7AC5}"/>
                </a:ext>
              </a:extLst>
            </p:cNvPr>
            <p:cNvSpPr txBox="1"/>
            <p:nvPr/>
          </p:nvSpPr>
          <p:spPr>
            <a:xfrm>
              <a:off x="5641060" y="1105012"/>
              <a:ext cx="309124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solidFill>
                    <a:schemeClr val="tx2"/>
                  </a:solidFill>
                  <a:hlinkClick r:id="rId5"/>
                </a:rPr>
                <a:t>Scotsman ICELINQ® - A New Way To Interact</a:t>
              </a:r>
              <a:endParaRPr lang="en-US" sz="1050" b="1" dirty="0">
                <a:solidFill>
                  <a:schemeClr val="tx2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3075DD6-1CA7-4DD6-B9B9-7FD56BDDD2B6}"/>
                </a:ext>
              </a:extLst>
            </p:cNvPr>
            <p:cNvSpPr txBox="1"/>
            <p:nvPr/>
          </p:nvSpPr>
          <p:spPr>
            <a:xfrm>
              <a:off x="5610036" y="3380242"/>
              <a:ext cx="312226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solidFill>
                    <a:schemeClr val="tx2"/>
                  </a:solidFill>
                  <a:hlinkClick r:id="rId9"/>
                </a:rPr>
                <a:t>Scotsman ICELINQ® - Powerfully Simple (App Demo)</a:t>
              </a:r>
              <a:endParaRPr lang="en-US" sz="1050" b="1" dirty="0">
                <a:solidFill>
                  <a:schemeClr val="tx2"/>
                </a:solidFill>
              </a:endParaRPr>
            </a:p>
          </p:txBody>
        </p:sp>
        <p:pic>
          <p:nvPicPr>
            <p:cNvPr id="6" name="Picture 5" descr="A picture containing text, indoor&#10;&#10;Description automatically generated">
              <a:hlinkClick r:id="rId11"/>
              <a:extLst>
                <a:ext uri="{FF2B5EF4-FFF2-40B4-BE49-F238E27FC236}">
                  <a16:creationId xmlns:a16="http://schemas.microsoft.com/office/drawing/2014/main" id="{875189C1-3D90-96B5-F30F-C64BC441F2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7208" y="2647660"/>
              <a:ext cx="4598020" cy="278190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28575">
              <a:solidFill>
                <a:srgbClr val="00B0F0"/>
              </a:solidFill>
            </a:ln>
            <a:effectLst/>
          </p:spPr>
        </p:pic>
        <p:pic>
          <p:nvPicPr>
            <p:cNvPr id="7" name="Picture 6">
              <a:hlinkClick r:id="rId11"/>
              <a:extLst>
                <a:ext uri="{FF2B5EF4-FFF2-40B4-BE49-F238E27FC236}">
                  <a16:creationId xmlns:a16="http://schemas.microsoft.com/office/drawing/2014/main" id="{7A16CF7C-8AE0-562B-9FFB-7982A898D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45677" y1="48744" x2="45677" y2="48744"/>
                          <a14:backgroundMark x1="20555" y1="13735" x2="13540" y2="22278"/>
                          <a14:backgroundMark x1="13540" y1="22278" x2="19086" y2="13568"/>
                          <a14:backgroundMark x1="19086" y1="13568" x2="15987" y2="16750"/>
                          <a14:backgroundMark x1="63948" y1="36181" x2="55954" y2="32328"/>
                          <a14:backgroundMark x1="55954" y1="32328" x2="68679" y2="42211"/>
                          <a14:backgroundMark x1="68679" y1="42211" x2="71778" y2="47236"/>
                          <a14:backgroundMark x1="69984" y1="44221" x2="70799" y2="53266"/>
                          <a14:backgroundMark x1="70799" y1="53266" x2="64274" y2="64992"/>
                          <a14:backgroundMark x1="57096" y1="72194" x2="41436" y2="72864"/>
                          <a14:backgroundMark x1="26754" y1="40704" x2="26264" y2="54606"/>
                          <a14:backgroundMark x1="26264" y1="54606" x2="28711" y2="62814"/>
                          <a14:backgroundMark x1="28711" y1="62814" x2="28874" y2="62814"/>
                          <a14:backgroundMark x1="25122" y1="48911" x2="25775" y2="59966"/>
                          <a14:backgroundMark x1="25775" y1="59966" x2="29038" y2="64992"/>
                          <a14:backgroundMark x1="25285" y1="47571" x2="23817" y2="46901"/>
                          <a14:backgroundMark x1="81403" y1="77219" x2="76020" y2="82747"/>
                          <a14:backgroundMark x1="71289" y1="59296" x2="62969" y2="70184"/>
                          <a14:backgroundMark x1="20881" y1="80402" x2="24796" y2="83082"/>
                          <a14:backgroundMark x1="12887" y1="74707" x2="23817" y2="92797"/>
                          <a14:backgroundMark x1="23817" y1="92797" x2="23817" y2="92965"/>
                          <a14:backgroundMark x1="80750" y1="18258" x2="90538" y2="40536"/>
                          <a14:backgroundMark x1="79119" y1="24958" x2="71615" y2="17923"/>
                          <a14:backgroundMark x1="71615" y1="17923" x2="62643" y2="13568"/>
                          <a14:backgroundMark x1="69984" y1="41374" x2="71452" y2="48911"/>
                          <a14:backgroundMark x1="33931" y1="13568" x2="22512" y2="19933"/>
                          <a14:backgroundMark x1="15824" y1="29146" x2="13377" y2="31826"/>
                          <a14:backgroundMark x1="15824" y1="28978" x2="15008" y2="30821"/>
                          <a14:backgroundMark x1="15661" y1="30821" x2="15334" y2="31491"/>
                          <a14:backgroundMark x1="15661" y1="30486" x2="15008" y2="31658"/>
                          <a14:backgroundMark x1="69494" y1="40871" x2="71941" y2="47739"/>
                          <a14:backgroundMark x1="71941" y1="47739" x2="61011" y2="40034"/>
                          <a14:backgroundMark x1="61011" y1="40034" x2="60522" y2="39531"/>
                          <a14:backgroundMark x1="70799" y1="41541" x2="72594" y2="47571"/>
                          <a14:backgroundMark x1="24796" y1="42044" x2="24307" y2="47069"/>
                          <a14:backgroundMark x1="23491" y1="47906" x2="23654" y2="46901"/>
                          <a14:backgroundMark x1="23491" y1="46064" x2="23654" y2="48074"/>
                          <a14:backgroundMark x1="44698" y1="25293" x2="51223" y2="25461"/>
                          <a14:backgroundMark x1="55465" y1="25963" x2="51223" y2="25126"/>
                          <a14:backgroundMark x1="50245" y1="25126" x2="49755" y2="24623"/>
                          <a14:backgroundMark x1="42088" y1="25461" x2="41272" y2="25963"/>
                          <a14:backgroundMark x1="42741" y1="25293" x2="40620" y2="25963"/>
                          <a14:backgroundMark x1="34747" y1="28811" x2="32953" y2="29983"/>
                          <a14:backgroundMark x1="37194" y1="88945" x2="34095" y2="87772"/>
                          <a14:backgroundMark x1="36705" y1="88442" x2="34910" y2="87772"/>
                          <a14:backgroundMark x1="37031" y1="88610" x2="35726" y2="87940"/>
                          <a14:backgroundMark x1="33931" y1="87605" x2="32137" y2="86265"/>
                          <a14:backgroundMark x1="34910" y1="87605" x2="36868" y2="88442"/>
                          <a14:backgroundMark x1="37520" y1="88610" x2="35889" y2="87940"/>
                          <a14:backgroundMark x1="80914" y1="73199" x2="79935" y2="75544"/>
                          <a14:backgroundMark x1="80587" y1="73534" x2="79935" y2="74707"/>
                          <a14:backgroundMark x1="38173" y1="73367" x2="49266" y2="75879"/>
                          <a14:backgroundMark x1="49266" y1="75879" x2="56281" y2="73702"/>
                          <a14:backgroundMark x1="15987" y1="71692" x2="15661" y2="70854"/>
                          <a14:backgroundMark x1="37847" y1="88610" x2="35726" y2="87940"/>
                          <a14:backgroundMark x1="34747" y1="87437" x2="36705" y2="88107"/>
                          <a14:backgroundMark x1="61827" y1="89112" x2="85155" y2="85427"/>
                          <a14:backgroundMark x1="68679" y1="66834" x2="62153" y2="71524"/>
                          <a14:backgroundMark x1="62480" y1="87605" x2="60685" y2="88275"/>
                          <a14:backgroundMark x1="59217" y1="89112" x2="61338" y2="88107"/>
                          <a14:backgroundMark x1="59706" y1="88777" x2="61664" y2="88107"/>
                          <a14:backgroundMark x1="59706" y1="88777" x2="61827" y2="88107"/>
                          <a14:backgroundMark x1="61827" y1="87940" x2="60522" y2="88610"/>
                          <a14:backgroundMark x1="62153" y1="87605" x2="60359" y2="88442"/>
                          <a14:backgroundMark x1="73409" y1="20268" x2="71615" y2="18593"/>
                          <a14:backgroundMark x1="71126" y1="18593" x2="73083" y2="19933"/>
                          <a14:backgroundMark x1="62480" y1="13735" x2="61175" y2="12898"/>
                          <a14:backgroundMark x1="61990" y1="13735" x2="61011" y2="13233"/>
                          <a14:backgroundMark x1="57749" y1="67169" x2="49429" y2="69347"/>
                          <a14:backgroundMark x1="69821" y1="48074" x2="69984" y2="49079"/>
                          <a14:backgroundMark x1="69821" y1="52764" x2="70147" y2="52261"/>
                          <a14:backgroundMark x1="70147" y1="51759" x2="69821" y2="52764"/>
                          <a14:backgroundMark x1="69821" y1="49414" x2="69984" y2="50251"/>
                          <a14:backgroundMark x1="69984" y1="50754" x2="69821" y2="51759"/>
                          <a14:backgroundMark x1="42577" y1="25293" x2="40457" y2="25963"/>
                          <a14:backgroundMark x1="42741" y1="25126" x2="40620" y2="25796"/>
                          <a14:backgroundMark x1="56933" y1="26298" x2="54160" y2="25293"/>
                          <a14:backgroundMark x1="57259" y1="26131" x2="54649" y2="25126"/>
                          <a14:backgroundMark x1="57749" y1="26298" x2="54812" y2="25126"/>
                          <a14:backgroundMark x1="64927" y1="30151" x2="63458" y2="28978"/>
                          <a14:backgroundMark x1="73573" y1="20771" x2="70799" y2="18593"/>
                          <a14:backgroundMark x1="37520" y1="13065" x2="35563" y2="13735"/>
                          <a14:backgroundMark x1="37031" y1="13400" x2="35726" y2="13735"/>
                          <a14:backgroundMark x1="61990" y1="13735" x2="60522" y2="13233"/>
                          <a14:backgroundMark x1="61990" y1="13568" x2="59869" y2="12898"/>
                          <a14:backgroundMark x1="73736" y1="20938" x2="73246" y2="20268"/>
                          <a14:backgroundMark x1="42251" y1="25293" x2="40620" y2="25628"/>
                          <a14:backgroundMark x1="40620" y1="25628" x2="40131" y2="25963"/>
                          <a14:backgroundMark x1="24144" y1="42546" x2="24144" y2="44221"/>
                          <a14:backgroundMark x1="24796" y1="42379" x2="23980" y2="44054"/>
                          <a14:backgroundMark x1="24307" y1="42546" x2="23980" y2="43886"/>
                          <a14:backgroundMark x1="61990" y1="87772" x2="60685" y2="88442"/>
                          <a14:backgroundMark x1="61827" y1="87772" x2="60685" y2="88107"/>
                          <a14:backgroundMark x1="14845" y1="32161" x2="15334" y2="31323"/>
                          <a14:backgroundMark x1="15661" y1="31156" x2="15008" y2="31993"/>
                          <a14:backgroundMark x1="15824" y1="30821" x2="14682" y2="31993"/>
                          <a14:backgroundMark x1="15008" y1="32831" x2="15824" y2="31323"/>
                          <a14:backgroundMark x1="14029" y1="33668" x2="15008" y2="31993"/>
                          <a14:backgroundMark x1="61827" y1="13903" x2="61175" y2="13233"/>
                          <a14:backgroundMark x1="60522" y1="13065" x2="62643" y2="13568"/>
                          <a14:backgroundMark x1="61011" y1="13233" x2="63295" y2="140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85565" y="3219901"/>
              <a:ext cx="1681306" cy="163742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F49C6F5-6ED9-0CDB-B218-0E5E28FED5C9}"/>
                </a:ext>
              </a:extLst>
            </p:cNvPr>
            <p:cNvSpPr txBox="1"/>
            <p:nvPr/>
          </p:nvSpPr>
          <p:spPr>
            <a:xfrm>
              <a:off x="427208" y="2336269"/>
              <a:ext cx="45980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2"/>
                  </a:solidFill>
                  <a:hlinkClick r:id="rId11"/>
                </a:rPr>
                <a:t>Scotsman Modular Cube - Introducing Prodigy ELITE®</a:t>
              </a:r>
              <a:endParaRPr lang="en-US" sz="1200" b="1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3841640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Page 1">
  <a:themeElements>
    <a:clrScheme name="Scotsman Color Theme">
      <a:dk1>
        <a:sysClr val="windowText" lastClr="000000"/>
      </a:dk1>
      <a:lt1>
        <a:sysClr val="window" lastClr="FFFFFF"/>
      </a:lt1>
      <a:dk2>
        <a:srgbClr val="0A2856"/>
      </a:dk2>
      <a:lt2>
        <a:srgbClr val="003F80"/>
      </a:lt2>
      <a:accent1>
        <a:srgbClr val="0093FF"/>
      </a:accent1>
      <a:accent2>
        <a:srgbClr val="004A87"/>
      </a:accent2>
      <a:accent3>
        <a:srgbClr val="5FBCE0"/>
      </a:accent3>
      <a:accent4>
        <a:srgbClr val="ADDBE9"/>
      </a:accent4>
      <a:accent5>
        <a:srgbClr val="0F578C"/>
      </a:accent5>
      <a:accent6>
        <a:srgbClr val="49A7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le Page 2">
  <a:themeElements>
    <a:clrScheme name="Scotsman Color Theme">
      <a:dk1>
        <a:sysClr val="windowText" lastClr="000000"/>
      </a:dk1>
      <a:lt1>
        <a:sysClr val="window" lastClr="FFFFFF"/>
      </a:lt1>
      <a:dk2>
        <a:srgbClr val="0A2856"/>
      </a:dk2>
      <a:lt2>
        <a:srgbClr val="003F80"/>
      </a:lt2>
      <a:accent1>
        <a:srgbClr val="0093FF"/>
      </a:accent1>
      <a:accent2>
        <a:srgbClr val="004A87"/>
      </a:accent2>
      <a:accent3>
        <a:srgbClr val="5FBCE0"/>
      </a:accent3>
      <a:accent4>
        <a:srgbClr val="ADDBE9"/>
      </a:accent4>
      <a:accent5>
        <a:srgbClr val="0F578C"/>
      </a:accent5>
      <a:accent6>
        <a:srgbClr val="49A7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Inside pages">
  <a:themeElements>
    <a:clrScheme name="Scotsman Color Theme">
      <a:dk1>
        <a:sysClr val="windowText" lastClr="000000"/>
      </a:dk1>
      <a:lt1>
        <a:sysClr val="window" lastClr="FFFFFF"/>
      </a:lt1>
      <a:dk2>
        <a:srgbClr val="0A2856"/>
      </a:dk2>
      <a:lt2>
        <a:srgbClr val="003F80"/>
      </a:lt2>
      <a:accent1>
        <a:srgbClr val="0093FF"/>
      </a:accent1>
      <a:accent2>
        <a:srgbClr val="004A87"/>
      </a:accent2>
      <a:accent3>
        <a:srgbClr val="5FBCE0"/>
      </a:accent3>
      <a:accent4>
        <a:srgbClr val="ADDBE9"/>
      </a:accent4>
      <a:accent5>
        <a:srgbClr val="0F578C"/>
      </a:accent5>
      <a:accent6>
        <a:srgbClr val="49A7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32413</TotalTime>
  <Words>1677</Words>
  <Application>Microsoft Office PowerPoint</Application>
  <PresentationFormat>On-screen Show (4:3)</PresentationFormat>
  <Paragraphs>297</Paragraphs>
  <Slides>24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Arial</vt:lpstr>
      <vt:lpstr>Calibri</vt:lpstr>
      <vt:lpstr>Wingdings</vt:lpstr>
      <vt:lpstr>Title Page 1</vt:lpstr>
      <vt:lpstr>Title Page 2</vt:lpstr>
      <vt:lpstr>Inside pages</vt:lpstr>
      <vt:lpstr>Office Theme</vt:lpstr>
      <vt:lpstr>Custom Design</vt:lpstr>
      <vt:lpstr>1_Custom Design</vt:lpstr>
      <vt:lpstr>2_Custom Design</vt:lpstr>
      <vt:lpstr>3_Custom Design</vt:lpstr>
      <vt:lpstr>4_Custom Design</vt:lpstr>
      <vt:lpstr>INTRODUCING: Prodigy ELITE® MODULAR CUBE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VantagePoint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Donna Malone</dc:creator>
  <cp:lastModifiedBy>Levinson, Brandon (SIS)</cp:lastModifiedBy>
  <cp:revision>245</cp:revision>
  <cp:lastPrinted>2022-09-22T20:01:46Z</cp:lastPrinted>
  <dcterms:created xsi:type="dcterms:W3CDTF">2014-09-30T13:49:33Z</dcterms:created>
  <dcterms:modified xsi:type="dcterms:W3CDTF">2022-09-30T17:00:54Z</dcterms:modified>
</cp:coreProperties>
</file>