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5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6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9" r:id="rId1"/>
    <p:sldMasterId id="2147483661" r:id="rId2"/>
    <p:sldMasterId id="2147483651" r:id="rId3"/>
    <p:sldMasterId id="2147483663" r:id="rId4"/>
    <p:sldMasterId id="2147483665" r:id="rId5"/>
    <p:sldMasterId id="2147483674" r:id="rId6"/>
    <p:sldMasterId id="2147483694" r:id="rId7"/>
  </p:sldMasterIdLst>
  <p:notesMasterIdLst>
    <p:notesMasterId r:id="rId26"/>
  </p:notesMasterIdLst>
  <p:sldIdLst>
    <p:sldId id="287" r:id="rId8"/>
    <p:sldId id="288" r:id="rId9"/>
    <p:sldId id="290" r:id="rId10"/>
    <p:sldId id="291" r:id="rId11"/>
    <p:sldId id="292" r:id="rId12"/>
    <p:sldId id="289" r:id="rId13"/>
    <p:sldId id="293" r:id="rId14"/>
    <p:sldId id="294" r:id="rId15"/>
    <p:sldId id="296" r:id="rId16"/>
    <p:sldId id="297" r:id="rId17"/>
    <p:sldId id="295" r:id="rId18"/>
    <p:sldId id="298" r:id="rId19"/>
    <p:sldId id="299" r:id="rId20"/>
    <p:sldId id="300" r:id="rId21"/>
    <p:sldId id="301" r:id="rId22"/>
    <p:sldId id="302" r:id="rId23"/>
    <p:sldId id="303" r:id="rId24"/>
    <p:sldId id="304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94" autoAdjust="0"/>
    <p:restoredTop sz="94660"/>
  </p:normalViewPr>
  <p:slideViewPr>
    <p:cSldViewPr snapToGrid="0" snapToObjects="1">
      <p:cViewPr>
        <p:scale>
          <a:sx n="95" d="100"/>
          <a:sy n="95" d="100"/>
        </p:scale>
        <p:origin x="-2178" y="-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3F84B9-37D6-461D-95F2-BFD34E8A8C08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91E488-AE90-486C-9543-D779576A4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536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1E488-AE90-486C-9543-D779576A460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832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1697038"/>
            <a:ext cx="8229600" cy="90646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2736850"/>
            <a:ext cx="8229600" cy="5969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291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556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0672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00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45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1833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9514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9980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497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72135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FEDF510-891E-4829-BA19-7D456407AB2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735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1697038"/>
            <a:ext cx="8229600" cy="90646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2736850"/>
            <a:ext cx="8229600" cy="5969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142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5613" y="1598613"/>
            <a:ext cx="4037012" cy="4497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5025" y="1598613"/>
            <a:ext cx="4037013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B211954-39E6-4BE0-AF47-9578A1AAF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8214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5047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55145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864744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739943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22573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8EBEE32-2D27-440E-9BBF-2447757878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476142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2673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874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436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25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528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24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189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2158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0636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7670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2098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3576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30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44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4766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523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888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746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06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82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920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5.jpg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image" Target="../media/image5.jpg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theme" Target="../theme/theme6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7.xml"/><Relationship Id="rId10" Type="http://schemas.openxmlformats.org/officeDocument/2006/relationships/image" Target="../media/image5.jpg"/><Relationship Id="rId4" Type="http://schemas.openxmlformats.org/officeDocument/2006/relationships/slideLayout" Target="../slideLayouts/slideLayout36.xml"/><Relationship Id="rId9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 descr="row of mixed ice-PPT 2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" r="3149" b="18468"/>
          <a:stretch/>
        </p:blipFill>
        <p:spPr>
          <a:xfrm>
            <a:off x="0" y="5211572"/>
            <a:ext cx="9144000" cy="1646428"/>
          </a:xfrm>
          <a:prstGeom prst="rect">
            <a:avLst/>
          </a:prstGeom>
        </p:spPr>
      </p:pic>
      <p:sp>
        <p:nvSpPr>
          <p:cNvPr id="2" name="Chord 1"/>
          <p:cNvSpPr/>
          <p:nvPr userDrawn="1"/>
        </p:nvSpPr>
        <p:spPr>
          <a:xfrm>
            <a:off x="2712412" y="5851525"/>
            <a:ext cx="3727387" cy="3727387"/>
          </a:xfrm>
          <a:prstGeom prst="chord">
            <a:avLst>
              <a:gd name="adj1" fmla="val 12425776"/>
              <a:gd name="adj2" fmla="val 1996367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hord 9"/>
          <p:cNvSpPr/>
          <p:nvPr userDrawn="1"/>
        </p:nvSpPr>
        <p:spPr>
          <a:xfrm>
            <a:off x="2881744" y="6003925"/>
            <a:ext cx="3397444" cy="3361008"/>
          </a:xfrm>
          <a:prstGeom prst="chord">
            <a:avLst>
              <a:gd name="adj1" fmla="val 12511720"/>
              <a:gd name="adj2" fmla="val 19891423"/>
            </a:avLst>
          </a:prstGeom>
          <a:noFill/>
          <a:ln w="127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 userDrawn="1"/>
        </p:nvSpPr>
        <p:spPr>
          <a:xfrm>
            <a:off x="1" y="1242662"/>
            <a:ext cx="9144000" cy="24558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cxnSp>
        <p:nvCxnSpPr>
          <p:cNvPr id="57" name="Straight Connector 56"/>
          <p:cNvCxnSpPr/>
          <p:nvPr userDrawn="1"/>
        </p:nvCxnSpPr>
        <p:spPr>
          <a:xfrm>
            <a:off x="1" y="1365814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0" y="3565777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1" name="Picture 60" descr="ScotsmanLogoWithTag - white.pn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5179"/>
          <a:stretch/>
        </p:blipFill>
        <p:spPr>
          <a:xfrm>
            <a:off x="3703039" y="6305702"/>
            <a:ext cx="1781822" cy="46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66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 descr="row of mixed ice-PPT 2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" r="3149" b="18468"/>
          <a:stretch/>
        </p:blipFill>
        <p:spPr>
          <a:xfrm>
            <a:off x="0" y="5211572"/>
            <a:ext cx="9144000" cy="164642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1" y="3696540"/>
            <a:ext cx="9144000" cy="315951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 userDrawn="1"/>
        </p:nvSpPr>
        <p:spPr>
          <a:xfrm>
            <a:off x="1" y="1242662"/>
            <a:ext cx="9144000" cy="24558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cxnSp>
        <p:nvCxnSpPr>
          <p:cNvPr id="57" name="Straight Connector 56"/>
          <p:cNvCxnSpPr/>
          <p:nvPr userDrawn="1"/>
        </p:nvCxnSpPr>
        <p:spPr>
          <a:xfrm>
            <a:off x="1" y="1365814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0" y="3565777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hord 9"/>
          <p:cNvSpPr/>
          <p:nvPr userDrawn="1"/>
        </p:nvSpPr>
        <p:spPr>
          <a:xfrm>
            <a:off x="2712412" y="5851525"/>
            <a:ext cx="3727387" cy="3727387"/>
          </a:xfrm>
          <a:prstGeom prst="chord">
            <a:avLst>
              <a:gd name="adj1" fmla="val 12425776"/>
              <a:gd name="adj2" fmla="val 1996367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hord 10"/>
          <p:cNvSpPr/>
          <p:nvPr userDrawn="1"/>
        </p:nvSpPr>
        <p:spPr>
          <a:xfrm>
            <a:off x="2881744" y="6003925"/>
            <a:ext cx="3397444" cy="3361008"/>
          </a:xfrm>
          <a:prstGeom prst="chord">
            <a:avLst>
              <a:gd name="adj1" fmla="val 12511720"/>
              <a:gd name="adj2" fmla="val 19891423"/>
            </a:avLst>
          </a:prstGeom>
          <a:noFill/>
          <a:ln w="127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cotsmanLogoWithTag - white.pn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5179"/>
          <a:stretch/>
        </p:blipFill>
        <p:spPr>
          <a:xfrm>
            <a:off x="3703039" y="6305702"/>
            <a:ext cx="1781822" cy="46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9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0" y="822574"/>
            <a:ext cx="9144000" cy="0"/>
          </a:xfrm>
          <a:prstGeom prst="line">
            <a:avLst/>
          </a:prstGeom>
          <a:ln w="12700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cotsmanLogoWithTag-cyan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812" y="5686632"/>
            <a:ext cx="1803556" cy="407028"/>
          </a:xfrm>
          <a:prstGeom prst="rect">
            <a:avLst/>
          </a:prstGeom>
        </p:spPr>
      </p:pic>
      <p:pic>
        <p:nvPicPr>
          <p:cNvPr id="11" name="Picture 10" descr="row of mixed ice-PPT 2.png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" t="-1" r="3149" b="59043"/>
          <a:stretch/>
        </p:blipFill>
        <p:spPr>
          <a:xfrm>
            <a:off x="0" y="6030926"/>
            <a:ext cx="9144000" cy="82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28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8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DCD0B1C-D405-4F9D-866E-69855E2700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6/28/2018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1669E13-208E-4B1D-B581-417AE31233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r="-1"/>
          <a:stretch/>
        </p:blipFill>
        <p:spPr>
          <a:xfrm>
            <a:off x="0" y="-115594"/>
            <a:ext cx="9144000" cy="697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362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6/28/2018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70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6/28/2018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8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6/28/2018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582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0833" y="1676400"/>
            <a:ext cx="7098967" cy="906462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3600" dirty="0" smtClean="0"/>
              <a:t>INTRODUCING</a:t>
            </a:r>
            <a:br>
              <a:rPr lang="en-US" sz="3600" dirty="0" smtClean="0"/>
            </a:br>
            <a:r>
              <a:rPr lang="en-US" sz="3600" b="1" dirty="0" smtClean="0"/>
              <a:t>MODULAR CUBERS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940833" y="2911231"/>
            <a:ext cx="6864514" cy="5731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EASY TO SERVICE, CLEAN AND OPERATE.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123" y="1758405"/>
            <a:ext cx="770799" cy="65133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522" y="142314"/>
            <a:ext cx="1225550" cy="548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798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061426"/>
            <a:ext cx="5167424" cy="4754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>
                <a:solidFill>
                  <a:srgbClr val="00B0F0"/>
                </a:solidFill>
              </a:rPr>
              <a:t>Built-In </a:t>
            </a:r>
            <a:r>
              <a:rPr lang="en-US" b="1" i="1" dirty="0">
                <a:solidFill>
                  <a:srgbClr val="00B0F0"/>
                </a:solidFill>
              </a:rPr>
              <a:t>A</a:t>
            </a:r>
            <a:r>
              <a:rPr lang="en-US" b="1" i="1" dirty="0" smtClean="0">
                <a:solidFill>
                  <a:srgbClr val="00B0F0"/>
                </a:solidFill>
              </a:rPr>
              <a:t>ntimicrobial Protection</a:t>
            </a:r>
            <a:endParaRPr lang="en-US" b="1" i="1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US" sz="600" b="1" i="1" dirty="0" smtClean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Prodigy Plus units are designed to ensure customer safety at all times, even between </a:t>
            </a:r>
            <a:r>
              <a:rPr lang="en-US" sz="2200" dirty="0" smtClean="0">
                <a:solidFill>
                  <a:srgbClr val="003F80"/>
                </a:solidFill>
              </a:rPr>
              <a:t>cleanings</a:t>
            </a:r>
          </a:p>
          <a:p>
            <a:endParaRPr lang="en-US" sz="1000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Scotsman products feature </a:t>
            </a:r>
            <a:r>
              <a:rPr lang="en-US" sz="2200" dirty="0" err="1">
                <a:solidFill>
                  <a:srgbClr val="003F80"/>
                </a:solidFill>
              </a:rPr>
              <a:t>AquaArmor</a:t>
            </a:r>
            <a:r>
              <a:rPr lang="en-US" sz="2200" dirty="0">
                <a:solidFill>
                  <a:srgbClr val="003F80"/>
                </a:solidFill>
              </a:rPr>
              <a:t> with </a:t>
            </a:r>
            <a:r>
              <a:rPr lang="en-US" sz="2200" dirty="0" err="1">
                <a:solidFill>
                  <a:srgbClr val="003F80"/>
                </a:solidFill>
              </a:rPr>
              <a:t>AgION</a:t>
            </a:r>
            <a:r>
              <a:rPr lang="en-US" sz="2200" dirty="0">
                <a:solidFill>
                  <a:srgbClr val="003F80"/>
                </a:solidFill>
              </a:rPr>
              <a:t>™, a silver-based antimicrobial compound molded directly into key </a:t>
            </a:r>
            <a:r>
              <a:rPr lang="en-US" sz="2200" dirty="0" smtClean="0">
                <a:solidFill>
                  <a:srgbClr val="003F80"/>
                </a:solidFill>
              </a:rPr>
              <a:t>components</a:t>
            </a:r>
          </a:p>
          <a:p>
            <a:endParaRPr lang="en-US" sz="1000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Helps inhibit the growth of undesirable microbes, bacteria, mold and algae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1F497D"/>
                </a:solidFill>
              </a:rPr>
              <a:t>It’s </a:t>
            </a:r>
            <a:r>
              <a:rPr lang="en-US" sz="4000" b="1" i="1" dirty="0" smtClean="0">
                <a:solidFill>
                  <a:srgbClr val="1F497D"/>
                </a:solidFill>
              </a:rPr>
              <a:t>Easy to Clean</a:t>
            </a:r>
            <a:endParaRPr lang="en-US" sz="4000" b="1" i="1" dirty="0">
              <a:solidFill>
                <a:srgbClr val="1F497D"/>
              </a:solidFill>
            </a:endParaRPr>
          </a:p>
        </p:txBody>
      </p:sp>
      <p:grpSp>
        <p:nvGrpSpPr>
          <p:cNvPr id="70" name="Group 69"/>
          <p:cNvGrpSpPr/>
          <p:nvPr/>
        </p:nvGrpSpPr>
        <p:grpSpPr>
          <a:xfrm>
            <a:off x="7672103" y="1104975"/>
            <a:ext cx="1099877" cy="4421716"/>
            <a:chOff x="7158380" y="1139742"/>
            <a:chExt cx="1099877" cy="4421716"/>
          </a:xfrm>
        </p:grpSpPr>
        <p:sp>
          <p:nvSpPr>
            <p:cNvPr id="71" name="Rectangle 70"/>
            <p:cNvSpPr/>
            <p:nvPr/>
          </p:nvSpPr>
          <p:spPr>
            <a:xfrm>
              <a:off x="7158380" y="1315590"/>
              <a:ext cx="853179" cy="4086304"/>
            </a:xfrm>
            <a:prstGeom prst="rect">
              <a:avLst/>
            </a:prstGeom>
            <a:solidFill>
              <a:srgbClr val="0093FF">
                <a:lumMod val="40000"/>
                <a:lumOff val="6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roup 71"/>
            <p:cNvGrpSpPr/>
            <p:nvPr/>
          </p:nvGrpSpPr>
          <p:grpSpPr>
            <a:xfrm>
              <a:off x="7209692" y="1139742"/>
              <a:ext cx="950872" cy="950872"/>
              <a:chOff x="7209692" y="1250463"/>
              <a:chExt cx="950872" cy="950872"/>
            </a:xfrm>
          </p:grpSpPr>
          <p:sp>
            <p:nvSpPr>
              <p:cNvPr id="111" name="Oval 110"/>
              <p:cNvSpPr/>
              <p:nvPr/>
            </p:nvSpPr>
            <p:spPr>
              <a:xfrm>
                <a:off x="7209692" y="1250463"/>
                <a:ext cx="950872" cy="950872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7293056" y="1333827"/>
                <a:ext cx="784144" cy="7841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7369256" y="1410027"/>
                <a:ext cx="631744" cy="6317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7445456" y="1490136"/>
                <a:ext cx="479344" cy="4793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7520671" y="1554616"/>
                <a:ext cx="350384" cy="35038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3" name="Group 72"/>
            <p:cNvGrpSpPr/>
            <p:nvPr/>
          </p:nvGrpSpPr>
          <p:grpSpPr>
            <a:xfrm>
              <a:off x="7209692" y="2007250"/>
              <a:ext cx="950872" cy="950872"/>
              <a:chOff x="7209692" y="1250463"/>
              <a:chExt cx="950872" cy="950872"/>
            </a:xfrm>
          </p:grpSpPr>
          <p:sp>
            <p:nvSpPr>
              <p:cNvPr id="106" name="Oval 105"/>
              <p:cNvSpPr/>
              <p:nvPr/>
            </p:nvSpPr>
            <p:spPr>
              <a:xfrm>
                <a:off x="7209692" y="1250463"/>
                <a:ext cx="950872" cy="950872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7293056" y="1333827"/>
                <a:ext cx="784144" cy="7841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7369256" y="1410027"/>
                <a:ext cx="631744" cy="6317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7445456" y="1490136"/>
                <a:ext cx="479344" cy="4793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7520671" y="1554616"/>
                <a:ext cx="350384" cy="35038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4" name="Group 73"/>
            <p:cNvGrpSpPr/>
            <p:nvPr/>
          </p:nvGrpSpPr>
          <p:grpSpPr>
            <a:xfrm>
              <a:off x="7209692" y="2873943"/>
              <a:ext cx="950872" cy="950872"/>
              <a:chOff x="7209692" y="1250463"/>
              <a:chExt cx="950872" cy="950872"/>
            </a:xfrm>
          </p:grpSpPr>
          <p:sp>
            <p:nvSpPr>
              <p:cNvPr id="101" name="Oval 100"/>
              <p:cNvSpPr/>
              <p:nvPr/>
            </p:nvSpPr>
            <p:spPr>
              <a:xfrm>
                <a:off x="7209692" y="1250463"/>
                <a:ext cx="950872" cy="950872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7293056" y="1333827"/>
                <a:ext cx="784144" cy="7841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7369256" y="1410027"/>
                <a:ext cx="631744" cy="6317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7445456" y="1490136"/>
                <a:ext cx="479344" cy="4793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7520671" y="1554616"/>
                <a:ext cx="350384" cy="35038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roup 74"/>
            <p:cNvGrpSpPr/>
            <p:nvPr/>
          </p:nvGrpSpPr>
          <p:grpSpPr>
            <a:xfrm>
              <a:off x="7209692" y="3743078"/>
              <a:ext cx="950872" cy="950872"/>
              <a:chOff x="7209692" y="1250463"/>
              <a:chExt cx="950872" cy="950872"/>
            </a:xfrm>
          </p:grpSpPr>
          <p:sp>
            <p:nvSpPr>
              <p:cNvPr id="96" name="Oval 95"/>
              <p:cNvSpPr/>
              <p:nvPr/>
            </p:nvSpPr>
            <p:spPr>
              <a:xfrm>
                <a:off x="7209692" y="1250463"/>
                <a:ext cx="950872" cy="950872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7293056" y="1333827"/>
                <a:ext cx="784144" cy="7841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7369256" y="1410027"/>
                <a:ext cx="631744" cy="6317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7445456" y="1490136"/>
                <a:ext cx="479344" cy="4793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7520671" y="1554616"/>
                <a:ext cx="350384" cy="35038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6" name="Group 75"/>
            <p:cNvGrpSpPr/>
            <p:nvPr/>
          </p:nvGrpSpPr>
          <p:grpSpPr>
            <a:xfrm>
              <a:off x="7209692" y="4610586"/>
              <a:ext cx="950872" cy="950872"/>
              <a:chOff x="7209692" y="1250463"/>
              <a:chExt cx="950872" cy="950872"/>
            </a:xfrm>
          </p:grpSpPr>
          <p:sp>
            <p:nvSpPr>
              <p:cNvPr id="91" name="Oval 90"/>
              <p:cNvSpPr/>
              <p:nvPr/>
            </p:nvSpPr>
            <p:spPr>
              <a:xfrm>
                <a:off x="7209692" y="1250463"/>
                <a:ext cx="950872" cy="950872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7293056" y="1333827"/>
                <a:ext cx="784144" cy="7841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7369256" y="1410027"/>
                <a:ext cx="631744" cy="6317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7445456" y="1490136"/>
                <a:ext cx="479344" cy="4793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7520671" y="1554616"/>
                <a:ext cx="350384" cy="35038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77" name="Rectangle 76"/>
            <p:cNvSpPr/>
            <p:nvPr/>
          </p:nvSpPr>
          <p:spPr>
            <a:xfrm>
              <a:off x="7633027" y="1315590"/>
              <a:ext cx="625230" cy="4086304"/>
            </a:xfrm>
            <a:prstGeom prst="rect">
              <a:avLst/>
            </a:prstGeom>
            <a:gradFill rotWithShape="1">
              <a:gsLst>
                <a:gs pos="0">
                  <a:sysClr val="windowText" lastClr="000000">
                    <a:lumMod val="65000"/>
                    <a:lumOff val="3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10800000" scaled="0"/>
            </a:gra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 rot="1652252">
              <a:off x="7635189" y="1465381"/>
              <a:ext cx="273538" cy="267025"/>
            </a:xfrm>
            <a:prstGeom prst="rect">
              <a:avLst/>
            </a:prstGeom>
            <a:gradFill rotWithShape="1">
              <a:gsLst>
                <a:gs pos="0">
                  <a:srgbClr val="49A750"/>
                </a:gs>
                <a:gs pos="100000">
                  <a:srgbClr val="49A750">
                    <a:lumMod val="60000"/>
                    <a:lumOff val="4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FFF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 rot="20903769">
              <a:off x="7631423" y="2351126"/>
              <a:ext cx="273538" cy="267025"/>
            </a:xfrm>
            <a:prstGeom prst="rect">
              <a:avLst/>
            </a:prstGeom>
            <a:gradFill rotWithShape="1">
              <a:gsLst>
                <a:gs pos="0">
                  <a:srgbClr val="49A750"/>
                </a:gs>
                <a:gs pos="100000">
                  <a:srgbClr val="49A750">
                    <a:lumMod val="60000"/>
                    <a:lumOff val="4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FFF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 rot="274725">
              <a:off x="7632122" y="3210819"/>
              <a:ext cx="273538" cy="267025"/>
            </a:xfrm>
            <a:prstGeom prst="rect">
              <a:avLst/>
            </a:prstGeom>
            <a:gradFill rotWithShape="1">
              <a:gsLst>
                <a:gs pos="0">
                  <a:srgbClr val="49A750"/>
                </a:gs>
                <a:gs pos="100000">
                  <a:srgbClr val="49A750">
                    <a:lumMod val="60000"/>
                    <a:lumOff val="4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FFF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 rot="19812327">
              <a:off x="7637219" y="4097541"/>
              <a:ext cx="273538" cy="267025"/>
            </a:xfrm>
            <a:prstGeom prst="rect">
              <a:avLst/>
            </a:prstGeom>
            <a:gradFill rotWithShape="1">
              <a:gsLst>
                <a:gs pos="0">
                  <a:srgbClr val="49A750"/>
                </a:gs>
                <a:gs pos="100000">
                  <a:srgbClr val="49A750">
                    <a:lumMod val="60000"/>
                    <a:lumOff val="4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FFF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 rot="17790062">
              <a:off x="7628715" y="4969206"/>
              <a:ext cx="273538" cy="267025"/>
            </a:xfrm>
            <a:prstGeom prst="rect">
              <a:avLst/>
            </a:prstGeom>
            <a:gradFill rotWithShape="1">
              <a:gsLst>
                <a:gs pos="0">
                  <a:srgbClr val="49A750"/>
                </a:gs>
                <a:gs pos="100000">
                  <a:srgbClr val="49A750">
                    <a:lumMod val="60000"/>
                    <a:lumOff val="4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FFF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3" name="Oval 82"/>
            <p:cNvSpPr/>
            <p:nvPr/>
          </p:nvSpPr>
          <p:spPr>
            <a:xfrm rot="1612616">
              <a:off x="7410175" y="1759684"/>
              <a:ext cx="45719" cy="198150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" name="Oval 83"/>
            <p:cNvSpPr/>
            <p:nvPr/>
          </p:nvSpPr>
          <p:spPr>
            <a:xfrm rot="20277198">
              <a:off x="7392793" y="2299631"/>
              <a:ext cx="45719" cy="177967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5" name="Oval 84"/>
            <p:cNvSpPr/>
            <p:nvPr/>
          </p:nvSpPr>
          <p:spPr>
            <a:xfrm rot="18446705">
              <a:off x="7364259" y="3395903"/>
              <a:ext cx="52614" cy="184867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6" name="Oval 85"/>
            <p:cNvSpPr/>
            <p:nvPr/>
          </p:nvSpPr>
          <p:spPr>
            <a:xfrm rot="1330097">
              <a:off x="7366096" y="4360185"/>
              <a:ext cx="58308" cy="181575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7" name="Oval 86"/>
            <p:cNvSpPr/>
            <p:nvPr/>
          </p:nvSpPr>
          <p:spPr>
            <a:xfrm rot="20699622">
              <a:off x="7429233" y="4940662"/>
              <a:ext cx="64363" cy="154221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" name="Oval 87"/>
            <p:cNvSpPr/>
            <p:nvPr/>
          </p:nvSpPr>
          <p:spPr>
            <a:xfrm rot="16953990">
              <a:off x="7420609" y="3819643"/>
              <a:ext cx="58827" cy="195891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9" name="Oval 88"/>
            <p:cNvSpPr/>
            <p:nvPr/>
          </p:nvSpPr>
          <p:spPr>
            <a:xfrm rot="13247566">
              <a:off x="7438883" y="3029556"/>
              <a:ext cx="45719" cy="143216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0" name="Oval 89"/>
            <p:cNvSpPr/>
            <p:nvPr/>
          </p:nvSpPr>
          <p:spPr>
            <a:xfrm rot="16953990">
              <a:off x="7365640" y="1331488"/>
              <a:ext cx="58827" cy="195891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16" name="Rectangle 115"/>
          <p:cNvSpPr/>
          <p:nvPr/>
        </p:nvSpPr>
        <p:spPr>
          <a:xfrm>
            <a:off x="6187182" y="1096688"/>
            <a:ext cx="1243941" cy="483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3F80"/>
                </a:solidFill>
                <a:effectLst/>
                <a:uLnTx/>
                <a:uFillTx/>
              </a:rPr>
              <a:t>AgION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F80"/>
                </a:solidFill>
                <a:effectLst/>
                <a:uLnTx/>
                <a:uFillTx/>
              </a:rPr>
              <a:t> Antimicrobial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6141591" y="1884883"/>
            <a:ext cx="905274" cy="289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F80"/>
                </a:solidFill>
                <a:effectLst/>
                <a:uLnTx/>
                <a:uFillTx/>
              </a:rPr>
              <a:t>Moisture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6558426" y="2453159"/>
            <a:ext cx="801068" cy="289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F80"/>
                </a:solidFill>
                <a:effectLst/>
                <a:uLnTx/>
                <a:uFillTx/>
              </a:rPr>
              <a:t>Bacteria</a:t>
            </a:r>
          </a:p>
        </p:txBody>
      </p:sp>
      <p:sp>
        <p:nvSpPr>
          <p:cNvPr id="119" name="Rectangle 118"/>
          <p:cNvSpPr/>
          <p:nvPr/>
        </p:nvSpPr>
        <p:spPr>
          <a:xfrm>
            <a:off x="6343508" y="2967717"/>
            <a:ext cx="905275" cy="483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F80"/>
                </a:solidFill>
                <a:effectLst/>
                <a:uLnTx/>
                <a:uFillTx/>
              </a:rPr>
              <a:t>Silver ion release</a:t>
            </a:r>
          </a:p>
        </p:txBody>
      </p:sp>
      <p:grpSp>
        <p:nvGrpSpPr>
          <p:cNvPr id="120" name="Group 119"/>
          <p:cNvGrpSpPr/>
          <p:nvPr/>
        </p:nvGrpSpPr>
        <p:grpSpPr>
          <a:xfrm>
            <a:off x="7294373" y="1444687"/>
            <a:ext cx="857153" cy="186774"/>
            <a:chOff x="7294373" y="1444687"/>
            <a:chExt cx="857153" cy="186774"/>
          </a:xfrm>
        </p:grpSpPr>
        <p:sp>
          <p:nvSpPr>
            <p:cNvPr id="121" name="Oval 120"/>
            <p:cNvSpPr/>
            <p:nvPr/>
          </p:nvSpPr>
          <p:spPr>
            <a:xfrm>
              <a:off x="8053834" y="1533769"/>
              <a:ext cx="97692" cy="97692"/>
            </a:xfrm>
            <a:prstGeom prst="ellipse">
              <a:avLst/>
            </a:prstGeom>
            <a:solidFill>
              <a:srgbClr val="0093FF"/>
            </a:solidFill>
            <a:ln w="9525" cap="flat" cmpd="sng" algn="ctr">
              <a:solidFill>
                <a:srgbClr val="003F8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22" name="Straight Connector 121"/>
            <p:cNvCxnSpPr/>
            <p:nvPr/>
          </p:nvCxnSpPr>
          <p:spPr>
            <a:xfrm flipH="1" flipV="1">
              <a:off x="7294373" y="1444687"/>
              <a:ext cx="771372" cy="137928"/>
            </a:xfrm>
            <a:prstGeom prst="line">
              <a:avLst/>
            </a:prstGeom>
            <a:noFill/>
            <a:ln w="9525" cap="flat" cmpd="sng" algn="ctr">
              <a:solidFill>
                <a:srgbClr val="003F80"/>
              </a:solidFill>
              <a:prstDash val="solid"/>
            </a:ln>
            <a:effectLst/>
          </p:spPr>
        </p:cxnSp>
      </p:grpSp>
      <p:grpSp>
        <p:nvGrpSpPr>
          <p:cNvPr id="123" name="Group 122"/>
          <p:cNvGrpSpPr/>
          <p:nvPr/>
        </p:nvGrpSpPr>
        <p:grpSpPr>
          <a:xfrm>
            <a:off x="6949624" y="2004903"/>
            <a:ext cx="857153" cy="97692"/>
            <a:chOff x="7294373" y="1533769"/>
            <a:chExt cx="857153" cy="97692"/>
          </a:xfrm>
        </p:grpSpPr>
        <p:sp>
          <p:nvSpPr>
            <p:cNvPr id="124" name="Oval 123"/>
            <p:cNvSpPr/>
            <p:nvPr/>
          </p:nvSpPr>
          <p:spPr>
            <a:xfrm>
              <a:off x="8053834" y="1533769"/>
              <a:ext cx="97692" cy="97692"/>
            </a:xfrm>
            <a:prstGeom prst="ellipse">
              <a:avLst/>
            </a:prstGeom>
            <a:solidFill>
              <a:srgbClr val="0093FF"/>
            </a:solidFill>
            <a:ln w="9525" cap="flat" cmpd="sng" algn="ctr">
              <a:solidFill>
                <a:srgbClr val="003F8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25" name="Straight Connector 124"/>
            <p:cNvCxnSpPr/>
            <p:nvPr/>
          </p:nvCxnSpPr>
          <p:spPr>
            <a:xfrm flipH="1">
              <a:off x="7294373" y="1582615"/>
              <a:ext cx="771372" cy="2098"/>
            </a:xfrm>
            <a:prstGeom prst="line">
              <a:avLst/>
            </a:prstGeom>
            <a:noFill/>
            <a:ln w="9525" cap="flat" cmpd="sng" algn="ctr">
              <a:solidFill>
                <a:srgbClr val="003F80"/>
              </a:solidFill>
              <a:prstDash val="solid"/>
            </a:ln>
            <a:effectLst/>
          </p:spPr>
        </p:cxnSp>
      </p:grpSp>
      <p:grpSp>
        <p:nvGrpSpPr>
          <p:cNvPr id="126" name="Group 125"/>
          <p:cNvGrpSpPr/>
          <p:nvPr/>
        </p:nvGrpSpPr>
        <p:grpSpPr>
          <a:xfrm>
            <a:off x="7294373" y="2377216"/>
            <a:ext cx="664806" cy="230950"/>
            <a:chOff x="7486720" y="1533769"/>
            <a:chExt cx="664806" cy="230950"/>
          </a:xfrm>
        </p:grpSpPr>
        <p:sp>
          <p:nvSpPr>
            <p:cNvPr id="127" name="Oval 126"/>
            <p:cNvSpPr/>
            <p:nvPr/>
          </p:nvSpPr>
          <p:spPr>
            <a:xfrm>
              <a:off x="8053834" y="1533769"/>
              <a:ext cx="97692" cy="97692"/>
            </a:xfrm>
            <a:prstGeom prst="ellipse">
              <a:avLst/>
            </a:prstGeom>
            <a:solidFill>
              <a:srgbClr val="0093FF"/>
            </a:solidFill>
            <a:ln w="9525" cap="flat" cmpd="sng" algn="ctr">
              <a:solidFill>
                <a:srgbClr val="003F8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28" name="Straight Connector 127"/>
            <p:cNvCxnSpPr/>
            <p:nvPr/>
          </p:nvCxnSpPr>
          <p:spPr>
            <a:xfrm flipH="1">
              <a:off x="7486720" y="1582615"/>
              <a:ext cx="579025" cy="182104"/>
            </a:xfrm>
            <a:prstGeom prst="line">
              <a:avLst/>
            </a:prstGeom>
            <a:noFill/>
            <a:ln w="9525" cap="flat" cmpd="sng" algn="ctr">
              <a:solidFill>
                <a:srgbClr val="003F80"/>
              </a:solidFill>
              <a:prstDash val="solid"/>
            </a:ln>
            <a:effectLst/>
          </p:spPr>
        </p:cxnSp>
      </p:grpSp>
      <p:grpSp>
        <p:nvGrpSpPr>
          <p:cNvPr id="129" name="Group 128"/>
          <p:cNvGrpSpPr/>
          <p:nvPr/>
        </p:nvGrpSpPr>
        <p:grpSpPr>
          <a:xfrm>
            <a:off x="7105487" y="3261008"/>
            <a:ext cx="808102" cy="97692"/>
            <a:chOff x="7343424" y="1533769"/>
            <a:chExt cx="808102" cy="97692"/>
          </a:xfrm>
        </p:grpSpPr>
        <p:sp>
          <p:nvSpPr>
            <p:cNvPr id="130" name="Oval 129"/>
            <p:cNvSpPr/>
            <p:nvPr/>
          </p:nvSpPr>
          <p:spPr>
            <a:xfrm>
              <a:off x="8053834" y="1533769"/>
              <a:ext cx="97692" cy="97692"/>
            </a:xfrm>
            <a:prstGeom prst="ellipse">
              <a:avLst/>
            </a:prstGeom>
            <a:solidFill>
              <a:srgbClr val="0093FF"/>
            </a:solidFill>
            <a:ln w="9525" cap="flat" cmpd="sng" algn="ctr">
              <a:solidFill>
                <a:srgbClr val="003F8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31" name="Straight Connector 130"/>
            <p:cNvCxnSpPr/>
            <p:nvPr/>
          </p:nvCxnSpPr>
          <p:spPr>
            <a:xfrm flipH="1" flipV="1">
              <a:off x="7343424" y="1533769"/>
              <a:ext cx="722322" cy="48846"/>
            </a:xfrm>
            <a:prstGeom prst="line">
              <a:avLst/>
            </a:prstGeom>
            <a:noFill/>
            <a:ln w="9525" cap="flat" cmpd="sng" algn="ctr">
              <a:solidFill>
                <a:srgbClr val="003F80"/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82261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Resources\Dealer Kit_2018\Product Images\Prodigy Plus Nugget\On Beverage Dispenser\N0622 AC on ID150\N0622 AC on ID150 Large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90" r="25806"/>
          <a:stretch/>
        </p:blipFill>
        <p:spPr bwMode="auto">
          <a:xfrm>
            <a:off x="6757436" y="952168"/>
            <a:ext cx="2062837" cy="4543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7" y="1061426"/>
            <a:ext cx="5775571" cy="50801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>
                <a:solidFill>
                  <a:srgbClr val="00B0F0"/>
                </a:solidFill>
              </a:rPr>
              <a:t>Smaller operational footprint</a:t>
            </a:r>
          </a:p>
          <a:p>
            <a:r>
              <a:rPr lang="en-US" sz="1800" dirty="0" smtClean="0">
                <a:solidFill>
                  <a:srgbClr val="003F80"/>
                </a:solidFill>
              </a:rPr>
              <a:t>Thanks </a:t>
            </a:r>
            <a:r>
              <a:rPr lang="en-US" sz="1800" dirty="0">
                <a:solidFill>
                  <a:srgbClr val="003F80"/>
                </a:solidFill>
              </a:rPr>
              <a:t>to the newly relocated air </a:t>
            </a:r>
            <a:r>
              <a:rPr lang="en-US" sz="1800" dirty="0" smtClean="0">
                <a:solidFill>
                  <a:srgbClr val="003F80"/>
                </a:solidFill>
              </a:rPr>
              <a:t>filter, all Prodigy </a:t>
            </a:r>
            <a:r>
              <a:rPr lang="en-US" sz="1800" dirty="0">
                <a:solidFill>
                  <a:srgbClr val="003F80"/>
                </a:solidFill>
              </a:rPr>
              <a:t>Plus 22” and 30” units </a:t>
            </a:r>
            <a:r>
              <a:rPr lang="en-US" sz="1800" dirty="0" smtClean="0">
                <a:solidFill>
                  <a:srgbClr val="003F80"/>
                </a:solidFill>
              </a:rPr>
              <a:t>now require </a:t>
            </a:r>
            <a:r>
              <a:rPr lang="en-US" sz="1800" b="1" dirty="0">
                <a:solidFill>
                  <a:srgbClr val="003F80"/>
                </a:solidFill>
              </a:rPr>
              <a:t>minimal side clearance </a:t>
            </a:r>
            <a:endParaRPr lang="en-US" sz="1800" b="1" dirty="0" smtClean="0">
              <a:solidFill>
                <a:srgbClr val="003F80"/>
              </a:solidFill>
            </a:endParaRPr>
          </a:p>
          <a:p>
            <a:endParaRPr lang="en-US" sz="400" b="1" dirty="0" smtClean="0">
              <a:solidFill>
                <a:srgbClr val="003F80"/>
              </a:solidFill>
            </a:endParaRPr>
          </a:p>
          <a:p>
            <a:r>
              <a:rPr lang="en-US" sz="1800" dirty="0" smtClean="0">
                <a:solidFill>
                  <a:srgbClr val="003F80"/>
                </a:solidFill>
              </a:rPr>
              <a:t>Allows </a:t>
            </a:r>
            <a:r>
              <a:rPr lang="en-US" sz="1800" dirty="0">
                <a:solidFill>
                  <a:srgbClr val="003F80"/>
                </a:solidFill>
              </a:rPr>
              <a:t>machine to be placed directly beside walls and other equipment, </a:t>
            </a:r>
            <a:r>
              <a:rPr lang="en-US" sz="1800" b="1" dirty="0">
                <a:solidFill>
                  <a:srgbClr val="003F80"/>
                </a:solidFill>
              </a:rPr>
              <a:t>maximizing</a:t>
            </a:r>
            <a:r>
              <a:rPr lang="en-US" sz="1800" dirty="0">
                <a:solidFill>
                  <a:srgbClr val="003F80"/>
                </a:solidFill>
              </a:rPr>
              <a:t> valuable </a:t>
            </a:r>
            <a:r>
              <a:rPr lang="en-US" sz="1800" b="1" dirty="0">
                <a:solidFill>
                  <a:srgbClr val="003F80"/>
                </a:solidFill>
              </a:rPr>
              <a:t>kitchen </a:t>
            </a:r>
            <a:r>
              <a:rPr lang="en-US" sz="1800" b="1" dirty="0" smtClean="0">
                <a:solidFill>
                  <a:srgbClr val="003F80"/>
                </a:solidFill>
              </a:rPr>
              <a:t>space</a:t>
            </a:r>
          </a:p>
          <a:p>
            <a:endParaRPr lang="en-US" sz="400" b="1" dirty="0">
              <a:solidFill>
                <a:srgbClr val="003F8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i="1" dirty="0" smtClean="0">
                <a:solidFill>
                  <a:srgbClr val="003F80"/>
                </a:solidFill>
              </a:rPr>
              <a:t>Many </a:t>
            </a:r>
            <a:r>
              <a:rPr lang="en-US" sz="1800" i="1" dirty="0">
                <a:solidFill>
                  <a:srgbClr val="003F80"/>
                </a:solidFill>
              </a:rPr>
              <a:t>Prodigy Plus models feature the smallest operational footprints in the </a:t>
            </a:r>
            <a:r>
              <a:rPr lang="en-US" sz="1800" i="1" dirty="0" smtClean="0">
                <a:solidFill>
                  <a:srgbClr val="003F80"/>
                </a:solidFill>
              </a:rPr>
              <a:t>industry</a:t>
            </a:r>
          </a:p>
          <a:p>
            <a:endParaRPr lang="en-US" sz="800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b="1" i="1" dirty="0">
                <a:solidFill>
                  <a:srgbClr val="00B0F0"/>
                </a:solidFill>
              </a:rPr>
              <a:t>Front-located air filter</a:t>
            </a:r>
          </a:p>
          <a:p>
            <a:r>
              <a:rPr lang="en-US" sz="1800" dirty="0">
                <a:solidFill>
                  <a:srgbClr val="003F80"/>
                </a:solidFill>
              </a:rPr>
              <a:t>Ensures proper clearance and breathability for </a:t>
            </a:r>
            <a:r>
              <a:rPr lang="en-US" sz="1800" b="1" dirty="0">
                <a:solidFill>
                  <a:srgbClr val="003F80"/>
                </a:solidFill>
              </a:rPr>
              <a:t>maximum energy </a:t>
            </a:r>
            <a:r>
              <a:rPr lang="en-US" sz="1800" b="1" dirty="0" smtClean="0">
                <a:solidFill>
                  <a:srgbClr val="003F80"/>
                </a:solidFill>
              </a:rPr>
              <a:t>efficiency</a:t>
            </a:r>
          </a:p>
          <a:p>
            <a:endParaRPr lang="en-US" sz="400" b="1" dirty="0">
              <a:solidFill>
                <a:srgbClr val="003F80"/>
              </a:solidFill>
            </a:endParaRPr>
          </a:p>
          <a:p>
            <a:r>
              <a:rPr lang="en-US" sz="1800" dirty="0">
                <a:solidFill>
                  <a:srgbClr val="003F80"/>
                </a:solidFill>
              </a:rPr>
              <a:t>Easily rinsed and reused, and also dishwasher </a:t>
            </a:r>
            <a:r>
              <a:rPr lang="en-US" sz="1800" dirty="0" smtClean="0">
                <a:solidFill>
                  <a:srgbClr val="003F80"/>
                </a:solidFill>
              </a:rPr>
              <a:t>safe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1800" b="1" dirty="0">
                <a:solidFill>
                  <a:srgbClr val="003F80"/>
                </a:solidFill>
              </a:rPr>
              <a:t>Better visibility </a:t>
            </a:r>
            <a:r>
              <a:rPr lang="en-US" sz="1800" dirty="0">
                <a:solidFill>
                  <a:srgbClr val="003F80"/>
                </a:solidFill>
              </a:rPr>
              <a:t>keeps regular cleaning top-of-mind </a:t>
            </a:r>
            <a:r>
              <a:rPr lang="en-US" sz="1800" dirty="0" smtClean="0">
                <a:solidFill>
                  <a:srgbClr val="003F80"/>
                </a:solidFill>
              </a:rPr>
              <a:t>for operators</a:t>
            </a:r>
            <a:endParaRPr lang="en-US" sz="1800" dirty="0">
              <a:solidFill>
                <a:srgbClr val="003F80"/>
              </a:solidFill>
            </a:endParaRPr>
          </a:p>
          <a:p>
            <a:endParaRPr lang="en-US" sz="1800" dirty="0">
              <a:solidFill>
                <a:srgbClr val="003F8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878470" y="1020481"/>
            <a:ext cx="1726442" cy="1343107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1F497D"/>
                </a:solidFill>
              </a:rPr>
              <a:t>It’s </a:t>
            </a:r>
            <a:r>
              <a:rPr lang="en-US" sz="4000" b="1" i="1" dirty="0" smtClean="0">
                <a:solidFill>
                  <a:srgbClr val="1F497D"/>
                </a:solidFill>
              </a:rPr>
              <a:t>Easy to Clean &amp; Operate</a:t>
            </a:r>
            <a:endParaRPr lang="en-US" sz="4000" b="1" i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65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061426"/>
            <a:ext cx="4263657" cy="4754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>
                <a:solidFill>
                  <a:srgbClr val="00B0F0"/>
                </a:solidFill>
              </a:rPr>
              <a:t>Patented </a:t>
            </a:r>
            <a:r>
              <a:rPr lang="en-US" b="1" i="1" dirty="0" smtClean="0">
                <a:solidFill>
                  <a:srgbClr val="00B0F0"/>
                </a:solidFill>
              </a:rPr>
              <a:t>Harvest </a:t>
            </a:r>
            <a:r>
              <a:rPr lang="en-US" b="1" i="1" dirty="0" smtClean="0">
                <a:solidFill>
                  <a:srgbClr val="00B0F0"/>
                </a:solidFill>
              </a:rPr>
              <a:t>Assist</a:t>
            </a:r>
            <a:endParaRPr lang="en-US" b="1" i="1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US" sz="600" b="1" i="1" dirty="0" smtClean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Once ice cubes form within the evaporator plate, a patented process using a </a:t>
            </a:r>
            <a:r>
              <a:rPr lang="en-US" sz="2200" b="1" dirty="0">
                <a:solidFill>
                  <a:srgbClr val="003F80"/>
                </a:solidFill>
              </a:rPr>
              <a:t>minimal amount of hot gas </a:t>
            </a:r>
            <a:r>
              <a:rPr lang="en-US" sz="2200" dirty="0">
                <a:solidFill>
                  <a:srgbClr val="003F80"/>
                </a:solidFill>
              </a:rPr>
              <a:t>and an exclusive probe ensures that ice is easily and efficiently delivered to the </a:t>
            </a:r>
            <a:r>
              <a:rPr lang="en-US" sz="2200" dirty="0" smtClean="0">
                <a:solidFill>
                  <a:srgbClr val="003F80"/>
                </a:solidFill>
              </a:rPr>
              <a:t>bin</a:t>
            </a:r>
            <a:endParaRPr lang="en-US" sz="2200" dirty="0">
              <a:solidFill>
                <a:srgbClr val="003F80"/>
              </a:solidFill>
            </a:endParaRPr>
          </a:p>
          <a:p>
            <a:endParaRPr lang="en-US" sz="1000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Uses </a:t>
            </a:r>
            <a:r>
              <a:rPr lang="en-US" sz="2200" b="1" dirty="0">
                <a:solidFill>
                  <a:srgbClr val="003F80"/>
                </a:solidFill>
              </a:rPr>
              <a:t>minimal energy 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1F497D"/>
                </a:solidFill>
              </a:rPr>
              <a:t>It’s </a:t>
            </a:r>
            <a:r>
              <a:rPr lang="en-US" sz="4000" b="1" i="1" dirty="0" smtClean="0">
                <a:solidFill>
                  <a:srgbClr val="1F497D"/>
                </a:solidFill>
              </a:rPr>
              <a:t>Easy to Operate</a:t>
            </a:r>
            <a:endParaRPr lang="en-US" sz="4000" b="1" i="1" dirty="0">
              <a:solidFill>
                <a:srgbClr val="1F497D"/>
              </a:solidFill>
            </a:endParaRPr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156" y="1115973"/>
            <a:ext cx="3133123" cy="41984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92111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ater-Sense-edited-cropped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6127" y="1115974"/>
            <a:ext cx="3087590" cy="365141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061426"/>
            <a:ext cx="5138383" cy="50801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>
                <a:solidFill>
                  <a:srgbClr val="00B0F0"/>
                </a:solidFill>
              </a:rPr>
              <a:t>Patented </a:t>
            </a:r>
            <a:r>
              <a:rPr lang="en-US" b="1" i="1" dirty="0" err="1" smtClean="0">
                <a:solidFill>
                  <a:srgbClr val="00B0F0"/>
                </a:solidFill>
              </a:rPr>
              <a:t>WaterSense</a:t>
            </a:r>
            <a:r>
              <a:rPr lang="en-US" b="1" i="1" dirty="0" smtClean="0">
                <a:solidFill>
                  <a:srgbClr val="00B0F0"/>
                </a:solidFill>
              </a:rPr>
              <a:t> Technology</a:t>
            </a:r>
          </a:p>
          <a:p>
            <a:pPr marL="0" indent="0">
              <a:buNone/>
            </a:pPr>
            <a:endParaRPr lang="en-US" sz="600" b="1" i="1" dirty="0" smtClean="0">
              <a:solidFill>
                <a:srgbClr val="00B0F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Automatically adjusts based on water supply </a:t>
            </a:r>
            <a:r>
              <a:rPr lang="en-US" sz="2000" dirty="0" smtClean="0">
                <a:solidFill>
                  <a:srgbClr val="003F80"/>
                </a:solidFill>
              </a:rPr>
              <a:t>quality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2000" dirty="0" smtClean="0">
                <a:solidFill>
                  <a:srgbClr val="003F80"/>
                </a:solidFill>
              </a:rPr>
              <a:t>Exclusive </a:t>
            </a:r>
            <a:r>
              <a:rPr lang="en-US" sz="2000" dirty="0">
                <a:solidFill>
                  <a:srgbClr val="003F80"/>
                </a:solidFill>
              </a:rPr>
              <a:t>feature helps </a:t>
            </a:r>
            <a:r>
              <a:rPr lang="en-US" sz="2000" b="1" dirty="0">
                <a:solidFill>
                  <a:srgbClr val="003F80"/>
                </a:solidFill>
              </a:rPr>
              <a:t>reduce scale buildup</a:t>
            </a:r>
            <a:r>
              <a:rPr lang="en-US" sz="2000" dirty="0">
                <a:solidFill>
                  <a:srgbClr val="003F80"/>
                </a:solidFill>
              </a:rPr>
              <a:t> for more sanitary ice </a:t>
            </a:r>
            <a:endParaRPr lang="en-US" sz="2000" dirty="0" smtClean="0">
              <a:solidFill>
                <a:srgbClr val="003F80"/>
              </a:solidFill>
            </a:endParaRPr>
          </a:p>
          <a:p>
            <a:endParaRPr lang="en-US" sz="400" dirty="0" smtClean="0">
              <a:solidFill>
                <a:srgbClr val="003F80"/>
              </a:solidFill>
            </a:endParaRPr>
          </a:p>
          <a:p>
            <a:r>
              <a:rPr lang="en-US" sz="2000" dirty="0" smtClean="0">
                <a:solidFill>
                  <a:srgbClr val="003F80"/>
                </a:solidFill>
              </a:rPr>
              <a:t>Reliable </a:t>
            </a:r>
            <a:r>
              <a:rPr lang="en-US" sz="2000" dirty="0">
                <a:solidFill>
                  <a:srgbClr val="003F80"/>
                </a:solidFill>
              </a:rPr>
              <a:t>sensor adjusts water purge at </a:t>
            </a:r>
            <a:r>
              <a:rPr lang="en-US" sz="2000" dirty="0" smtClean="0">
                <a:solidFill>
                  <a:srgbClr val="003F80"/>
                </a:solidFill>
              </a:rPr>
              <a:t>end </a:t>
            </a:r>
            <a:r>
              <a:rPr lang="en-US" sz="2000" dirty="0">
                <a:solidFill>
                  <a:srgbClr val="003F80"/>
                </a:solidFill>
              </a:rPr>
              <a:t>of each cycle to flush excess </a:t>
            </a:r>
            <a:r>
              <a:rPr lang="en-US" sz="2000" dirty="0" smtClean="0">
                <a:solidFill>
                  <a:srgbClr val="003F80"/>
                </a:solidFill>
              </a:rPr>
              <a:t>minerals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2000" dirty="0" smtClean="0">
                <a:solidFill>
                  <a:srgbClr val="003F80"/>
                </a:solidFill>
              </a:rPr>
              <a:t>Automatically flushes the </a:t>
            </a:r>
            <a:r>
              <a:rPr lang="en-US" sz="2000" dirty="0">
                <a:solidFill>
                  <a:srgbClr val="003F80"/>
                </a:solidFill>
              </a:rPr>
              <a:t>system </a:t>
            </a:r>
            <a:r>
              <a:rPr lang="en-US" sz="2000" dirty="0" smtClean="0">
                <a:solidFill>
                  <a:srgbClr val="003F80"/>
                </a:solidFill>
              </a:rPr>
              <a:t>to </a:t>
            </a:r>
            <a:r>
              <a:rPr lang="en-US" sz="2000" b="1" dirty="0">
                <a:solidFill>
                  <a:srgbClr val="003F80"/>
                </a:solidFill>
              </a:rPr>
              <a:t>extend time between cleanings</a:t>
            </a:r>
            <a:r>
              <a:rPr lang="en-US" sz="2000" dirty="0">
                <a:solidFill>
                  <a:srgbClr val="003F80"/>
                </a:solidFill>
              </a:rPr>
              <a:t> </a:t>
            </a:r>
            <a:endParaRPr lang="en-US" sz="2000" dirty="0" smtClean="0">
              <a:solidFill>
                <a:srgbClr val="003F80"/>
              </a:solidFill>
            </a:endParaRP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2000" dirty="0" smtClean="0">
                <a:solidFill>
                  <a:srgbClr val="003F80"/>
                </a:solidFill>
              </a:rPr>
              <a:t>Operators </a:t>
            </a:r>
            <a:r>
              <a:rPr lang="en-US" sz="2000" dirty="0">
                <a:solidFill>
                  <a:srgbClr val="003F80"/>
                </a:solidFill>
              </a:rPr>
              <a:t>can </a:t>
            </a:r>
            <a:r>
              <a:rPr lang="en-US" sz="2000" b="1" dirty="0" smtClean="0">
                <a:solidFill>
                  <a:srgbClr val="003F80"/>
                </a:solidFill>
              </a:rPr>
              <a:t>save </a:t>
            </a:r>
            <a:r>
              <a:rPr lang="en-US" sz="2000" b="1" dirty="0">
                <a:solidFill>
                  <a:srgbClr val="003F80"/>
                </a:solidFill>
              </a:rPr>
              <a:t>water and energy</a:t>
            </a:r>
            <a:r>
              <a:rPr lang="en-US" sz="2000" dirty="0">
                <a:solidFill>
                  <a:srgbClr val="003F80"/>
                </a:solidFill>
              </a:rPr>
              <a:t> </a:t>
            </a:r>
            <a:r>
              <a:rPr lang="en-US" sz="2000" dirty="0" smtClean="0">
                <a:solidFill>
                  <a:srgbClr val="003F80"/>
                </a:solidFill>
              </a:rPr>
              <a:t>where water conditions are better filtered by </a:t>
            </a:r>
            <a:r>
              <a:rPr lang="en-US" sz="2000" dirty="0">
                <a:solidFill>
                  <a:srgbClr val="003F80"/>
                </a:solidFill>
              </a:rPr>
              <a:t>recirculating clean, </a:t>
            </a:r>
            <a:r>
              <a:rPr lang="en-US" sz="2000" dirty="0" smtClean="0">
                <a:solidFill>
                  <a:srgbClr val="003F80"/>
                </a:solidFill>
              </a:rPr>
              <a:t>pre-chilled water </a:t>
            </a:r>
            <a:r>
              <a:rPr lang="en-US" sz="2000" dirty="0">
                <a:solidFill>
                  <a:srgbClr val="003F80"/>
                </a:solidFill>
              </a:rPr>
              <a:t>back into the ice-making </a:t>
            </a:r>
            <a:r>
              <a:rPr lang="en-US" sz="2000" dirty="0" smtClean="0">
                <a:solidFill>
                  <a:srgbClr val="003F80"/>
                </a:solidFill>
              </a:rPr>
              <a:t>process</a:t>
            </a:r>
            <a:endParaRPr lang="en-US" sz="2000" dirty="0">
              <a:solidFill>
                <a:srgbClr val="003F8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271844" y="1637973"/>
            <a:ext cx="2461847" cy="2523719"/>
          </a:xfrm>
          <a:prstGeom prst="roundRect">
            <a:avLst>
              <a:gd name="adj" fmla="val 7697"/>
            </a:avLst>
          </a:prstGeom>
          <a:noFill/>
          <a:ln w="5715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00B0F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1F497D"/>
                </a:solidFill>
              </a:rPr>
              <a:t>It’s </a:t>
            </a:r>
            <a:r>
              <a:rPr lang="en-US" sz="4000" b="1" i="1" dirty="0" smtClean="0">
                <a:solidFill>
                  <a:srgbClr val="1F497D"/>
                </a:solidFill>
              </a:rPr>
              <a:t>Easy to Operate</a:t>
            </a:r>
            <a:endParaRPr lang="en-US" sz="4000" b="1" i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60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061426"/>
            <a:ext cx="4577211" cy="44549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i="1" dirty="0" err="1" smtClean="0">
                <a:solidFill>
                  <a:srgbClr val="00B0F0"/>
                </a:solidFill>
              </a:rPr>
              <a:t>Vari</a:t>
            </a:r>
            <a:r>
              <a:rPr lang="en-US" b="1" i="1" dirty="0" smtClean="0">
                <a:solidFill>
                  <a:srgbClr val="00B0F0"/>
                </a:solidFill>
              </a:rPr>
              <a:t>-Smart™ Ice </a:t>
            </a:r>
            <a:r>
              <a:rPr lang="en-US" b="1" i="1" dirty="0">
                <a:solidFill>
                  <a:srgbClr val="00B0F0"/>
                </a:solidFill>
              </a:rPr>
              <a:t>L</a:t>
            </a:r>
            <a:r>
              <a:rPr lang="en-US" b="1" i="1" dirty="0" smtClean="0">
                <a:solidFill>
                  <a:srgbClr val="00B0F0"/>
                </a:solidFill>
              </a:rPr>
              <a:t>evel Control</a:t>
            </a:r>
          </a:p>
          <a:p>
            <a:pPr marL="0" indent="0">
              <a:buNone/>
            </a:pPr>
            <a:endParaRPr lang="en-US" sz="500" b="1" i="1" dirty="0" smtClean="0">
              <a:solidFill>
                <a:srgbClr val="00B0F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Optional ultrasonic ice level control sensor allows operators to manually adjust ice levels</a:t>
            </a:r>
          </a:p>
          <a:p>
            <a:endParaRPr lang="en-US" sz="500" dirty="0" smtClean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Keeps </a:t>
            </a:r>
            <a:r>
              <a:rPr lang="en-US" sz="2200" dirty="0">
                <a:solidFill>
                  <a:srgbClr val="003F80"/>
                </a:solidFill>
              </a:rPr>
              <a:t>just the right amount of freshly made ice in the </a:t>
            </a:r>
            <a:r>
              <a:rPr lang="en-US" sz="2200" dirty="0" smtClean="0">
                <a:solidFill>
                  <a:srgbClr val="003F80"/>
                </a:solidFill>
              </a:rPr>
              <a:t>bin</a:t>
            </a:r>
          </a:p>
          <a:p>
            <a:endParaRPr lang="en-US" sz="500" dirty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Helps </a:t>
            </a:r>
            <a:r>
              <a:rPr lang="en-US" sz="2200" b="1" dirty="0">
                <a:solidFill>
                  <a:srgbClr val="003F80"/>
                </a:solidFill>
              </a:rPr>
              <a:t>save water and </a:t>
            </a:r>
            <a:r>
              <a:rPr lang="en-US" sz="2200" b="1" dirty="0" smtClean="0">
                <a:solidFill>
                  <a:srgbClr val="003F80"/>
                </a:solidFill>
              </a:rPr>
              <a:t>energy</a:t>
            </a:r>
          </a:p>
          <a:p>
            <a:endParaRPr lang="en-US" sz="500" b="1" dirty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Connects </a:t>
            </a:r>
            <a:r>
              <a:rPr lang="en-US" sz="2200" dirty="0">
                <a:solidFill>
                  <a:srgbClr val="003F80"/>
                </a:solidFill>
              </a:rPr>
              <a:t>to existing </a:t>
            </a:r>
            <a:r>
              <a:rPr lang="en-US" sz="2200" dirty="0" smtClean="0">
                <a:solidFill>
                  <a:srgbClr val="003F80"/>
                </a:solidFill>
              </a:rPr>
              <a:t>controller</a:t>
            </a:r>
          </a:p>
          <a:p>
            <a:endParaRPr lang="en-US" sz="500" dirty="0" smtClean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Ideal for seasonal changes in ice needs or if you’re planning to sanitize the bin</a:t>
            </a:r>
          </a:p>
          <a:p>
            <a:endParaRPr lang="en-US" sz="2200" dirty="0">
              <a:solidFill>
                <a:srgbClr val="003F8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349341" y="3315027"/>
            <a:ext cx="3454688" cy="1281357"/>
          </a:xfrm>
          <a:prstGeom prst="roundRect">
            <a:avLst>
              <a:gd name="adj" fmla="val 9620"/>
            </a:avLst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900" b="1" dirty="0" smtClean="0">
              <a:solidFill>
                <a:srgbClr val="FFFFFF"/>
              </a:solidFill>
            </a:endParaRPr>
          </a:p>
          <a:p>
            <a:pPr algn="ctr" defTabSz="914400"/>
            <a:endParaRPr lang="en-US" sz="200" b="1" dirty="0">
              <a:solidFill>
                <a:srgbClr val="FFFFFF"/>
              </a:solidFill>
            </a:endParaRPr>
          </a:p>
          <a:p>
            <a:pPr algn="ctr" defTabSz="914400"/>
            <a:r>
              <a:rPr lang="en-US" sz="1600" b="1" dirty="0" smtClean="0">
                <a:solidFill>
                  <a:srgbClr val="FFFFFF"/>
                </a:solidFill>
              </a:rPr>
              <a:t>Also </a:t>
            </a:r>
            <a:r>
              <a:rPr lang="en-US" sz="1600" b="1" dirty="0">
                <a:solidFill>
                  <a:srgbClr val="FFFFFF"/>
                </a:solidFill>
              </a:rPr>
              <a:t>provides faster </a:t>
            </a:r>
            <a:r>
              <a:rPr lang="en-US" sz="1600" b="1" dirty="0" smtClean="0">
                <a:solidFill>
                  <a:srgbClr val="FFFFFF"/>
                </a:solidFill>
              </a:rPr>
              <a:t>ice turnover or for operating your machine in </a:t>
            </a:r>
            <a:br>
              <a:rPr lang="en-US" sz="1600" b="1" dirty="0" smtClean="0">
                <a:solidFill>
                  <a:srgbClr val="FFFFFF"/>
                </a:solidFill>
              </a:rPr>
            </a:br>
            <a:r>
              <a:rPr lang="en-US" sz="1600" b="1" dirty="0" smtClean="0">
                <a:solidFill>
                  <a:srgbClr val="FFFFFF"/>
                </a:solidFill>
              </a:rPr>
              <a:t>lower</a:t>
            </a:r>
            <a:r>
              <a:rPr lang="en-US" sz="1600" b="1" dirty="0">
                <a:solidFill>
                  <a:srgbClr val="FFFFFF"/>
                </a:solidFill>
              </a:rPr>
              <a:t>-cost energy </a:t>
            </a:r>
            <a:r>
              <a:rPr lang="en-US" sz="1600" b="1" dirty="0" smtClean="0">
                <a:solidFill>
                  <a:srgbClr val="FFFFFF"/>
                </a:solidFill>
              </a:rPr>
              <a:t>periods</a:t>
            </a:r>
            <a:endParaRPr lang="en-US" sz="1600" b="1" dirty="0">
              <a:solidFill>
                <a:srgbClr val="FFFFFF"/>
              </a:solidFill>
            </a:endParaRPr>
          </a:p>
        </p:txBody>
      </p:sp>
      <p:pic>
        <p:nvPicPr>
          <p:cNvPr id="10" name="Picture 9" descr="VariSmart rough imag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9341" y="1115972"/>
            <a:ext cx="3454687" cy="239443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6317436" y="1061426"/>
            <a:ext cx="1862667" cy="1752112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1F497D"/>
                </a:solidFill>
              </a:rPr>
              <a:t>It’s </a:t>
            </a:r>
            <a:r>
              <a:rPr lang="en-US" sz="4000" b="1" i="1" dirty="0" smtClean="0">
                <a:solidFill>
                  <a:srgbClr val="1F497D"/>
                </a:solidFill>
              </a:rPr>
              <a:t>Easy to Operate</a:t>
            </a:r>
            <a:endParaRPr lang="en-US" sz="4000" b="1" i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77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061426"/>
            <a:ext cx="4954773" cy="44549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00B0F0"/>
                </a:solidFill>
              </a:rPr>
              <a:t>ENERGY STAR-qualified models</a:t>
            </a:r>
          </a:p>
          <a:p>
            <a:pPr marL="0" indent="0">
              <a:buNone/>
            </a:pPr>
            <a:endParaRPr lang="en-US" sz="500" b="1" i="1" dirty="0" smtClean="0">
              <a:solidFill>
                <a:srgbClr val="00B0F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Scotsman has always been committed to efficiency, specifically water and energy </a:t>
            </a:r>
            <a:r>
              <a:rPr lang="en-US" sz="2000" dirty="0" smtClean="0">
                <a:solidFill>
                  <a:srgbClr val="003F80"/>
                </a:solidFill>
              </a:rPr>
              <a:t>savings</a:t>
            </a:r>
          </a:p>
          <a:p>
            <a:endParaRPr lang="en-US" sz="1000" dirty="0">
              <a:solidFill>
                <a:srgbClr val="003F8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Many Prodigy Plus units are ENERGY </a:t>
            </a:r>
            <a:r>
              <a:rPr lang="en-US" sz="2000" dirty="0" smtClean="0">
                <a:solidFill>
                  <a:srgbClr val="003F80"/>
                </a:solidFill>
              </a:rPr>
              <a:t>STAR-qualified</a:t>
            </a:r>
          </a:p>
          <a:p>
            <a:endParaRPr lang="en-US" sz="1000" dirty="0">
              <a:solidFill>
                <a:srgbClr val="003F80"/>
              </a:solidFill>
            </a:endParaRPr>
          </a:p>
          <a:p>
            <a:r>
              <a:rPr lang="en-US" sz="2000" dirty="0" smtClean="0">
                <a:solidFill>
                  <a:srgbClr val="003F80"/>
                </a:solidFill>
              </a:rPr>
              <a:t>2012 &amp; 2013 ENERGY </a:t>
            </a:r>
            <a:r>
              <a:rPr lang="en-US" sz="2000" dirty="0">
                <a:solidFill>
                  <a:srgbClr val="003F80"/>
                </a:solidFill>
              </a:rPr>
              <a:t>STAR Partner of the Year, 2011 ENERGY STAR Excellence in Energy-Efficient Product Design Award</a:t>
            </a:r>
          </a:p>
          <a:p>
            <a:endParaRPr lang="en-US" sz="2200" dirty="0">
              <a:solidFill>
                <a:srgbClr val="003F8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1F497D"/>
                </a:solidFill>
              </a:rPr>
              <a:t>It’s </a:t>
            </a:r>
            <a:r>
              <a:rPr lang="en-US" sz="4000" b="1" i="1" dirty="0" smtClean="0">
                <a:solidFill>
                  <a:srgbClr val="1F497D"/>
                </a:solidFill>
              </a:rPr>
              <a:t>Easy to Operate</a:t>
            </a:r>
            <a:endParaRPr lang="en-US" sz="4000" b="1" i="1" dirty="0">
              <a:solidFill>
                <a:srgbClr val="1F497D"/>
              </a:solidFill>
            </a:endParaRPr>
          </a:p>
        </p:txBody>
      </p:sp>
      <p:pic>
        <p:nvPicPr>
          <p:cNvPr id="13" name="Picture 12" descr="C0322SA-1D-HD22-cropped-energy-star-RG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812" y="1150697"/>
            <a:ext cx="2882988" cy="26008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grpSp>
        <p:nvGrpSpPr>
          <p:cNvPr id="2" name="Group 1"/>
          <p:cNvGrpSpPr/>
          <p:nvPr/>
        </p:nvGrpSpPr>
        <p:grpSpPr>
          <a:xfrm>
            <a:off x="625005" y="5088831"/>
            <a:ext cx="4689606" cy="576384"/>
            <a:chOff x="722365" y="4873437"/>
            <a:chExt cx="4689606" cy="576384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365" y="4873437"/>
              <a:ext cx="1433794" cy="524768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4679" y="4873437"/>
              <a:ext cx="1430925" cy="576384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1046" y="4873437"/>
              <a:ext cx="1430925" cy="576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903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mparison-Chart-R1.gif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55"/>
          <a:stretch/>
        </p:blipFill>
        <p:spPr>
          <a:xfrm>
            <a:off x="76200" y="1150815"/>
            <a:ext cx="8948616" cy="4106985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1F497D"/>
                </a:solidFill>
              </a:rPr>
              <a:t>It’s the </a:t>
            </a:r>
            <a:r>
              <a:rPr lang="en-US" sz="4000" b="1" i="1" dirty="0">
                <a:solidFill>
                  <a:srgbClr val="1F497D"/>
                </a:solidFill>
              </a:rPr>
              <a:t>C</a:t>
            </a:r>
            <a:r>
              <a:rPr lang="en-US" sz="4000" b="1" i="1" dirty="0" smtClean="0">
                <a:solidFill>
                  <a:srgbClr val="1F497D"/>
                </a:solidFill>
              </a:rPr>
              <a:t>omplete Package</a:t>
            </a:r>
            <a:endParaRPr lang="en-US" sz="4000" b="1" i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4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412958" cy="1002679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n-US" sz="2600" dirty="0" smtClean="0">
                <a:solidFill>
                  <a:schemeClr val="tx2"/>
                </a:solidFill>
              </a:rPr>
              <a:t>Scotsman’s cube, flake and nugget ice machines are designed with one goal in mind: </a:t>
            </a:r>
            <a:r>
              <a:rPr lang="en-US" sz="2600" i="1" dirty="0" smtClean="0">
                <a:solidFill>
                  <a:srgbClr val="00B0F0"/>
                </a:solidFill>
              </a:rPr>
              <a:t>Total customer satisfaction</a:t>
            </a:r>
            <a:endParaRPr lang="en-US" sz="2600" i="1" dirty="0">
              <a:solidFill>
                <a:srgbClr val="00B0F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3" y="2012374"/>
            <a:ext cx="8596314" cy="3611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0" t="82783" r="41487" b="5400"/>
          <a:stretch/>
        </p:blipFill>
        <p:spPr bwMode="auto">
          <a:xfrm>
            <a:off x="1276597" y="4992625"/>
            <a:ext cx="4069676" cy="426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33" t="73405" r="51772" b="21194"/>
          <a:stretch/>
        </p:blipFill>
        <p:spPr bwMode="auto">
          <a:xfrm>
            <a:off x="5315535" y="5224275"/>
            <a:ext cx="125161" cy="195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1F497D"/>
                </a:solidFill>
              </a:rPr>
              <a:t>It’s All About </a:t>
            </a:r>
            <a:r>
              <a:rPr lang="en-US" sz="4000" b="1" i="1" dirty="0" smtClean="0">
                <a:solidFill>
                  <a:srgbClr val="1F497D"/>
                </a:solidFill>
              </a:rPr>
              <a:t>Customer Satisfaction</a:t>
            </a:r>
            <a:endParaRPr lang="en-US" sz="4000" b="1" i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10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75585" y="2220917"/>
            <a:ext cx="7765535" cy="2046283"/>
            <a:chOff x="545910" y="2220917"/>
            <a:chExt cx="7765535" cy="2046283"/>
          </a:xfrm>
        </p:grpSpPr>
        <p:pic>
          <p:nvPicPr>
            <p:cNvPr id="6" name="Picture 5" descr="aligroup_logo.jp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3735" y="2220917"/>
              <a:ext cx="2387710" cy="1951745"/>
            </a:xfrm>
            <a:prstGeom prst="rect">
              <a:avLst/>
            </a:prstGeom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2"/>
            <a:stretch/>
          </p:blipFill>
          <p:spPr bwMode="auto">
            <a:xfrm>
              <a:off x="545910" y="2587625"/>
              <a:ext cx="5306447" cy="1679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29400" y="5334001"/>
            <a:ext cx="2347157" cy="607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60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0530SA-1D-on-B530S-RGB-small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0923" y="984950"/>
            <a:ext cx="2899060" cy="5025762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80059" y="1773084"/>
            <a:ext cx="3982586" cy="852175"/>
            <a:chOff x="280059" y="1773084"/>
            <a:chExt cx="3982586" cy="852175"/>
          </a:xfrm>
        </p:grpSpPr>
        <p:grpSp>
          <p:nvGrpSpPr>
            <p:cNvPr id="31" name="Group 30"/>
            <p:cNvGrpSpPr/>
            <p:nvPr/>
          </p:nvGrpSpPr>
          <p:grpSpPr>
            <a:xfrm>
              <a:off x="2540008" y="1773084"/>
              <a:ext cx="1722637" cy="602321"/>
              <a:chOff x="2338105" y="1773084"/>
              <a:chExt cx="1722637" cy="602321"/>
            </a:xfrm>
          </p:grpSpPr>
          <p:sp>
            <p:nvSpPr>
              <p:cNvPr id="3" name="Oval 2"/>
              <p:cNvSpPr/>
              <p:nvPr/>
            </p:nvSpPr>
            <p:spPr>
              <a:xfrm>
                <a:off x="3963050" y="1773084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580"/>
                  </a:lnSpc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8" name="Straight Connector 7"/>
              <p:cNvCxnSpPr>
                <a:stCxn id="3" idx="2"/>
                <a:endCxn id="23" idx="3"/>
              </p:cNvCxnSpPr>
              <p:nvPr/>
            </p:nvCxnSpPr>
            <p:spPr>
              <a:xfrm flipH="1">
                <a:off x="2338105" y="1821930"/>
                <a:ext cx="1624945" cy="553475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2" name="Group 71"/>
            <p:cNvGrpSpPr/>
            <p:nvPr/>
          </p:nvGrpSpPr>
          <p:grpSpPr>
            <a:xfrm>
              <a:off x="280059" y="2125550"/>
              <a:ext cx="2259949" cy="499709"/>
              <a:chOff x="84667" y="1915766"/>
              <a:chExt cx="2259949" cy="499709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84667" y="1915766"/>
                <a:ext cx="2259949" cy="4997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defTabSz="914400">
                  <a:lnSpc>
                    <a:spcPts val="1580"/>
                  </a:lnSpc>
                </a:pPr>
                <a:r>
                  <a:rPr lang="en-US" b="1" dirty="0">
                    <a:solidFill>
                      <a:srgbClr val="00B050"/>
                    </a:solidFill>
                  </a:rPr>
                  <a:t>+ </a:t>
                </a:r>
                <a:r>
                  <a:rPr lang="en-US" sz="1400" dirty="0" smtClean="0">
                    <a:solidFill>
                      <a:srgbClr val="00B050"/>
                    </a:solidFill>
                  </a:rPr>
                  <a:t>Front</a:t>
                </a:r>
                <a:r>
                  <a:rPr lang="en-US" sz="1400" dirty="0">
                    <a:solidFill>
                      <a:srgbClr val="00B050"/>
                    </a:solidFill>
                  </a:rPr>
                  <a:t>-located air filter for more efficient operation</a:t>
                </a:r>
              </a:p>
            </p:txBody>
          </p:sp>
          <p:cxnSp>
            <p:nvCxnSpPr>
              <p:cNvPr id="69" name="Straight Connector 68"/>
              <p:cNvCxnSpPr/>
              <p:nvPr/>
            </p:nvCxnSpPr>
            <p:spPr>
              <a:xfrm flipV="1">
                <a:off x="2338105" y="1944359"/>
                <a:ext cx="0" cy="423052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" name="Group 3"/>
          <p:cNvGrpSpPr/>
          <p:nvPr/>
        </p:nvGrpSpPr>
        <p:grpSpPr>
          <a:xfrm>
            <a:off x="560103" y="1266079"/>
            <a:ext cx="3412723" cy="702329"/>
            <a:chOff x="560103" y="1266079"/>
            <a:chExt cx="3412723" cy="702329"/>
          </a:xfrm>
        </p:grpSpPr>
        <p:grpSp>
          <p:nvGrpSpPr>
            <p:cNvPr id="76" name="Group 75"/>
            <p:cNvGrpSpPr/>
            <p:nvPr/>
          </p:nvGrpSpPr>
          <p:grpSpPr>
            <a:xfrm>
              <a:off x="2533497" y="1298094"/>
              <a:ext cx="1439329" cy="319150"/>
              <a:chOff x="2331594" y="1961715"/>
              <a:chExt cx="1439329" cy="319150"/>
            </a:xfrm>
          </p:grpSpPr>
          <p:sp>
            <p:nvSpPr>
              <p:cNvPr id="77" name="Oval 76"/>
              <p:cNvSpPr/>
              <p:nvPr/>
            </p:nvSpPr>
            <p:spPr>
              <a:xfrm>
                <a:off x="3673231" y="1961715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580"/>
                  </a:lnSpc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78" name="Straight Connector 77"/>
              <p:cNvCxnSpPr>
                <a:stCxn id="77" idx="2"/>
                <a:endCxn id="80" idx="3"/>
              </p:cNvCxnSpPr>
              <p:nvPr/>
            </p:nvCxnSpPr>
            <p:spPr>
              <a:xfrm flipH="1">
                <a:off x="2331594" y="2010561"/>
                <a:ext cx="1341637" cy="270304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Group 78"/>
            <p:cNvGrpSpPr/>
            <p:nvPr/>
          </p:nvGrpSpPr>
          <p:grpSpPr>
            <a:xfrm>
              <a:off x="560103" y="1266079"/>
              <a:ext cx="1973394" cy="702329"/>
              <a:chOff x="371222" y="1915766"/>
              <a:chExt cx="1973394" cy="702329"/>
            </a:xfrm>
          </p:grpSpPr>
          <p:sp>
            <p:nvSpPr>
              <p:cNvPr id="80" name="Rectangle 79"/>
              <p:cNvSpPr/>
              <p:nvPr/>
            </p:nvSpPr>
            <p:spPr>
              <a:xfrm>
                <a:off x="371222" y="1915766"/>
                <a:ext cx="1973394" cy="702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defTabSz="914400">
                  <a:lnSpc>
                    <a:spcPts val="1580"/>
                  </a:lnSpc>
                </a:pPr>
                <a:r>
                  <a:rPr lang="en-US" b="1" dirty="0">
                    <a:solidFill>
                      <a:srgbClr val="00B050"/>
                    </a:solidFill>
                  </a:rPr>
                  <a:t>+ </a:t>
                </a:r>
                <a:r>
                  <a:rPr lang="en-US" sz="1400" dirty="0" smtClean="0">
                    <a:solidFill>
                      <a:srgbClr val="00B050"/>
                    </a:solidFill>
                  </a:rPr>
                  <a:t>One</a:t>
                </a:r>
                <a:r>
                  <a:rPr lang="en-US" sz="1400" dirty="0">
                    <a:solidFill>
                      <a:srgbClr val="00B050"/>
                    </a:solidFill>
                  </a:rPr>
                  <a:t>-touch cleaning reduces labor costs and saves time</a:t>
                </a:r>
              </a:p>
            </p:txBody>
          </p:sp>
          <p:cxnSp>
            <p:nvCxnSpPr>
              <p:cNvPr id="81" name="Straight Connector 80"/>
              <p:cNvCxnSpPr/>
              <p:nvPr/>
            </p:nvCxnSpPr>
            <p:spPr>
              <a:xfrm flipV="1">
                <a:off x="2338105" y="1944359"/>
                <a:ext cx="0" cy="621979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Group 10"/>
          <p:cNvGrpSpPr/>
          <p:nvPr/>
        </p:nvGrpSpPr>
        <p:grpSpPr>
          <a:xfrm>
            <a:off x="5133418" y="1139599"/>
            <a:ext cx="3632838" cy="499709"/>
            <a:chOff x="5133418" y="1139599"/>
            <a:chExt cx="3632838" cy="499709"/>
          </a:xfrm>
        </p:grpSpPr>
        <p:grpSp>
          <p:nvGrpSpPr>
            <p:cNvPr id="86" name="Group 85"/>
            <p:cNvGrpSpPr/>
            <p:nvPr/>
          </p:nvGrpSpPr>
          <p:grpSpPr>
            <a:xfrm>
              <a:off x="5133418" y="1389454"/>
              <a:ext cx="1125409" cy="238424"/>
              <a:chOff x="2743211" y="2573721"/>
              <a:chExt cx="1125409" cy="238424"/>
            </a:xfrm>
          </p:grpSpPr>
          <p:sp>
            <p:nvSpPr>
              <p:cNvPr id="87" name="Oval 86"/>
              <p:cNvSpPr/>
              <p:nvPr/>
            </p:nvSpPr>
            <p:spPr>
              <a:xfrm>
                <a:off x="2743211" y="2714453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580"/>
                  </a:lnSpc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88" name="Straight Connector 87"/>
              <p:cNvCxnSpPr>
                <a:stCxn id="87" idx="6"/>
                <a:endCxn id="90" idx="1"/>
              </p:cNvCxnSpPr>
              <p:nvPr/>
            </p:nvCxnSpPr>
            <p:spPr>
              <a:xfrm flipV="1">
                <a:off x="2840903" y="2573721"/>
                <a:ext cx="1027717" cy="189578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9" name="Group 88"/>
            <p:cNvGrpSpPr/>
            <p:nvPr/>
          </p:nvGrpSpPr>
          <p:grpSpPr>
            <a:xfrm>
              <a:off x="6258827" y="1139599"/>
              <a:ext cx="2507429" cy="499709"/>
              <a:chOff x="84667" y="1902740"/>
              <a:chExt cx="2507429" cy="499709"/>
            </a:xfrm>
          </p:grpSpPr>
          <p:sp>
            <p:nvSpPr>
              <p:cNvPr id="90" name="Rectangle 89"/>
              <p:cNvSpPr/>
              <p:nvPr/>
            </p:nvSpPr>
            <p:spPr>
              <a:xfrm>
                <a:off x="84667" y="1902740"/>
                <a:ext cx="2507429" cy="499709"/>
              </a:xfrm>
              <a:prstGeom prst="rect">
                <a:avLst/>
              </a:prstGeom>
            </p:spPr>
            <p:txBody>
              <a:bodyPr wrap="square" anchor="t">
                <a:spAutoFit/>
              </a:bodyPr>
              <a:lstStyle/>
              <a:p>
                <a:pPr defTabSz="914400">
                  <a:lnSpc>
                    <a:spcPts val="1580"/>
                  </a:lnSpc>
                </a:pPr>
                <a:r>
                  <a:rPr lang="en-US" b="1" dirty="0" smtClean="0">
                    <a:solidFill>
                      <a:srgbClr val="00B050"/>
                    </a:solidFill>
                  </a:rPr>
                  <a:t>+</a:t>
                </a:r>
                <a:r>
                  <a:rPr lang="en-US" sz="1700" b="1" dirty="0" smtClean="0">
                    <a:solidFill>
                      <a:srgbClr val="00B050"/>
                    </a:solidFill>
                  </a:rPr>
                  <a:t> </a:t>
                </a:r>
                <a:r>
                  <a:rPr lang="en-US" sz="1400" dirty="0" smtClean="0">
                    <a:solidFill>
                      <a:srgbClr val="00B050"/>
                    </a:solidFill>
                  </a:rPr>
                  <a:t>Self</a:t>
                </a:r>
                <a:r>
                  <a:rPr lang="en-US" sz="1400" dirty="0">
                    <a:solidFill>
                      <a:srgbClr val="00B050"/>
                    </a:solidFill>
                  </a:rPr>
                  <a:t>-aligning front panel </a:t>
                </a:r>
                <a:r>
                  <a:rPr lang="en-US" sz="1400" dirty="0" smtClean="0">
                    <a:solidFill>
                      <a:srgbClr val="00B050"/>
                    </a:solidFill>
                  </a:rPr>
                  <a:t>for easy access to key components</a:t>
                </a:r>
                <a:endParaRPr lang="en-US" sz="1400" dirty="0">
                  <a:solidFill>
                    <a:srgbClr val="00B050"/>
                  </a:solidFill>
                </a:endParaRPr>
              </a:p>
            </p:txBody>
          </p:sp>
          <p:cxnSp>
            <p:nvCxnSpPr>
              <p:cNvPr id="91" name="Straight Connector 90"/>
              <p:cNvCxnSpPr/>
              <p:nvPr/>
            </p:nvCxnSpPr>
            <p:spPr>
              <a:xfrm flipV="1">
                <a:off x="84669" y="1921045"/>
                <a:ext cx="0" cy="446986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" name="Group 11"/>
          <p:cNvGrpSpPr/>
          <p:nvPr/>
        </p:nvGrpSpPr>
        <p:grpSpPr>
          <a:xfrm>
            <a:off x="4047719" y="2362701"/>
            <a:ext cx="4847498" cy="1628076"/>
            <a:chOff x="4047719" y="932003"/>
            <a:chExt cx="4847498" cy="1628076"/>
          </a:xfrm>
        </p:grpSpPr>
        <p:grpSp>
          <p:nvGrpSpPr>
            <p:cNvPr id="104" name="Group 103"/>
            <p:cNvGrpSpPr/>
            <p:nvPr/>
          </p:nvGrpSpPr>
          <p:grpSpPr>
            <a:xfrm>
              <a:off x="4047719" y="932003"/>
              <a:ext cx="2217622" cy="1276912"/>
              <a:chOff x="2100384" y="1397903"/>
              <a:chExt cx="2217622" cy="1276912"/>
            </a:xfrm>
          </p:grpSpPr>
          <p:sp>
            <p:nvSpPr>
              <p:cNvPr id="105" name="Oval 104"/>
              <p:cNvSpPr/>
              <p:nvPr/>
            </p:nvSpPr>
            <p:spPr>
              <a:xfrm>
                <a:off x="2100384" y="1397903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580"/>
                  </a:lnSpc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06" name="Straight Connector 105"/>
              <p:cNvCxnSpPr>
                <a:stCxn id="105" idx="6"/>
                <a:endCxn id="108" idx="1"/>
              </p:cNvCxnSpPr>
              <p:nvPr/>
            </p:nvCxnSpPr>
            <p:spPr>
              <a:xfrm>
                <a:off x="2198076" y="1446749"/>
                <a:ext cx="2119930" cy="1228066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7" name="Group 106"/>
            <p:cNvGrpSpPr/>
            <p:nvPr/>
          </p:nvGrpSpPr>
          <p:grpSpPr>
            <a:xfrm>
              <a:off x="6265341" y="1857750"/>
              <a:ext cx="2629876" cy="702329"/>
              <a:chOff x="84667" y="1902740"/>
              <a:chExt cx="2629876" cy="702329"/>
            </a:xfrm>
          </p:grpSpPr>
          <p:sp>
            <p:nvSpPr>
              <p:cNvPr id="108" name="Rectangle 107"/>
              <p:cNvSpPr/>
              <p:nvPr/>
            </p:nvSpPr>
            <p:spPr>
              <a:xfrm>
                <a:off x="84667" y="1902740"/>
                <a:ext cx="2629876" cy="702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4400">
                  <a:lnSpc>
                    <a:spcPts val="1580"/>
                  </a:lnSpc>
                </a:pPr>
                <a:r>
                  <a:rPr lang="en-US" b="1" dirty="0">
                    <a:solidFill>
                      <a:srgbClr val="00B050"/>
                    </a:solidFill>
                  </a:rPr>
                  <a:t>+</a:t>
                </a:r>
                <a:r>
                  <a:rPr lang="en-US" sz="1600" b="1" dirty="0">
                    <a:solidFill>
                      <a:srgbClr val="00B050"/>
                    </a:solidFill>
                  </a:rPr>
                  <a:t> </a:t>
                </a:r>
                <a:r>
                  <a:rPr lang="en-US" sz="1400" dirty="0" smtClean="0">
                    <a:solidFill>
                      <a:srgbClr val="00B050"/>
                    </a:solidFill>
                  </a:rPr>
                  <a:t>Industry</a:t>
                </a:r>
                <a:r>
                  <a:rPr lang="en-US" sz="1400" dirty="0">
                    <a:solidFill>
                      <a:srgbClr val="00B050"/>
                    </a:solidFill>
                  </a:rPr>
                  <a:t>-exclusive QR code instantly connects users to service </a:t>
                </a:r>
                <a:r>
                  <a:rPr lang="en-US" sz="1400" dirty="0" smtClean="0">
                    <a:solidFill>
                      <a:srgbClr val="00B050"/>
                    </a:solidFill>
                  </a:rPr>
                  <a:t>information</a:t>
                </a:r>
                <a:endParaRPr lang="en-US" sz="1400" dirty="0">
                  <a:solidFill>
                    <a:srgbClr val="00B050"/>
                  </a:solidFill>
                </a:endParaRPr>
              </a:p>
            </p:txBody>
          </p:sp>
          <p:cxnSp>
            <p:nvCxnSpPr>
              <p:cNvPr id="109" name="Straight Connector 108"/>
              <p:cNvCxnSpPr/>
              <p:nvPr/>
            </p:nvCxnSpPr>
            <p:spPr>
              <a:xfrm flipV="1">
                <a:off x="84669" y="1967493"/>
                <a:ext cx="0" cy="604696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" name="Group 9"/>
          <p:cNvGrpSpPr/>
          <p:nvPr/>
        </p:nvGrpSpPr>
        <p:grpSpPr>
          <a:xfrm>
            <a:off x="143282" y="5361685"/>
            <a:ext cx="3487623" cy="510193"/>
            <a:chOff x="143282" y="5361685"/>
            <a:chExt cx="3487623" cy="510193"/>
          </a:xfrm>
        </p:grpSpPr>
        <p:grpSp>
          <p:nvGrpSpPr>
            <p:cNvPr id="118" name="Group 117"/>
            <p:cNvGrpSpPr/>
            <p:nvPr/>
          </p:nvGrpSpPr>
          <p:grpSpPr>
            <a:xfrm>
              <a:off x="2540009" y="5509331"/>
              <a:ext cx="1090896" cy="112693"/>
              <a:chOff x="2286004" y="2903516"/>
              <a:chExt cx="1090896" cy="112693"/>
            </a:xfrm>
          </p:grpSpPr>
          <p:sp>
            <p:nvSpPr>
              <p:cNvPr id="119" name="Oval 118"/>
              <p:cNvSpPr/>
              <p:nvPr/>
            </p:nvSpPr>
            <p:spPr>
              <a:xfrm>
                <a:off x="3279208" y="2903516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580"/>
                  </a:lnSpc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20" name="Straight Connector 119"/>
              <p:cNvCxnSpPr>
                <a:stCxn id="119" idx="2"/>
                <a:endCxn id="122" idx="3"/>
              </p:cNvCxnSpPr>
              <p:nvPr/>
            </p:nvCxnSpPr>
            <p:spPr>
              <a:xfrm flipH="1">
                <a:off x="2286004" y="2952362"/>
                <a:ext cx="993204" cy="63847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1" name="Group 120"/>
            <p:cNvGrpSpPr/>
            <p:nvPr/>
          </p:nvGrpSpPr>
          <p:grpSpPr>
            <a:xfrm>
              <a:off x="143282" y="5361685"/>
              <a:ext cx="2396727" cy="510193"/>
              <a:chOff x="-52110" y="1944360"/>
              <a:chExt cx="2396727" cy="510193"/>
            </a:xfrm>
          </p:grpSpPr>
          <p:sp>
            <p:nvSpPr>
              <p:cNvPr id="122" name="Rectangle 121"/>
              <p:cNvSpPr/>
              <p:nvPr/>
            </p:nvSpPr>
            <p:spPr>
              <a:xfrm>
                <a:off x="-52110" y="1954844"/>
                <a:ext cx="2396727" cy="4997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defTabSz="914400">
                  <a:lnSpc>
                    <a:spcPts val="1580"/>
                  </a:lnSpc>
                </a:pPr>
                <a:r>
                  <a:rPr lang="en-US" sz="1400" dirty="0" smtClean="0">
                    <a:solidFill>
                      <a:srgbClr val="1F497D"/>
                    </a:solidFill>
                  </a:rPr>
                  <a:t>Operational footprint among the </a:t>
                </a:r>
                <a:r>
                  <a:rPr lang="en-US" sz="1400" dirty="0">
                    <a:solidFill>
                      <a:srgbClr val="1F497D"/>
                    </a:solidFill>
                  </a:rPr>
                  <a:t>industry’s </a:t>
                </a:r>
                <a:r>
                  <a:rPr lang="en-US" sz="1400" dirty="0" smtClean="0">
                    <a:solidFill>
                      <a:srgbClr val="1F497D"/>
                    </a:solidFill>
                  </a:rPr>
                  <a:t>smallest</a:t>
                </a:r>
                <a:endParaRPr lang="en-US" sz="1400" dirty="0">
                  <a:solidFill>
                    <a:srgbClr val="1F497D"/>
                  </a:solidFill>
                </a:endParaRPr>
              </a:p>
            </p:txBody>
          </p:sp>
          <p:cxnSp>
            <p:nvCxnSpPr>
              <p:cNvPr id="123" name="Straight Connector 122"/>
              <p:cNvCxnSpPr/>
              <p:nvPr/>
            </p:nvCxnSpPr>
            <p:spPr>
              <a:xfrm flipV="1">
                <a:off x="2338105" y="1944360"/>
                <a:ext cx="0" cy="494206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Group 14"/>
          <p:cNvGrpSpPr/>
          <p:nvPr/>
        </p:nvGrpSpPr>
        <p:grpSpPr>
          <a:xfrm>
            <a:off x="4842283" y="4900234"/>
            <a:ext cx="3832799" cy="499709"/>
            <a:chOff x="4842283" y="4469126"/>
            <a:chExt cx="3832799" cy="499709"/>
          </a:xfrm>
        </p:grpSpPr>
        <p:grpSp>
          <p:nvGrpSpPr>
            <p:cNvPr id="126" name="Group 125"/>
            <p:cNvGrpSpPr/>
            <p:nvPr/>
          </p:nvGrpSpPr>
          <p:grpSpPr>
            <a:xfrm>
              <a:off x="4842283" y="4506547"/>
              <a:ext cx="1416544" cy="212434"/>
              <a:chOff x="2894948" y="2996926"/>
              <a:chExt cx="1416544" cy="212434"/>
            </a:xfrm>
          </p:grpSpPr>
          <p:sp>
            <p:nvSpPr>
              <p:cNvPr id="127" name="Oval 126"/>
              <p:cNvSpPr/>
              <p:nvPr/>
            </p:nvSpPr>
            <p:spPr>
              <a:xfrm>
                <a:off x="2894948" y="2996926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580"/>
                  </a:lnSpc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28" name="Straight Connector 127"/>
              <p:cNvCxnSpPr>
                <a:stCxn id="127" idx="6"/>
                <a:endCxn id="130" idx="1"/>
              </p:cNvCxnSpPr>
              <p:nvPr/>
            </p:nvCxnSpPr>
            <p:spPr>
              <a:xfrm>
                <a:off x="2992640" y="3045772"/>
                <a:ext cx="1318852" cy="163588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9" name="Group 128"/>
            <p:cNvGrpSpPr/>
            <p:nvPr/>
          </p:nvGrpSpPr>
          <p:grpSpPr>
            <a:xfrm>
              <a:off x="6258827" y="4469126"/>
              <a:ext cx="2416255" cy="499709"/>
              <a:chOff x="84667" y="1915766"/>
              <a:chExt cx="2416255" cy="499709"/>
            </a:xfrm>
          </p:grpSpPr>
          <p:sp>
            <p:nvSpPr>
              <p:cNvPr id="130" name="Rectangle 129"/>
              <p:cNvSpPr/>
              <p:nvPr/>
            </p:nvSpPr>
            <p:spPr>
              <a:xfrm>
                <a:off x="84667" y="1915766"/>
                <a:ext cx="2416255" cy="4997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4400">
                  <a:lnSpc>
                    <a:spcPts val="1580"/>
                  </a:lnSpc>
                </a:pPr>
                <a:r>
                  <a:rPr lang="en-US" sz="1400" dirty="0" smtClean="0">
                    <a:solidFill>
                      <a:srgbClr val="1F497D"/>
                    </a:solidFill>
                  </a:rPr>
                  <a:t>A </a:t>
                </a:r>
                <a:r>
                  <a:rPr lang="en-US" sz="1400" dirty="0">
                    <a:solidFill>
                      <a:srgbClr val="1F497D"/>
                    </a:solidFill>
                  </a:rPr>
                  <a:t>full range of water- and energy-saving features</a:t>
                </a:r>
              </a:p>
            </p:txBody>
          </p:sp>
          <p:cxnSp>
            <p:nvCxnSpPr>
              <p:cNvPr id="131" name="Straight Connector 130"/>
              <p:cNvCxnSpPr/>
              <p:nvPr/>
            </p:nvCxnSpPr>
            <p:spPr>
              <a:xfrm flipV="1">
                <a:off x="84669" y="1915766"/>
                <a:ext cx="0" cy="483723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Group 12"/>
          <p:cNvGrpSpPr/>
          <p:nvPr/>
        </p:nvGrpSpPr>
        <p:grpSpPr>
          <a:xfrm>
            <a:off x="4682726" y="2278951"/>
            <a:ext cx="4212491" cy="907218"/>
            <a:chOff x="4682726" y="2630546"/>
            <a:chExt cx="4212491" cy="907218"/>
          </a:xfrm>
        </p:grpSpPr>
        <p:grpSp>
          <p:nvGrpSpPr>
            <p:cNvPr id="141" name="Group 140"/>
            <p:cNvGrpSpPr/>
            <p:nvPr/>
          </p:nvGrpSpPr>
          <p:grpSpPr>
            <a:xfrm>
              <a:off x="4682726" y="2630546"/>
              <a:ext cx="1576101" cy="556054"/>
              <a:chOff x="2292518" y="2010893"/>
              <a:chExt cx="1576101" cy="556054"/>
            </a:xfrm>
          </p:grpSpPr>
          <p:sp>
            <p:nvSpPr>
              <p:cNvPr id="142" name="Oval 141"/>
              <p:cNvSpPr/>
              <p:nvPr/>
            </p:nvSpPr>
            <p:spPr>
              <a:xfrm>
                <a:off x="2292518" y="2010893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580"/>
                  </a:lnSpc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43" name="Straight Connector 142"/>
              <p:cNvCxnSpPr>
                <a:stCxn id="142" idx="6"/>
                <a:endCxn id="145" idx="1"/>
              </p:cNvCxnSpPr>
              <p:nvPr/>
            </p:nvCxnSpPr>
            <p:spPr>
              <a:xfrm>
                <a:off x="2390210" y="2059739"/>
                <a:ext cx="1478409" cy="507208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4" name="Group 143"/>
            <p:cNvGrpSpPr/>
            <p:nvPr/>
          </p:nvGrpSpPr>
          <p:grpSpPr>
            <a:xfrm>
              <a:off x="6258827" y="2835435"/>
              <a:ext cx="2636390" cy="702329"/>
              <a:chOff x="84667" y="1915766"/>
              <a:chExt cx="2636390" cy="702329"/>
            </a:xfrm>
          </p:grpSpPr>
          <p:sp>
            <p:nvSpPr>
              <p:cNvPr id="145" name="Rectangle 144"/>
              <p:cNvSpPr/>
              <p:nvPr/>
            </p:nvSpPr>
            <p:spPr>
              <a:xfrm>
                <a:off x="84667" y="1915766"/>
                <a:ext cx="2636390" cy="702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4400">
                  <a:lnSpc>
                    <a:spcPts val="1580"/>
                  </a:lnSpc>
                </a:pPr>
                <a:r>
                  <a:rPr lang="en-US" sz="1400" dirty="0" smtClean="0">
                    <a:solidFill>
                      <a:srgbClr val="1F497D"/>
                    </a:solidFill>
                  </a:rPr>
                  <a:t>Smart</a:t>
                </a:r>
                <a:r>
                  <a:rPr lang="en-US" sz="1400" dirty="0">
                    <a:solidFill>
                      <a:srgbClr val="1F497D"/>
                    </a:solidFill>
                  </a:rPr>
                  <a:t>-</a:t>
                </a:r>
                <a:r>
                  <a:rPr lang="en-US" sz="1400" dirty="0" smtClean="0">
                    <a:solidFill>
                      <a:srgbClr val="1F497D"/>
                    </a:solidFill>
                  </a:rPr>
                  <a:t>Board™ advanced feature module </a:t>
                </a:r>
                <a:r>
                  <a:rPr lang="en-US" sz="1400" dirty="0">
                    <a:solidFill>
                      <a:srgbClr val="1F497D"/>
                    </a:solidFill>
                  </a:rPr>
                  <a:t>available for additional diagnostic </a:t>
                </a:r>
                <a:r>
                  <a:rPr lang="en-US" sz="1400" dirty="0" smtClean="0">
                    <a:solidFill>
                      <a:srgbClr val="1F497D"/>
                    </a:solidFill>
                  </a:rPr>
                  <a:t>capabilities</a:t>
                </a:r>
                <a:endParaRPr lang="en-US" sz="1400" dirty="0">
                  <a:solidFill>
                    <a:srgbClr val="1F497D"/>
                  </a:solidFill>
                </a:endParaRPr>
              </a:p>
            </p:txBody>
          </p:sp>
          <p:cxnSp>
            <p:nvCxnSpPr>
              <p:cNvPr id="146" name="Straight Connector 145"/>
              <p:cNvCxnSpPr/>
              <p:nvPr/>
            </p:nvCxnSpPr>
            <p:spPr>
              <a:xfrm flipV="1">
                <a:off x="84669" y="1934071"/>
                <a:ext cx="0" cy="646290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" name="Group 13"/>
          <p:cNvGrpSpPr/>
          <p:nvPr/>
        </p:nvGrpSpPr>
        <p:grpSpPr>
          <a:xfrm>
            <a:off x="5115834" y="4146330"/>
            <a:ext cx="3969551" cy="562377"/>
            <a:chOff x="5115834" y="3575553"/>
            <a:chExt cx="3969551" cy="562377"/>
          </a:xfrm>
        </p:grpSpPr>
        <p:grpSp>
          <p:nvGrpSpPr>
            <p:cNvPr id="149" name="Group 148"/>
            <p:cNvGrpSpPr/>
            <p:nvPr/>
          </p:nvGrpSpPr>
          <p:grpSpPr>
            <a:xfrm>
              <a:off x="5115834" y="3575553"/>
              <a:ext cx="1142993" cy="282407"/>
              <a:chOff x="2725626" y="2018487"/>
              <a:chExt cx="1142993" cy="282407"/>
            </a:xfrm>
          </p:grpSpPr>
          <p:sp>
            <p:nvSpPr>
              <p:cNvPr id="150" name="Oval 149"/>
              <p:cNvSpPr/>
              <p:nvPr/>
            </p:nvSpPr>
            <p:spPr>
              <a:xfrm>
                <a:off x="2725626" y="2018487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580"/>
                  </a:lnSpc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51" name="Straight Connector 150"/>
              <p:cNvCxnSpPr>
                <a:stCxn id="150" idx="6"/>
                <a:endCxn id="153" idx="1"/>
              </p:cNvCxnSpPr>
              <p:nvPr/>
            </p:nvCxnSpPr>
            <p:spPr>
              <a:xfrm>
                <a:off x="2823318" y="2067333"/>
                <a:ext cx="1045301" cy="233561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2" name="Group 151"/>
            <p:cNvGrpSpPr/>
            <p:nvPr/>
          </p:nvGrpSpPr>
          <p:grpSpPr>
            <a:xfrm>
              <a:off x="6258827" y="3608105"/>
              <a:ext cx="2826558" cy="529825"/>
              <a:chOff x="84667" y="1915766"/>
              <a:chExt cx="2826558" cy="529825"/>
            </a:xfrm>
          </p:grpSpPr>
          <p:sp>
            <p:nvSpPr>
              <p:cNvPr id="153" name="Rectangle 152"/>
              <p:cNvSpPr/>
              <p:nvPr/>
            </p:nvSpPr>
            <p:spPr>
              <a:xfrm>
                <a:off x="84667" y="1915766"/>
                <a:ext cx="2826558" cy="4997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4400">
                  <a:lnSpc>
                    <a:spcPts val="1580"/>
                  </a:lnSpc>
                </a:pPr>
                <a:r>
                  <a:rPr lang="en-US" sz="1400" dirty="0">
                    <a:solidFill>
                      <a:srgbClr val="1F497D"/>
                    </a:solidFill>
                  </a:rPr>
                  <a:t>Antimicrobial protection guards internal surfaces between cleanings</a:t>
                </a:r>
              </a:p>
            </p:txBody>
          </p:sp>
          <p:cxnSp>
            <p:nvCxnSpPr>
              <p:cNvPr id="154" name="Straight Connector 153"/>
              <p:cNvCxnSpPr/>
              <p:nvPr/>
            </p:nvCxnSpPr>
            <p:spPr>
              <a:xfrm flipV="1">
                <a:off x="84669" y="1921045"/>
                <a:ext cx="0" cy="524546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Group 5"/>
          <p:cNvGrpSpPr/>
          <p:nvPr/>
        </p:nvGrpSpPr>
        <p:grpSpPr>
          <a:xfrm>
            <a:off x="280059" y="2398022"/>
            <a:ext cx="3434202" cy="937629"/>
            <a:chOff x="280059" y="2398022"/>
            <a:chExt cx="3434202" cy="937629"/>
          </a:xfrm>
        </p:grpSpPr>
        <p:grpSp>
          <p:nvGrpSpPr>
            <p:cNvPr id="158" name="Group 157"/>
            <p:cNvGrpSpPr/>
            <p:nvPr/>
          </p:nvGrpSpPr>
          <p:grpSpPr>
            <a:xfrm>
              <a:off x="2540008" y="2398022"/>
              <a:ext cx="1174253" cy="687775"/>
              <a:chOff x="2338105" y="1687630"/>
              <a:chExt cx="1174253" cy="687775"/>
            </a:xfrm>
          </p:grpSpPr>
          <p:sp>
            <p:nvSpPr>
              <p:cNvPr id="159" name="Oval 158"/>
              <p:cNvSpPr/>
              <p:nvPr/>
            </p:nvSpPr>
            <p:spPr>
              <a:xfrm>
                <a:off x="3414666" y="1687630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580"/>
                  </a:lnSpc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60" name="Straight Connector 159"/>
              <p:cNvCxnSpPr>
                <a:stCxn id="159" idx="2"/>
                <a:endCxn id="162" idx="3"/>
              </p:cNvCxnSpPr>
              <p:nvPr/>
            </p:nvCxnSpPr>
            <p:spPr>
              <a:xfrm flipH="1">
                <a:off x="2338105" y="1736476"/>
                <a:ext cx="1076561" cy="638929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1" name="Group 160"/>
            <p:cNvGrpSpPr/>
            <p:nvPr/>
          </p:nvGrpSpPr>
          <p:grpSpPr>
            <a:xfrm>
              <a:off x="280059" y="2835942"/>
              <a:ext cx="2259949" cy="499709"/>
              <a:chOff x="84667" y="1915766"/>
              <a:chExt cx="2259949" cy="499709"/>
            </a:xfrm>
          </p:grpSpPr>
          <p:sp>
            <p:nvSpPr>
              <p:cNvPr id="162" name="Rectangle 161"/>
              <p:cNvSpPr/>
              <p:nvPr/>
            </p:nvSpPr>
            <p:spPr>
              <a:xfrm>
                <a:off x="84667" y="1915766"/>
                <a:ext cx="2259949" cy="4997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defTabSz="914400">
                  <a:lnSpc>
                    <a:spcPts val="1580"/>
                  </a:lnSpc>
                </a:pPr>
                <a:r>
                  <a:rPr lang="en-US" b="1" dirty="0">
                    <a:solidFill>
                      <a:srgbClr val="00B050"/>
                    </a:solidFill>
                  </a:rPr>
                  <a:t>+ </a:t>
                </a:r>
                <a:r>
                  <a:rPr lang="en-US" sz="1400" dirty="0" err="1" smtClean="0">
                    <a:solidFill>
                      <a:srgbClr val="00B050"/>
                    </a:solidFill>
                  </a:rPr>
                  <a:t>AutoAlert</a:t>
                </a:r>
                <a:r>
                  <a:rPr lang="en-US" sz="1400" dirty="0" smtClean="0">
                    <a:solidFill>
                      <a:srgbClr val="00B050"/>
                    </a:solidFill>
                  </a:rPr>
                  <a:t>™ </a:t>
                </a:r>
                <a:r>
                  <a:rPr lang="en-US" sz="1400" dirty="0">
                    <a:solidFill>
                      <a:srgbClr val="00B050"/>
                    </a:solidFill>
                  </a:rPr>
                  <a:t>indicator lights for better visibility</a:t>
                </a:r>
              </a:p>
            </p:txBody>
          </p:sp>
          <p:cxnSp>
            <p:nvCxnSpPr>
              <p:cNvPr id="163" name="Straight Connector 162"/>
              <p:cNvCxnSpPr/>
              <p:nvPr/>
            </p:nvCxnSpPr>
            <p:spPr>
              <a:xfrm flipV="1">
                <a:off x="2338105" y="1944359"/>
                <a:ext cx="0" cy="423052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" name="Group 6"/>
          <p:cNvGrpSpPr/>
          <p:nvPr/>
        </p:nvGrpSpPr>
        <p:grpSpPr>
          <a:xfrm>
            <a:off x="188872" y="3533952"/>
            <a:ext cx="3292235" cy="702329"/>
            <a:chOff x="188872" y="3533952"/>
            <a:chExt cx="3292235" cy="702329"/>
          </a:xfrm>
        </p:grpSpPr>
        <p:grpSp>
          <p:nvGrpSpPr>
            <p:cNvPr id="165" name="Group 164"/>
            <p:cNvGrpSpPr/>
            <p:nvPr/>
          </p:nvGrpSpPr>
          <p:grpSpPr>
            <a:xfrm>
              <a:off x="2533497" y="3706549"/>
              <a:ext cx="947610" cy="178568"/>
              <a:chOff x="2331594" y="2154401"/>
              <a:chExt cx="947610" cy="178568"/>
            </a:xfrm>
          </p:grpSpPr>
          <p:sp>
            <p:nvSpPr>
              <p:cNvPr id="166" name="Oval 165"/>
              <p:cNvSpPr/>
              <p:nvPr/>
            </p:nvSpPr>
            <p:spPr>
              <a:xfrm>
                <a:off x="3181512" y="2154401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580"/>
                  </a:lnSpc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67" name="Straight Connector 166"/>
              <p:cNvCxnSpPr>
                <a:stCxn id="166" idx="2"/>
                <a:endCxn id="169" idx="3"/>
              </p:cNvCxnSpPr>
              <p:nvPr/>
            </p:nvCxnSpPr>
            <p:spPr>
              <a:xfrm flipH="1">
                <a:off x="2331594" y="2203247"/>
                <a:ext cx="849918" cy="129722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8" name="Group 167"/>
            <p:cNvGrpSpPr/>
            <p:nvPr/>
          </p:nvGrpSpPr>
          <p:grpSpPr>
            <a:xfrm>
              <a:off x="188872" y="3533952"/>
              <a:ext cx="2344625" cy="702329"/>
              <a:chOff x="-9" y="1915766"/>
              <a:chExt cx="2344625" cy="702329"/>
            </a:xfrm>
          </p:grpSpPr>
          <p:sp>
            <p:nvSpPr>
              <p:cNvPr id="169" name="Rectangle 168"/>
              <p:cNvSpPr/>
              <p:nvPr/>
            </p:nvSpPr>
            <p:spPr>
              <a:xfrm>
                <a:off x="-9" y="1915766"/>
                <a:ext cx="2344625" cy="702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defTabSz="914400">
                  <a:lnSpc>
                    <a:spcPts val="1580"/>
                  </a:lnSpc>
                </a:pPr>
                <a:r>
                  <a:rPr lang="en-US" sz="1400" dirty="0">
                    <a:solidFill>
                      <a:srgbClr val="1F497D"/>
                    </a:solidFill>
                  </a:rPr>
                  <a:t>Optional </a:t>
                </a:r>
                <a:r>
                  <a:rPr lang="en-US" sz="1400" dirty="0" err="1">
                    <a:solidFill>
                      <a:srgbClr val="1F497D"/>
                    </a:solidFill>
                  </a:rPr>
                  <a:t>Vari</a:t>
                </a:r>
                <a:r>
                  <a:rPr lang="en-US" sz="1400" dirty="0">
                    <a:solidFill>
                      <a:srgbClr val="1F497D"/>
                    </a:solidFill>
                  </a:rPr>
                  <a:t>-</a:t>
                </a:r>
                <a:r>
                  <a:rPr lang="en-US" sz="1400" dirty="0" smtClean="0">
                    <a:solidFill>
                      <a:srgbClr val="1F497D"/>
                    </a:solidFill>
                  </a:rPr>
                  <a:t>Smart™ </a:t>
                </a:r>
                <a:r>
                  <a:rPr lang="en-US" sz="1400" dirty="0">
                    <a:solidFill>
                      <a:srgbClr val="1F497D"/>
                    </a:solidFill>
                  </a:rPr>
                  <a:t>ice level control allows operators to </a:t>
                </a:r>
                <a:r>
                  <a:rPr lang="en-US" sz="1400" dirty="0" smtClean="0">
                    <a:solidFill>
                      <a:srgbClr val="1F497D"/>
                    </a:solidFill>
                  </a:rPr>
                  <a:t>customize ice levels</a:t>
                </a:r>
                <a:endParaRPr lang="en-US" sz="1400" dirty="0">
                  <a:solidFill>
                    <a:srgbClr val="1F497D"/>
                  </a:solidFill>
                </a:endParaRPr>
              </a:p>
            </p:txBody>
          </p:sp>
          <p:cxnSp>
            <p:nvCxnSpPr>
              <p:cNvPr id="170" name="Straight Connector 169"/>
              <p:cNvCxnSpPr/>
              <p:nvPr/>
            </p:nvCxnSpPr>
            <p:spPr>
              <a:xfrm flipV="1">
                <a:off x="2338105" y="1944359"/>
                <a:ext cx="0" cy="621979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Group 8"/>
          <p:cNvGrpSpPr/>
          <p:nvPr/>
        </p:nvGrpSpPr>
        <p:grpSpPr>
          <a:xfrm>
            <a:off x="633046" y="4430048"/>
            <a:ext cx="3001121" cy="710707"/>
            <a:chOff x="633046" y="4430048"/>
            <a:chExt cx="3001121" cy="710707"/>
          </a:xfrm>
        </p:grpSpPr>
        <p:grpSp>
          <p:nvGrpSpPr>
            <p:cNvPr id="172" name="Group 171"/>
            <p:cNvGrpSpPr/>
            <p:nvPr/>
          </p:nvGrpSpPr>
          <p:grpSpPr>
            <a:xfrm>
              <a:off x="2533497" y="4430769"/>
              <a:ext cx="1100670" cy="354633"/>
              <a:chOff x="2331594" y="2026653"/>
              <a:chExt cx="1100670" cy="354633"/>
            </a:xfrm>
          </p:grpSpPr>
          <p:sp>
            <p:nvSpPr>
              <p:cNvPr id="173" name="Oval 172"/>
              <p:cNvSpPr/>
              <p:nvPr/>
            </p:nvSpPr>
            <p:spPr>
              <a:xfrm>
                <a:off x="3334572" y="2026653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580"/>
                  </a:lnSpc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74" name="Straight Connector 173"/>
              <p:cNvCxnSpPr>
                <a:stCxn id="173" idx="2"/>
                <a:endCxn id="176" idx="3"/>
              </p:cNvCxnSpPr>
              <p:nvPr/>
            </p:nvCxnSpPr>
            <p:spPr>
              <a:xfrm flipH="1">
                <a:off x="2331594" y="2075499"/>
                <a:ext cx="1002978" cy="305787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5" name="Group 174"/>
            <p:cNvGrpSpPr/>
            <p:nvPr/>
          </p:nvGrpSpPr>
          <p:grpSpPr>
            <a:xfrm>
              <a:off x="633046" y="4430048"/>
              <a:ext cx="1900451" cy="710707"/>
              <a:chOff x="444165" y="1915766"/>
              <a:chExt cx="1900451" cy="710707"/>
            </a:xfrm>
          </p:grpSpPr>
          <p:sp>
            <p:nvSpPr>
              <p:cNvPr id="176" name="Rectangle 175"/>
              <p:cNvSpPr/>
              <p:nvPr/>
            </p:nvSpPr>
            <p:spPr>
              <a:xfrm>
                <a:off x="444165" y="1915766"/>
                <a:ext cx="1900451" cy="7107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defTabSz="914400">
                  <a:lnSpc>
                    <a:spcPts val="1580"/>
                  </a:lnSpc>
                </a:pPr>
                <a:r>
                  <a:rPr lang="en-US" sz="1400" dirty="0">
                    <a:solidFill>
                      <a:schemeClr val="tx2"/>
                    </a:solidFill>
                  </a:rPr>
                  <a:t>Patented Harvest Assist efficiently moves cube ice to the bin</a:t>
                </a:r>
              </a:p>
            </p:txBody>
          </p:sp>
          <p:cxnSp>
            <p:nvCxnSpPr>
              <p:cNvPr id="177" name="Straight Connector 176"/>
              <p:cNvCxnSpPr/>
              <p:nvPr/>
            </p:nvCxnSpPr>
            <p:spPr>
              <a:xfrm flipV="1">
                <a:off x="2338105" y="1944359"/>
                <a:ext cx="0" cy="621979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4" name="Group 93"/>
          <p:cNvGrpSpPr/>
          <p:nvPr/>
        </p:nvGrpSpPr>
        <p:grpSpPr>
          <a:xfrm>
            <a:off x="5113227" y="1669272"/>
            <a:ext cx="3888268" cy="800219"/>
            <a:chOff x="5113227" y="2674667"/>
            <a:chExt cx="3888268" cy="800219"/>
          </a:xfrm>
        </p:grpSpPr>
        <p:grpSp>
          <p:nvGrpSpPr>
            <p:cNvPr id="95" name="Group 94"/>
            <p:cNvGrpSpPr/>
            <p:nvPr/>
          </p:nvGrpSpPr>
          <p:grpSpPr>
            <a:xfrm>
              <a:off x="5113227" y="3074777"/>
              <a:ext cx="1145599" cy="118632"/>
              <a:chOff x="2723019" y="2455124"/>
              <a:chExt cx="1145599" cy="118632"/>
            </a:xfrm>
          </p:grpSpPr>
          <p:sp>
            <p:nvSpPr>
              <p:cNvPr id="99" name="Oval 98"/>
              <p:cNvSpPr/>
              <p:nvPr/>
            </p:nvSpPr>
            <p:spPr>
              <a:xfrm>
                <a:off x="2723019" y="2476064"/>
                <a:ext cx="97692" cy="9769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580"/>
                  </a:lnSpc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00" name="Straight Connector 99"/>
              <p:cNvCxnSpPr>
                <a:stCxn id="99" idx="6"/>
                <a:endCxn id="97" idx="1"/>
              </p:cNvCxnSpPr>
              <p:nvPr/>
            </p:nvCxnSpPr>
            <p:spPr>
              <a:xfrm flipV="1">
                <a:off x="2820711" y="2455124"/>
                <a:ext cx="1047907" cy="69786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6" name="Group 95"/>
            <p:cNvGrpSpPr/>
            <p:nvPr/>
          </p:nvGrpSpPr>
          <p:grpSpPr>
            <a:xfrm>
              <a:off x="6258826" y="2674667"/>
              <a:ext cx="2742669" cy="800219"/>
              <a:chOff x="84666" y="1754998"/>
              <a:chExt cx="2742669" cy="800219"/>
            </a:xfrm>
          </p:grpSpPr>
          <p:sp>
            <p:nvSpPr>
              <p:cNvPr id="97" name="Rectangle 96"/>
              <p:cNvSpPr/>
              <p:nvPr/>
            </p:nvSpPr>
            <p:spPr>
              <a:xfrm>
                <a:off x="84666" y="1754998"/>
                <a:ext cx="2742669" cy="8002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4400">
                  <a:defRPr/>
                </a:pPr>
                <a:r>
                  <a:rPr lang="en-US" b="1" dirty="0">
                    <a:solidFill>
                      <a:srgbClr val="00B050"/>
                    </a:solidFill>
                  </a:rPr>
                  <a:t>+</a:t>
                </a:r>
                <a:r>
                  <a:rPr lang="en-US" sz="1400" dirty="0">
                    <a:solidFill>
                      <a:srgbClr val="00B050"/>
                    </a:solidFill>
                  </a:rPr>
                  <a:t> Patented </a:t>
                </a:r>
                <a:r>
                  <a:rPr lang="en-US" sz="1400" dirty="0" err="1">
                    <a:solidFill>
                      <a:srgbClr val="00B050"/>
                    </a:solidFill>
                  </a:rPr>
                  <a:t>WaterSense</a:t>
                </a:r>
                <a:r>
                  <a:rPr lang="en-US" sz="1400" dirty="0">
                    <a:solidFill>
                      <a:srgbClr val="00B050"/>
                    </a:solidFill>
                  </a:rPr>
                  <a:t> purge control automatically reduces scale buildup</a:t>
                </a:r>
              </a:p>
            </p:txBody>
          </p:sp>
          <p:cxnSp>
            <p:nvCxnSpPr>
              <p:cNvPr id="98" name="Straight Connector 97"/>
              <p:cNvCxnSpPr/>
              <p:nvPr/>
            </p:nvCxnSpPr>
            <p:spPr>
              <a:xfrm flipV="1">
                <a:off x="84669" y="1934071"/>
                <a:ext cx="0" cy="462762"/>
              </a:xfrm>
              <a:prstGeom prst="line">
                <a:avLst/>
              </a:prstGeom>
              <a:ln w="9525" cmpd="sng">
                <a:solidFill>
                  <a:srgbClr val="003F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2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solidFill>
                  <a:srgbClr val="1F497D"/>
                </a:solidFill>
              </a:rPr>
              <a:t>The Prodigy Plus </a:t>
            </a:r>
            <a:r>
              <a:rPr lang="en-US" b="1" i="1" dirty="0" smtClean="0">
                <a:solidFill>
                  <a:srgbClr val="1F497D"/>
                </a:solidFill>
              </a:rPr>
              <a:t>Difference</a:t>
            </a:r>
            <a:endParaRPr lang="en-US" b="1" i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71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5471656" y="3391886"/>
            <a:ext cx="3332373" cy="1139744"/>
          </a:xfrm>
          <a:prstGeom prst="roundRect">
            <a:avLst>
              <a:gd name="adj" fmla="val 9620"/>
            </a:avLst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200" b="1" dirty="0" smtClean="0">
              <a:solidFill>
                <a:srgbClr val="FFFFFF"/>
              </a:solidFill>
            </a:endParaRPr>
          </a:p>
          <a:p>
            <a:pPr algn="ctr" defTabSz="914400"/>
            <a:r>
              <a:rPr lang="en-US" b="1" dirty="0" smtClean="0">
                <a:solidFill>
                  <a:srgbClr val="FFFFFF"/>
                </a:solidFill>
              </a:rPr>
              <a:t>Instantly diagnose issues when warning lights appear</a:t>
            </a:r>
            <a:endParaRPr lang="en-US" b="1" dirty="0">
              <a:solidFill>
                <a:srgbClr val="FFFFFF"/>
              </a:solidFill>
            </a:endParaRPr>
          </a:p>
        </p:txBody>
      </p:sp>
      <p:pic>
        <p:nvPicPr>
          <p:cNvPr id="5" name="Picture 4" descr="Power-On-colored-lights-RGB-small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67" t="29299" r="22625" b="19192"/>
          <a:stretch/>
        </p:blipFill>
        <p:spPr>
          <a:xfrm>
            <a:off x="5471656" y="1217736"/>
            <a:ext cx="3332374" cy="237734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1" y="1061426"/>
            <a:ext cx="4512082" cy="44614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err="1" smtClean="0">
                <a:solidFill>
                  <a:srgbClr val="00B0F0"/>
                </a:solidFill>
              </a:rPr>
              <a:t>AutoAlert</a:t>
            </a:r>
            <a:r>
              <a:rPr lang="en-US" b="1" i="1" dirty="0" smtClean="0">
                <a:solidFill>
                  <a:srgbClr val="00B0F0"/>
                </a:solidFill>
              </a:rPr>
              <a:t>™</a:t>
            </a:r>
          </a:p>
          <a:p>
            <a:pPr marL="0" indent="0">
              <a:buNone/>
            </a:pPr>
            <a:endParaRPr lang="en-US" sz="800" b="1" i="1" dirty="0" smtClean="0">
              <a:solidFill>
                <a:srgbClr val="00B0F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Innovative </a:t>
            </a:r>
            <a:r>
              <a:rPr lang="en-US" sz="2200" dirty="0">
                <a:solidFill>
                  <a:srgbClr val="003F80"/>
                </a:solidFill>
              </a:rPr>
              <a:t>LED indicator lights keep operators informed of unit’s </a:t>
            </a:r>
            <a:r>
              <a:rPr lang="en-US" sz="2200" dirty="0" smtClean="0">
                <a:solidFill>
                  <a:srgbClr val="003F80"/>
                </a:solidFill>
              </a:rPr>
              <a:t>status</a:t>
            </a:r>
          </a:p>
          <a:p>
            <a:endParaRPr lang="en-US" sz="600" dirty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Signals </a:t>
            </a:r>
            <a:r>
              <a:rPr lang="en-US" sz="2200" dirty="0">
                <a:solidFill>
                  <a:srgbClr val="003F80"/>
                </a:solidFill>
              </a:rPr>
              <a:t>staff when it’s time to descale, sanitize and </a:t>
            </a:r>
            <a:r>
              <a:rPr lang="en-US" sz="2200" dirty="0" smtClean="0">
                <a:solidFill>
                  <a:srgbClr val="003F80"/>
                </a:solidFill>
              </a:rPr>
              <a:t>more</a:t>
            </a:r>
          </a:p>
          <a:p>
            <a:endParaRPr lang="en-US" sz="600" dirty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Relocated </a:t>
            </a:r>
            <a:r>
              <a:rPr lang="en-US" sz="2200" dirty="0">
                <a:solidFill>
                  <a:srgbClr val="003F80"/>
                </a:solidFill>
              </a:rPr>
              <a:t>to the lower left corner of the panel for </a:t>
            </a:r>
            <a:r>
              <a:rPr lang="en-US" sz="2200" b="1" dirty="0">
                <a:solidFill>
                  <a:srgbClr val="003F80"/>
                </a:solidFill>
              </a:rPr>
              <a:t>better </a:t>
            </a:r>
            <a:r>
              <a:rPr lang="en-US" sz="2200" b="1" dirty="0" smtClean="0">
                <a:solidFill>
                  <a:srgbClr val="003F80"/>
                </a:solidFill>
              </a:rPr>
              <a:t>visibility</a:t>
            </a:r>
          </a:p>
          <a:p>
            <a:endParaRPr lang="en-US" sz="600" dirty="0" smtClean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Each </a:t>
            </a:r>
            <a:r>
              <a:rPr lang="en-US" sz="2200" dirty="0">
                <a:solidFill>
                  <a:srgbClr val="003F80"/>
                </a:solidFill>
              </a:rPr>
              <a:t>of the 4 lights labeled with an </a:t>
            </a:r>
            <a:r>
              <a:rPr lang="en-US" sz="2200" b="1" dirty="0">
                <a:solidFill>
                  <a:srgbClr val="003F80"/>
                </a:solidFill>
              </a:rPr>
              <a:t>easy-to-identify</a:t>
            </a:r>
            <a:r>
              <a:rPr lang="en-US" sz="2200" dirty="0">
                <a:solidFill>
                  <a:srgbClr val="003F80"/>
                </a:solidFill>
              </a:rPr>
              <a:t> </a:t>
            </a:r>
            <a:r>
              <a:rPr lang="en-US" sz="2200" dirty="0" smtClean="0">
                <a:solidFill>
                  <a:srgbClr val="003F80"/>
                </a:solidFill>
              </a:rPr>
              <a:t>icon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89374" y="1920637"/>
            <a:ext cx="1146256" cy="989949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1F497D"/>
                </a:solidFill>
              </a:rPr>
              <a:t>It’s </a:t>
            </a:r>
            <a:r>
              <a:rPr lang="en-US" sz="4000" b="1" i="1" dirty="0" smtClean="0">
                <a:solidFill>
                  <a:srgbClr val="1F497D"/>
                </a:solidFill>
              </a:rPr>
              <a:t>Easy to Service</a:t>
            </a:r>
            <a:endParaRPr lang="en-US" sz="4000" b="1" i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19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6100345" y="3536454"/>
            <a:ext cx="2703684" cy="1484923"/>
          </a:xfrm>
          <a:prstGeom prst="roundRect">
            <a:avLst>
              <a:gd name="adj" fmla="val 9620"/>
            </a:avLst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800" b="1" dirty="0" smtClean="0">
              <a:solidFill>
                <a:srgbClr val="FFFFFF"/>
              </a:solidFill>
            </a:endParaRPr>
          </a:p>
          <a:p>
            <a:pPr algn="ctr" defTabSz="914400"/>
            <a:r>
              <a:rPr lang="en-US" sz="1600" b="1" dirty="0" smtClean="0">
                <a:solidFill>
                  <a:srgbClr val="FFFFFF"/>
                </a:solidFill>
              </a:rPr>
              <a:t>Parts </a:t>
            </a:r>
            <a:r>
              <a:rPr lang="en-US" sz="1600" b="1" dirty="0">
                <a:solidFill>
                  <a:srgbClr val="FFFFFF"/>
                </a:solidFill>
              </a:rPr>
              <a:t>lists, cleaning instructions, manuals and warranty history are all available</a:t>
            </a:r>
          </a:p>
        </p:txBody>
      </p:sp>
      <p:pic>
        <p:nvPicPr>
          <p:cNvPr id="4" name="Picture 3" descr="QR-Code-Finger-On-RGB-small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171" t="24057" r="18301" b="8698"/>
          <a:stretch/>
        </p:blipFill>
        <p:spPr>
          <a:xfrm>
            <a:off x="6100346" y="1061426"/>
            <a:ext cx="2703684" cy="260528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061426"/>
            <a:ext cx="5365263" cy="493688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i="1" dirty="0" smtClean="0">
                <a:solidFill>
                  <a:srgbClr val="00B0F0"/>
                </a:solidFill>
              </a:rPr>
              <a:t>Quick Response (QR) code</a:t>
            </a:r>
          </a:p>
          <a:p>
            <a:pPr marL="0" indent="0">
              <a:buNone/>
            </a:pPr>
            <a:endParaRPr lang="en-US" sz="600" b="1" i="1" dirty="0" smtClean="0">
              <a:solidFill>
                <a:srgbClr val="00B0F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Every </a:t>
            </a:r>
            <a:r>
              <a:rPr lang="en-US" sz="2200" dirty="0">
                <a:solidFill>
                  <a:srgbClr val="003F80"/>
                </a:solidFill>
              </a:rPr>
              <a:t>Prodigy Plus unit features a QR code that connects customers to vital </a:t>
            </a:r>
            <a:r>
              <a:rPr lang="en-US" sz="2200" b="1" dirty="0" smtClean="0">
                <a:solidFill>
                  <a:srgbClr val="003F80"/>
                </a:solidFill>
              </a:rPr>
              <a:t>unit specific </a:t>
            </a:r>
            <a:r>
              <a:rPr lang="en-US" sz="2200" dirty="0" smtClean="0">
                <a:solidFill>
                  <a:srgbClr val="003F80"/>
                </a:solidFill>
              </a:rPr>
              <a:t>information</a:t>
            </a:r>
            <a:endParaRPr lang="en-US" sz="400" b="1" dirty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Helps </a:t>
            </a:r>
            <a:r>
              <a:rPr lang="en-US" sz="2200" b="1" dirty="0">
                <a:solidFill>
                  <a:srgbClr val="003F80"/>
                </a:solidFill>
              </a:rPr>
              <a:t>reduce downtime</a:t>
            </a:r>
            <a:r>
              <a:rPr lang="en-US" sz="2200" dirty="0">
                <a:solidFill>
                  <a:srgbClr val="003F80"/>
                </a:solidFill>
              </a:rPr>
              <a:t> and frequency of service </a:t>
            </a:r>
            <a:r>
              <a:rPr lang="en-US" sz="2200" dirty="0" smtClean="0">
                <a:solidFill>
                  <a:srgbClr val="003F80"/>
                </a:solidFill>
              </a:rPr>
              <a:t>calls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2200" b="1" dirty="0" smtClean="0">
                <a:solidFill>
                  <a:srgbClr val="003F80"/>
                </a:solidFill>
              </a:rPr>
              <a:t>Convenient</a:t>
            </a:r>
            <a:r>
              <a:rPr lang="en-US" sz="2200" dirty="0" smtClean="0">
                <a:solidFill>
                  <a:srgbClr val="003F80"/>
                </a:solidFill>
              </a:rPr>
              <a:t> </a:t>
            </a:r>
            <a:r>
              <a:rPr lang="en-US" sz="2200" dirty="0">
                <a:solidFill>
                  <a:srgbClr val="003F80"/>
                </a:solidFill>
              </a:rPr>
              <a:t>front panel location eliminates need to remove </a:t>
            </a:r>
            <a:r>
              <a:rPr lang="en-US" sz="2200" dirty="0" smtClean="0">
                <a:solidFill>
                  <a:srgbClr val="003F80"/>
                </a:solidFill>
              </a:rPr>
              <a:t>unit’s front cover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Optional </a:t>
            </a:r>
            <a:r>
              <a:rPr lang="en-US" sz="2200" dirty="0">
                <a:solidFill>
                  <a:srgbClr val="003F80"/>
                </a:solidFill>
              </a:rPr>
              <a:t>bezel cover available to prevent tampering or unauthorized </a:t>
            </a:r>
            <a:r>
              <a:rPr lang="en-US" sz="2200" dirty="0" smtClean="0">
                <a:solidFill>
                  <a:srgbClr val="003F80"/>
                </a:solidFill>
              </a:rPr>
              <a:t>access</a:t>
            </a:r>
          </a:p>
          <a:p>
            <a:endParaRPr lang="en-US" sz="400" dirty="0" smtClean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QR code leads to a warranty registration page, auto-populated with the corresponding serial number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048906" y="1871591"/>
            <a:ext cx="703386" cy="729436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1F497D"/>
                </a:solidFill>
              </a:rPr>
              <a:t>It’s </a:t>
            </a:r>
            <a:r>
              <a:rPr lang="en-US" sz="4000" b="1" i="1" dirty="0" smtClean="0">
                <a:solidFill>
                  <a:srgbClr val="1F497D"/>
                </a:solidFill>
              </a:rPr>
              <a:t>Easy to Service</a:t>
            </a:r>
            <a:endParaRPr lang="en-US" sz="4000" b="1" i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24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QR-Code-Finger-On-RGB-small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171" t="24057" r="18301" b="8698"/>
          <a:stretch/>
        </p:blipFill>
        <p:spPr>
          <a:xfrm>
            <a:off x="6100346" y="1061426"/>
            <a:ext cx="2703684" cy="260528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061426"/>
            <a:ext cx="5365263" cy="19302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i="1" dirty="0" smtClean="0">
                <a:solidFill>
                  <a:srgbClr val="00B0F0"/>
                </a:solidFill>
              </a:rPr>
              <a:t>Quick Response (QR) code</a:t>
            </a:r>
          </a:p>
          <a:p>
            <a:pPr marL="0" indent="0">
              <a:buNone/>
            </a:pPr>
            <a:endParaRPr lang="en-US" sz="600" b="1" i="1" dirty="0" smtClean="0">
              <a:solidFill>
                <a:srgbClr val="00B0F0"/>
              </a:solidFill>
            </a:endParaRPr>
          </a:p>
          <a:p>
            <a:r>
              <a:rPr lang="en-US" sz="1400" i="1" dirty="0" smtClean="0">
                <a:solidFill>
                  <a:schemeClr val="tx2"/>
                </a:solidFill>
              </a:rPr>
              <a:t>Operators and service technicians can use their smart phone to scan the QR code to access instant warranty and technical information specific to that model</a:t>
            </a:r>
          </a:p>
          <a:p>
            <a:r>
              <a:rPr lang="en-US" sz="1400" i="1" dirty="0" smtClean="0">
                <a:solidFill>
                  <a:schemeClr val="tx2"/>
                </a:solidFill>
              </a:rPr>
              <a:t>The product serial number will automatically populate the page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048906" y="1871591"/>
            <a:ext cx="703386" cy="729436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66" t="34087" r="-1" b="37601"/>
          <a:stretch/>
        </p:blipFill>
        <p:spPr bwMode="auto">
          <a:xfrm>
            <a:off x="6100346" y="3747052"/>
            <a:ext cx="2703684" cy="1560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853684" y="3091853"/>
            <a:ext cx="4185456" cy="2498169"/>
            <a:chOff x="883501" y="3131609"/>
            <a:chExt cx="4185456" cy="2498169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130" t="74702" r="13350" b="12435"/>
            <a:stretch/>
          </p:blipFill>
          <p:spPr bwMode="auto">
            <a:xfrm>
              <a:off x="2232825" y="3666714"/>
              <a:ext cx="1386335" cy="101159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883501" y="3131609"/>
              <a:ext cx="40849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00B0F0"/>
                  </a:solidFill>
                </a:rPr>
                <a:t>SCAN WITH YOUR SMART PHONE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252330" y="4860337"/>
              <a:ext cx="381662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rgbClr val="1F497D"/>
                  </a:solidFill>
                </a:rPr>
                <a:t>Scanning Tip:</a:t>
              </a:r>
            </a:p>
            <a:p>
              <a:r>
                <a:rPr lang="en-US" sz="1400" dirty="0" smtClean="0">
                  <a:solidFill>
                    <a:srgbClr val="1F497D"/>
                  </a:solidFill>
                </a:rPr>
                <a:t>Some recent phone updates allow you to use your phone’s built-in camera app to scan QR Code</a:t>
              </a:r>
              <a:endParaRPr lang="en-US" sz="1400" dirty="0">
                <a:solidFill>
                  <a:srgbClr val="1F497D"/>
                </a:solidFill>
              </a:endParaRPr>
            </a:p>
          </p:txBody>
        </p:sp>
      </p:grp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618" t="74094" r="16474" b="12953"/>
          <a:stretch/>
        </p:blipFill>
        <p:spPr bwMode="auto">
          <a:xfrm>
            <a:off x="2277707" y="3461185"/>
            <a:ext cx="1236936" cy="12106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1F497D"/>
                </a:solidFill>
              </a:rPr>
              <a:t>It’s </a:t>
            </a:r>
            <a:r>
              <a:rPr lang="en-US" sz="4000" b="1" i="1" dirty="0" smtClean="0">
                <a:solidFill>
                  <a:srgbClr val="1F497D"/>
                </a:solidFill>
              </a:rPr>
              <a:t>Easy to Service</a:t>
            </a:r>
            <a:endParaRPr lang="en-US" sz="4000" b="1" i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11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1F497D"/>
                </a:solidFill>
              </a:rPr>
              <a:t>It’s </a:t>
            </a:r>
            <a:r>
              <a:rPr lang="en-US" sz="4000" b="1" i="1" dirty="0" smtClean="0">
                <a:solidFill>
                  <a:srgbClr val="1F497D"/>
                </a:solidFill>
              </a:rPr>
              <a:t>Easy to Service</a:t>
            </a:r>
            <a:endParaRPr lang="en-US" sz="4000" b="1" i="1" dirty="0">
              <a:solidFill>
                <a:srgbClr val="1F497D"/>
              </a:solidFill>
            </a:endParaRPr>
          </a:p>
        </p:txBody>
      </p:sp>
      <p:sp>
        <p:nvSpPr>
          <p:cNvPr id="93" name="Content Placeholder 2"/>
          <p:cNvSpPr>
            <a:spLocks noGrp="1"/>
          </p:cNvSpPr>
          <p:nvPr>
            <p:ph sz="quarter" idx="10"/>
          </p:nvPr>
        </p:nvSpPr>
        <p:spPr>
          <a:xfrm>
            <a:off x="457201" y="1061426"/>
            <a:ext cx="5071730" cy="4754523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smtClean="0">
                <a:solidFill>
                  <a:srgbClr val="00B0F0"/>
                </a:solidFill>
              </a:rPr>
              <a:t>Self-Aligning Front Panel</a:t>
            </a:r>
          </a:p>
          <a:p>
            <a:pPr marL="0" indent="0">
              <a:buNone/>
            </a:pPr>
            <a:endParaRPr lang="en-US" sz="600" b="1" i="1" dirty="0" smtClean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Easy maintenance with Prodigy Plus begins with the redesigned front </a:t>
            </a:r>
            <a:r>
              <a:rPr lang="en-US" sz="2200" dirty="0" smtClean="0">
                <a:solidFill>
                  <a:schemeClr val="tx2"/>
                </a:solidFill>
              </a:rPr>
              <a:t>panel</a:t>
            </a:r>
          </a:p>
          <a:p>
            <a:endParaRPr lang="en-US" sz="1000" dirty="0">
              <a:solidFill>
                <a:schemeClr val="tx2"/>
              </a:solidFill>
            </a:endParaRPr>
          </a:p>
          <a:p>
            <a:r>
              <a:rPr lang="en-US" sz="2200" b="1" dirty="0">
                <a:solidFill>
                  <a:schemeClr val="tx2"/>
                </a:solidFill>
              </a:rPr>
              <a:t>More durable </a:t>
            </a:r>
            <a:r>
              <a:rPr lang="en-US" sz="2200" dirty="0">
                <a:solidFill>
                  <a:schemeClr val="tx2"/>
                </a:solidFill>
              </a:rPr>
              <a:t>and robust, it features captured screws located within reach along the bottom of the </a:t>
            </a:r>
            <a:r>
              <a:rPr lang="en-US" sz="2200" dirty="0" smtClean="0">
                <a:solidFill>
                  <a:schemeClr val="tx2"/>
                </a:solidFill>
              </a:rPr>
              <a:t>panel</a:t>
            </a:r>
          </a:p>
          <a:p>
            <a:pPr marL="0" indent="0">
              <a:buNone/>
            </a:pPr>
            <a:endParaRPr lang="en-US" sz="1000" dirty="0">
              <a:solidFill>
                <a:schemeClr val="tx2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Panel provides </a:t>
            </a:r>
            <a:r>
              <a:rPr lang="en-US" sz="2200" b="1" dirty="0">
                <a:solidFill>
                  <a:schemeClr val="tx2"/>
                </a:solidFill>
              </a:rPr>
              <a:t>fast access</a:t>
            </a:r>
            <a:r>
              <a:rPr lang="en-US" sz="2200" dirty="0">
                <a:solidFill>
                  <a:schemeClr val="tx2"/>
                </a:solidFill>
              </a:rPr>
              <a:t> to key components, including the diagnostics control board</a:t>
            </a:r>
          </a:p>
        </p:txBody>
      </p:sp>
      <p:pic>
        <p:nvPicPr>
          <p:cNvPr id="101" name="Picture 100" descr="Cover-Install-RGB-small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" b="4106"/>
          <a:stretch/>
        </p:blipFill>
        <p:spPr>
          <a:xfrm>
            <a:off x="5763846" y="3432255"/>
            <a:ext cx="3039837" cy="20906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2" name="Picture 101" descr="Power-On-RGB-small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52" b="6282"/>
          <a:stretch/>
        </p:blipFill>
        <p:spPr>
          <a:xfrm>
            <a:off x="5764076" y="1120202"/>
            <a:ext cx="3039607" cy="22027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03" name="Rounded Rectangle 102"/>
          <p:cNvSpPr/>
          <p:nvPr/>
        </p:nvSpPr>
        <p:spPr>
          <a:xfrm>
            <a:off x="6262577" y="2307265"/>
            <a:ext cx="637953" cy="595423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22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5534949" cy="4754523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smtClean="0">
                <a:solidFill>
                  <a:srgbClr val="00B0F0"/>
                </a:solidFill>
              </a:rPr>
              <a:t>Auto-Alert™ Control Board</a:t>
            </a:r>
          </a:p>
          <a:p>
            <a:pPr marL="0" indent="0">
              <a:buNone/>
            </a:pPr>
            <a:endParaRPr lang="en-US" sz="600" b="1" i="1" dirty="0" smtClean="0">
              <a:solidFill>
                <a:srgbClr val="00B0F0"/>
              </a:solidFill>
            </a:endParaRPr>
          </a:p>
          <a:p>
            <a:r>
              <a:rPr lang="en-US" sz="2400" dirty="0" smtClean="0">
                <a:solidFill>
                  <a:schemeClr val="tx2"/>
                </a:solidFill>
              </a:rPr>
              <a:t>Instant and Intuitive Notifications</a:t>
            </a:r>
          </a:p>
          <a:p>
            <a:pPr lvl="1"/>
            <a:r>
              <a:rPr lang="en-US" sz="2000" dirty="0" smtClean="0">
                <a:solidFill>
                  <a:schemeClr val="tx2"/>
                </a:solidFill>
              </a:rPr>
              <a:t>Power, Status, No Water, Time to Clean</a:t>
            </a:r>
          </a:p>
          <a:p>
            <a:pPr lvl="1"/>
            <a:r>
              <a:rPr lang="en-US" sz="2000" dirty="0" smtClean="0">
                <a:solidFill>
                  <a:schemeClr val="tx2"/>
                </a:solidFill>
              </a:rPr>
              <a:t>Easy to see across the room</a:t>
            </a:r>
          </a:p>
          <a:p>
            <a:pPr lvl="1"/>
            <a:r>
              <a:rPr lang="en-US" sz="2000" dirty="0" smtClean="0">
                <a:solidFill>
                  <a:schemeClr val="tx2"/>
                </a:solidFill>
              </a:rPr>
              <a:t>Minimize downtime, reduce service calls</a:t>
            </a:r>
            <a:endParaRPr lang="en-US" sz="2000" dirty="0">
              <a:solidFill>
                <a:schemeClr val="tx2"/>
              </a:solidFill>
            </a:endParaRPr>
          </a:p>
          <a:p>
            <a:r>
              <a:rPr lang="en-US" sz="2400" dirty="0" smtClean="0">
                <a:solidFill>
                  <a:schemeClr val="tx2"/>
                </a:solidFill>
              </a:rPr>
              <a:t>LED code for easy diagnosis</a:t>
            </a:r>
          </a:p>
          <a:p>
            <a:r>
              <a:rPr lang="en-US" sz="2400" dirty="0" smtClean="0">
                <a:solidFill>
                  <a:schemeClr val="tx2"/>
                </a:solidFill>
              </a:rPr>
              <a:t>Self Test mode for easy diagnosis</a:t>
            </a: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6" name="Picture 5" descr="control_board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9069" y="1074451"/>
            <a:ext cx="2726059" cy="3465329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1F497D"/>
                </a:solidFill>
              </a:rPr>
              <a:t>It’s </a:t>
            </a:r>
            <a:r>
              <a:rPr lang="en-US" sz="4000" b="1" i="1" dirty="0" smtClean="0">
                <a:solidFill>
                  <a:srgbClr val="1F497D"/>
                </a:solidFill>
              </a:rPr>
              <a:t>Easy to Service</a:t>
            </a:r>
            <a:endParaRPr lang="en-US" sz="4000" b="1" i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56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5534949" cy="4754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i="1" dirty="0">
                <a:solidFill>
                  <a:srgbClr val="00B0F0"/>
                </a:solidFill>
              </a:rPr>
              <a:t>Smart-Board™ A</a:t>
            </a:r>
            <a:r>
              <a:rPr lang="en-US" sz="2400" b="1" i="1" dirty="0" smtClean="0">
                <a:solidFill>
                  <a:srgbClr val="00B0F0"/>
                </a:solidFill>
              </a:rPr>
              <a:t>dvanced </a:t>
            </a:r>
            <a:r>
              <a:rPr lang="en-US" sz="2400" b="1" i="1" dirty="0">
                <a:solidFill>
                  <a:srgbClr val="00B0F0"/>
                </a:solidFill>
              </a:rPr>
              <a:t>F</a:t>
            </a:r>
            <a:r>
              <a:rPr lang="en-US" sz="2400" b="1" i="1" dirty="0" smtClean="0">
                <a:solidFill>
                  <a:srgbClr val="00B0F0"/>
                </a:solidFill>
              </a:rPr>
              <a:t>eature Module</a:t>
            </a:r>
          </a:p>
          <a:p>
            <a:pPr marL="0" indent="0">
              <a:buNone/>
            </a:pPr>
            <a:endParaRPr lang="en-US" sz="800" b="1" i="1" dirty="0" smtClean="0">
              <a:solidFill>
                <a:srgbClr val="00B0F0"/>
              </a:solidFill>
            </a:endParaRPr>
          </a:p>
          <a:p>
            <a:r>
              <a:rPr lang="en-US" sz="2000" dirty="0" smtClean="0">
                <a:solidFill>
                  <a:schemeClr val="tx2"/>
                </a:solidFill>
              </a:rPr>
              <a:t>Optional </a:t>
            </a:r>
            <a:r>
              <a:rPr lang="en-US" sz="2000" dirty="0">
                <a:solidFill>
                  <a:schemeClr val="tx2"/>
                </a:solidFill>
              </a:rPr>
              <a:t>advanced feature provides NAFEM data protocol on screen for early alert and fast diagnosis of operating </a:t>
            </a:r>
            <a:r>
              <a:rPr lang="en-US" sz="2000" dirty="0" smtClean="0">
                <a:solidFill>
                  <a:schemeClr val="tx2"/>
                </a:solidFill>
              </a:rPr>
              <a:t>issues</a:t>
            </a:r>
          </a:p>
          <a:p>
            <a:endParaRPr lang="en-US" sz="800" dirty="0">
              <a:solidFill>
                <a:schemeClr val="tx2"/>
              </a:solidFill>
            </a:endParaRPr>
          </a:p>
          <a:p>
            <a:r>
              <a:rPr lang="en-US" sz="2000" dirty="0" smtClean="0">
                <a:solidFill>
                  <a:schemeClr val="tx2"/>
                </a:solidFill>
              </a:rPr>
              <a:t>Allows </a:t>
            </a:r>
            <a:r>
              <a:rPr lang="en-US" sz="2000" dirty="0">
                <a:solidFill>
                  <a:schemeClr val="tx2"/>
                </a:solidFill>
              </a:rPr>
              <a:t>for programming bin levels, checking cleaning history and </a:t>
            </a:r>
            <a:r>
              <a:rPr lang="en-US" sz="2000" dirty="0" smtClean="0">
                <a:solidFill>
                  <a:schemeClr val="tx2"/>
                </a:solidFill>
              </a:rPr>
              <a:t>runtime, </a:t>
            </a:r>
            <a:r>
              <a:rPr lang="en-US" sz="2000" dirty="0">
                <a:solidFill>
                  <a:schemeClr val="tx2"/>
                </a:solidFill>
              </a:rPr>
              <a:t>and </a:t>
            </a:r>
            <a:r>
              <a:rPr lang="en-US" sz="2000" dirty="0" smtClean="0">
                <a:solidFill>
                  <a:schemeClr val="tx2"/>
                </a:solidFill>
              </a:rPr>
              <a:t>more</a:t>
            </a:r>
          </a:p>
          <a:p>
            <a:endParaRPr lang="en-US" sz="800" dirty="0">
              <a:solidFill>
                <a:schemeClr val="tx2"/>
              </a:solidFill>
            </a:endParaRPr>
          </a:p>
          <a:p>
            <a:r>
              <a:rPr lang="en-US" sz="2000" dirty="0" smtClean="0">
                <a:solidFill>
                  <a:schemeClr val="tx2"/>
                </a:solidFill>
              </a:rPr>
              <a:t>Technicians </a:t>
            </a:r>
            <a:r>
              <a:rPr lang="en-US" sz="2000" dirty="0">
                <a:solidFill>
                  <a:schemeClr val="tx2"/>
                </a:solidFill>
              </a:rPr>
              <a:t>can download data directly </a:t>
            </a:r>
            <a:r>
              <a:rPr lang="en-US" sz="2000" dirty="0" smtClean="0">
                <a:solidFill>
                  <a:schemeClr val="tx2"/>
                </a:solidFill>
              </a:rPr>
              <a:t>through </a:t>
            </a:r>
            <a:r>
              <a:rPr lang="en-US" sz="2000" dirty="0">
                <a:solidFill>
                  <a:schemeClr val="tx2"/>
                </a:solidFill>
              </a:rPr>
              <a:t>the USB port, or use the serial number to check performance via a dedicated </a:t>
            </a:r>
            <a:r>
              <a:rPr lang="en-US" sz="2000" dirty="0" smtClean="0">
                <a:solidFill>
                  <a:schemeClr val="tx2"/>
                </a:solidFill>
              </a:rPr>
              <a:t>website</a:t>
            </a:r>
          </a:p>
          <a:p>
            <a:endParaRPr lang="en-US" sz="800" dirty="0">
              <a:solidFill>
                <a:schemeClr val="tx2"/>
              </a:solidFill>
            </a:endParaRPr>
          </a:p>
          <a:p>
            <a:r>
              <a:rPr lang="en-US" sz="2000" dirty="0" smtClean="0">
                <a:solidFill>
                  <a:schemeClr val="tx2"/>
                </a:solidFill>
              </a:rPr>
              <a:t>Scotsman </a:t>
            </a:r>
            <a:r>
              <a:rPr lang="en-US" sz="2000" dirty="0">
                <a:solidFill>
                  <a:schemeClr val="tx2"/>
                </a:solidFill>
              </a:rPr>
              <a:t>can retrofit existing field units with this exclusive technology</a:t>
            </a:r>
          </a:p>
        </p:txBody>
      </p:sp>
      <p:pic>
        <p:nvPicPr>
          <p:cNvPr id="6" name="Picture 5" descr="control_board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9069" y="1074451"/>
            <a:ext cx="2726059" cy="3465329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150916" y="3634154"/>
            <a:ext cx="2726060" cy="905626"/>
          </a:xfrm>
          <a:prstGeom prst="roundRect">
            <a:avLst>
              <a:gd name="adj" fmla="val 12617"/>
            </a:avLst>
          </a:prstGeom>
          <a:noFill/>
          <a:ln w="5715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F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1F497D"/>
                </a:solidFill>
              </a:rPr>
              <a:t>It’s </a:t>
            </a:r>
            <a:r>
              <a:rPr lang="en-US" sz="4000" b="1" i="1" dirty="0" smtClean="0">
                <a:solidFill>
                  <a:srgbClr val="1F497D"/>
                </a:solidFill>
              </a:rPr>
              <a:t>Easy to Service</a:t>
            </a:r>
            <a:endParaRPr lang="en-US" sz="4000" b="1" i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7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ean-Button-RGB-small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252" r="14953"/>
          <a:stretch/>
        </p:blipFill>
        <p:spPr>
          <a:xfrm>
            <a:off x="5307949" y="1166774"/>
            <a:ext cx="3497383" cy="31761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4512082" cy="4754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>
                <a:solidFill>
                  <a:srgbClr val="00B0F0"/>
                </a:solidFill>
              </a:rPr>
              <a:t>One-Touch </a:t>
            </a:r>
            <a:r>
              <a:rPr lang="en-US" b="1" i="1" dirty="0">
                <a:solidFill>
                  <a:srgbClr val="00B0F0"/>
                </a:solidFill>
              </a:rPr>
              <a:t>C</a:t>
            </a:r>
            <a:r>
              <a:rPr lang="en-US" b="1" i="1" dirty="0" smtClean="0">
                <a:solidFill>
                  <a:srgbClr val="00B0F0"/>
                </a:solidFill>
              </a:rPr>
              <a:t>leaning</a:t>
            </a:r>
          </a:p>
          <a:p>
            <a:pPr marL="0" indent="0">
              <a:buNone/>
            </a:pPr>
            <a:endParaRPr lang="en-US" sz="600" b="1" i="1" dirty="0" smtClean="0">
              <a:solidFill>
                <a:srgbClr val="00B0F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Scotsman </a:t>
            </a:r>
            <a:r>
              <a:rPr lang="en-US" sz="2200" dirty="0">
                <a:solidFill>
                  <a:srgbClr val="003F80"/>
                </a:solidFill>
              </a:rPr>
              <a:t>makes </a:t>
            </a:r>
            <a:r>
              <a:rPr lang="en-US" sz="2200" dirty="0" smtClean="0">
                <a:solidFill>
                  <a:srgbClr val="003F80"/>
                </a:solidFill>
              </a:rPr>
              <a:t>ice head cleaning </a:t>
            </a:r>
            <a:r>
              <a:rPr lang="en-US" sz="2200" dirty="0">
                <a:solidFill>
                  <a:srgbClr val="003F80"/>
                </a:solidFill>
              </a:rPr>
              <a:t>more efficient than ever with Prodigy Plus one-touch </a:t>
            </a:r>
            <a:r>
              <a:rPr lang="en-US" sz="2200" dirty="0" smtClean="0">
                <a:solidFill>
                  <a:srgbClr val="003F80"/>
                </a:solidFill>
              </a:rPr>
              <a:t>cleaning capability</a:t>
            </a:r>
          </a:p>
          <a:p>
            <a:endParaRPr lang="en-US" sz="600" dirty="0" smtClean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Employees </a:t>
            </a:r>
            <a:r>
              <a:rPr lang="en-US" sz="2200" dirty="0">
                <a:solidFill>
                  <a:srgbClr val="003F80"/>
                </a:solidFill>
              </a:rPr>
              <a:t>can start the cleaning process with a single push of a button </a:t>
            </a:r>
            <a:endParaRPr lang="en-US" sz="2200" dirty="0" smtClean="0">
              <a:solidFill>
                <a:srgbClr val="003F80"/>
              </a:solidFill>
            </a:endParaRPr>
          </a:p>
          <a:p>
            <a:endParaRPr lang="en-US" sz="600" dirty="0">
              <a:solidFill>
                <a:srgbClr val="003F80"/>
              </a:solidFill>
            </a:endParaRPr>
          </a:p>
          <a:p>
            <a:r>
              <a:rPr lang="en-US" sz="2200" dirty="0" smtClean="0">
                <a:solidFill>
                  <a:srgbClr val="003F80"/>
                </a:solidFill>
              </a:rPr>
              <a:t>No </a:t>
            </a:r>
            <a:r>
              <a:rPr lang="en-US" sz="2200" dirty="0">
                <a:solidFill>
                  <a:srgbClr val="003F80"/>
                </a:solidFill>
              </a:rPr>
              <a:t>additional selections or time-consuming oversight </a:t>
            </a:r>
            <a:r>
              <a:rPr lang="en-US" sz="2200" dirty="0" smtClean="0">
                <a:solidFill>
                  <a:srgbClr val="003F80"/>
                </a:solidFill>
              </a:rPr>
              <a:t>required; simply power machine back on after cleaning cycle is complete</a:t>
            </a:r>
            <a:endParaRPr lang="en-US" sz="2200" dirty="0">
              <a:solidFill>
                <a:srgbClr val="003F8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04820" y="1745437"/>
            <a:ext cx="892257" cy="696872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00B0F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1F497D"/>
                </a:solidFill>
              </a:rPr>
              <a:t>It’s </a:t>
            </a:r>
            <a:r>
              <a:rPr lang="en-US" sz="4000" b="1" i="1" dirty="0" smtClean="0">
                <a:solidFill>
                  <a:srgbClr val="1F497D"/>
                </a:solidFill>
              </a:rPr>
              <a:t>Easy to Clean</a:t>
            </a:r>
            <a:endParaRPr lang="en-US" sz="4000" b="1" i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31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 Page 1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itle Page 2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Inside pages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3824</TotalTime>
  <Words>953</Words>
  <Application>Microsoft Office PowerPoint</Application>
  <PresentationFormat>On-screen Show (4:3)</PresentationFormat>
  <Paragraphs>154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Title Page 1</vt:lpstr>
      <vt:lpstr>Title Page 2</vt:lpstr>
      <vt:lpstr>Inside pages</vt:lpstr>
      <vt:lpstr>Office Theme</vt:lpstr>
      <vt:lpstr>Custom Design</vt:lpstr>
      <vt:lpstr>1_Custom Design</vt:lpstr>
      <vt:lpstr>2_Custom Design</vt:lpstr>
      <vt:lpstr>INTRODUCING MODULAR CUBERS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VantagePoint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Donna Malone</dc:creator>
  <cp:lastModifiedBy>Brandon Levinson</cp:lastModifiedBy>
  <cp:revision>138</cp:revision>
  <cp:lastPrinted>2014-12-11T15:54:59Z</cp:lastPrinted>
  <dcterms:created xsi:type="dcterms:W3CDTF">2014-09-30T13:49:33Z</dcterms:created>
  <dcterms:modified xsi:type="dcterms:W3CDTF">2018-06-28T18:42:59Z</dcterms:modified>
</cp:coreProperties>
</file>