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1" r:id="rId2"/>
    <p:sldMasterId id="2147483651" r:id="rId3"/>
    <p:sldMasterId id="2147483663" r:id="rId4"/>
    <p:sldMasterId id="2147483666" r:id="rId5"/>
    <p:sldMasterId id="2147483668" r:id="rId6"/>
    <p:sldMasterId id="2147483677" r:id="rId7"/>
    <p:sldMasterId id="2147483683" r:id="rId8"/>
    <p:sldMasterId id="2147483692" r:id="rId9"/>
    <p:sldMasterId id="2147483714" r:id="rId10"/>
  </p:sldMasterIdLst>
  <p:notesMasterIdLst>
    <p:notesMasterId r:id="rId24"/>
  </p:notesMasterIdLst>
  <p:sldIdLst>
    <p:sldId id="352" r:id="rId11"/>
    <p:sldId id="393" r:id="rId12"/>
    <p:sldId id="380" r:id="rId13"/>
    <p:sldId id="373" r:id="rId14"/>
    <p:sldId id="401" r:id="rId15"/>
    <p:sldId id="356" r:id="rId16"/>
    <p:sldId id="363" r:id="rId17"/>
    <p:sldId id="343" r:id="rId18"/>
    <p:sldId id="376" r:id="rId19"/>
    <p:sldId id="377" r:id="rId20"/>
    <p:sldId id="402" r:id="rId21"/>
    <p:sldId id="375" r:id="rId22"/>
    <p:sldId id="271"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ghan Daro" initials="MD" lastIdx="22" clrIdx="0"/>
  <p:cmAuthor id="1" name="Virginia Vanvick" initials="VV"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C46"/>
    <a:srgbClr val="00ADEF"/>
    <a:srgbClr val="1F497D"/>
    <a:srgbClr val="FFFFFF"/>
    <a:srgbClr val="888888"/>
    <a:srgbClr val="6F6F6F"/>
    <a:srgbClr val="FBFBFB"/>
    <a:srgbClr val="FEFEFE"/>
    <a:srgbClr val="00B0F0"/>
    <a:srgbClr val="1020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229" autoAdjust="0"/>
  </p:normalViewPr>
  <p:slideViewPr>
    <p:cSldViewPr snapToGrid="0" snapToObjects="1">
      <p:cViewPr varScale="1">
        <p:scale>
          <a:sx n="110" d="100"/>
          <a:sy n="110" d="100"/>
        </p:scale>
        <p:origin x="168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7AFC81-E0C3-1043-A76F-E3A960572120}" type="datetimeFigureOut">
              <a:rPr lang="en-US" smtClean="0"/>
              <a:t>5/15/2020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E2991F-FD1D-FF42-9B0E-8EEDB31F4D9F}" type="slidenum">
              <a:rPr lang="en-US" smtClean="0"/>
              <a:t>‹#›</a:t>
            </a:fld>
            <a:endParaRPr lang="en-US" dirty="0"/>
          </a:p>
        </p:txBody>
      </p:sp>
    </p:spTree>
    <p:extLst>
      <p:ext uri="{BB962C8B-B14F-4D97-AF65-F5344CB8AC3E}">
        <p14:creationId xmlns:p14="http://schemas.microsoft.com/office/powerpoint/2010/main" val="2140423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2991F-FD1D-FF42-9B0E-8EEDB31F4D9F}" type="slidenum">
              <a:rPr lang="en-US" smtClean="0"/>
              <a:t>1</a:t>
            </a:fld>
            <a:endParaRPr lang="en-US" dirty="0"/>
          </a:p>
        </p:txBody>
      </p:sp>
    </p:spTree>
    <p:extLst>
      <p:ext uri="{BB962C8B-B14F-4D97-AF65-F5344CB8AC3E}">
        <p14:creationId xmlns:p14="http://schemas.microsoft.com/office/powerpoint/2010/main" val="1303372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2991F-FD1D-FF42-9B0E-8EEDB31F4D9F}" type="slidenum">
              <a:rPr lang="en-US" smtClean="0"/>
              <a:t>10</a:t>
            </a:fld>
            <a:endParaRPr lang="en-US" dirty="0"/>
          </a:p>
        </p:txBody>
      </p:sp>
    </p:spTree>
    <p:extLst>
      <p:ext uri="{BB962C8B-B14F-4D97-AF65-F5344CB8AC3E}">
        <p14:creationId xmlns:p14="http://schemas.microsoft.com/office/powerpoint/2010/main" val="2130800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2991F-FD1D-FF42-9B0E-8EEDB31F4D9F}" type="slidenum">
              <a:rPr lang="en-US" smtClean="0"/>
              <a:t>11</a:t>
            </a:fld>
            <a:endParaRPr lang="en-US" dirty="0"/>
          </a:p>
        </p:txBody>
      </p:sp>
    </p:spTree>
    <p:extLst>
      <p:ext uri="{BB962C8B-B14F-4D97-AF65-F5344CB8AC3E}">
        <p14:creationId xmlns:p14="http://schemas.microsoft.com/office/powerpoint/2010/main" val="1581338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2991F-FD1D-FF42-9B0E-8EEDB31F4D9F}" type="slidenum">
              <a:rPr lang="en-US" smtClean="0"/>
              <a:t>12</a:t>
            </a:fld>
            <a:endParaRPr lang="en-US" dirty="0"/>
          </a:p>
        </p:txBody>
      </p:sp>
    </p:spTree>
    <p:extLst>
      <p:ext uri="{BB962C8B-B14F-4D97-AF65-F5344CB8AC3E}">
        <p14:creationId xmlns:p14="http://schemas.microsoft.com/office/powerpoint/2010/main" val="3507610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8D5E5-A431-4D63-B4AD-79F0392A4188}" type="slidenum">
              <a:rPr lang="en-US" smtClean="0"/>
              <a:t>13</a:t>
            </a:fld>
            <a:endParaRPr lang="en-US" dirty="0"/>
          </a:p>
        </p:txBody>
      </p:sp>
    </p:spTree>
    <p:extLst>
      <p:ext uri="{BB962C8B-B14F-4D97-AF65-F5344CB8AC3E}">
        <p14:creationId xmlns:p14="http://schemas.microsoft.com/office/powerpoint/2010/main" val="3078371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E2991F-FD1D-FF42-9B0E-8EEDB31F4D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89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2991F-FD1D-FF42-9B0E-8EEDB31F4D9F}" type="slidenum">
              <a:rPr lang="en-US" smtClean="0"/>
              <a:t>3</a:t>
            </a:fld>
            <a:endParaRPr lang="en-US" dirty="0"/>
          </a:p>
        </p:txBody>
      </p:sp>
    </p:spTree>
    <p:extLst>
      <p:ext uri="{BB962C8B-B14F-4D97-AF65-F5344CB8AC3E}">
        <p14:creationId xmlns:p14="http://schemas.microsoft.com/office/powerpoint/2010/main" val="1326569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A7FBA7-C84F-4687-9973-1761EB2BD26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88974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2991F-FD1D-FF42-9B0E-8EEDB31F4D9F}" type="slidenum">
              <a:rPr lang="en-US" smtClean="0"/>
              <a:t>5</a:t>
            </a:fld>
            <a:endParaRPr lang="en-US" dirty="0"/>
          </a:p>
        </p:txBody>
      </p:sp>
    </p:spTree>
    <p:extLst>
      <p:ext uri="{BB962C8B-B14F-4D97-AF65-F5344CB8AC3E}">
        <p14:creationId xmlns:p14="http://schemas.microsoft.com/office/powerpoint/2010/main" val="381756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2991F-FD1D-FF42-9B0E-8EEDB31F4D9F}" type="slidenum">
              <a:rPr lang="en-US" smtClean="0"/>
              <a:t>6</a:t>
            </a:fld>
            <a:endParaRPr lang="en-US" dirty="0"/>
          </a:p>
        </p:txBody>
      </p:sp>
    </p:spTree>
    <p:extLst>
      <p:ext uri="{BB962C8B-B14F-4D97-AF65-F5344CB8AC3E}">
        <p14:creationId xmlns:p14="http://schemas.microsoft.com/office/powerpoint/2010/main" val="952409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2991F-FD1D-FF42-9B0E-8EEDB31F4D9F}" type="slidenum">
              <a:rPr lang="en-US" smtClean="0"/>
              <a:t>7</a:t>
            </a:fld>
            <a:endParaRPr lang="en-US" dirty="0"/>
          </a:p>
        </p:txBody>
      </p:sp>
    </p:spTree>
    <p:extLst>
      <p:ext uri="{BB962C8B-B14F-4D97-AF65-F5344CB8AC3E}">
        <p14:creationId xmlns:p14="http://schemas.microsoft.com/office/powerpoint/2010/main" val="2237087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F497D"/>
                </a:solidFill>
              </a:rPr>
              <a:t>Note: </a:t>
            </a:r>
            <a:r>
              <a:rPr lang="en-US" sz="1200" i="1" dirty="0">
                <a:solidFill>
                  <a:srgbClr val="1F497D"/>
                </a:solidFill>
              </a:rPr>
              <a:t>All ice cubes should have a small dimple on bottom side (size of pencil eraser)</a:t>
            </a:r>
          </a:p>
          <a:p>
            <a:endParaRPr lang="en-US" dirty="0"/>
          </a:p>
        </p:txBody>
      </p:sp>
      <p:sp>
        <p:nvSpPr>
          <p:cNvPr id="4" name="Slide Number Placeholder 3"/>
          <p:cNvSpPr>
            <a:spLocks noGrp="1"/>
          </p:cNvSpPr>
          <p:nvPr>
            <p:ph type="sldNum" sz="quarter" idx="5"/>
          </p:nvPr>
        </p:nvSpPr>
        <p:spPr/>
        <p:txBody>
          <a:bodyPr/>
          <a:lstStyle/>
          <a:p>
            <a:fld id="{F5E2991F-FD1D-FF42-9B0E-8EEDB31F4D9F}" type="slidenum">
              <a:rPr lang="en-US" smtClean="0"/>
              <a:t>8</a:t>
            </a:fld>
            <a:endParaRPr lang="en-US" dirty="0"/>
          </a:p>
        </p:txBody>
      </p:sp>
    </p:spTree>
    <p:extLst>
      <p:ext uri="{BB962C8B-B14F-4D97-AF65-F5344CB8AC3E}">
        <p14:creationId xmlns:p14="http://schemas.microsoft.com/office/powerpoint/2010/main" val="283808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E2991F-FD1D-FF42-9B0E-8EEDB31F4D9F}" type="slidenum">
              <a:rPr lang="en-US" smtClean="0"/>
              <a:t>9</a:t>
            </a:fld>
            <a:endParaRPr lang="en-US" dirty="0"/>
          </a:p>
        </p:txBody>
      </p:sp>
    </p:spTree>
    <p:extLst>
      <p:ext uri="{BB962C8B-B14F-4D97-AF65-F5344CB8AC3E}">
        <p14:creationId xmlns:p14="http://schemas.microsoft.com/office/powerpoint/2010/main" val="1316291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3"/>
          <p:cNvSpPr>
            <a:spLocks noGrp="1"/>
          </p:cNvSpPr>
          <p:nvPr>
            <p:ph type="title" hasCustomPrompt="1"/>
          </p:nvPr>
        </p:nvSpPr>
        <p:spPr>
          <a:xfrm>
            <a:off x="457200" y="1697038"/>
            <a:ext cx="8229600" cy="906462"/>
          </a:xfrm>
          <a:prstGeom prst="rect">
            <a:avLst/>
          </a:prstGeom>
        </p:spPr>
        <p:txBody>
          <a:bodyPr vert="horz"/>
          <a:lstStyle>
            <a:lvl1pPr>
              <a:defRPr>
                <a:solidFill>
                  <a:srgbClr val="FFFFFF"/>
                </a:solidFill>
              </a:defRPr>
            </a:lvl1pPr>
          </a:lstStyle>
          <a:p>
            <a:r>
              <a:rPr lang="en-US" dirty="0"/>
              <a:t>CLICK TO EDIT MASTER TITLE STYLE</a:t>
            </a:r>
          </a:p>
        </p:txBody>
      </p:sp>
      <p:sp>
        <p:nvSpPr>
          <p:cNvPr id="7" name="Text Placeholder 6"/>
          <p:cNvSpPr>
            <a:spLocks noGrp="1"/>
          </p:cNvSpPr>
          <p:nvPr>
            <p:ph type="body" sz="quarter" idx="11"/>
          </p:nvPr>
        </p:nvSpPr>
        <p:spPr>
          <a:xfrm>
            <a:off x="457200" y="2736850"/>
            <a:ext cx="8229600" cy="596900"/>
          </a:xfrm>
          <a:prstGeom prst="rect">
            <a:avLst/>
          </a:prstGeom>
        </p:spPr>
        <p:txBody>
          <a:bodyPr vert="horz"/>
          <a:lstStyle>
            <a:lvl1pPr marL="0" indent="0" algn="ctr">
              <a:buNone/>
              <a:defRPr sz="2200">
                <a:solidFill>
                  <a:schemeClr val="bg1"/>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18729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19200"/>
            <a:ext cx="4040188" cy="5873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58962"/>
            <a:ext cx="4040188" cy="3627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19200"/>
            <a:ext cx="4041775" cy="5873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858962"/>
            <a:ext cx="4041775" cy="3627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107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4" name="Content Placeholder 3"/>
          <p:cNvSpPr>
            <a:spLocks noGrp="1"/>
          </p:cNvSpPr>
          <p:nvPr>
            <p:ph sz="quarter" idx="10"/>
          </p:nvPr>
        </p:nvSpPr>
        <p:spPr>
          <a:xfrm>
            <a:off x="457200" y="1061426"/>
            <a:ext cx="8229600"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4236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0832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0273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27C1886-D516-4F3C-AB4D-D8509D938C98}" type="datetimeFigureOut">
              <a:rPr lang="en-US" smtClean="0">
                <a:solidFill>
                  <a:prstClr val="black">
                    <a:tint val="75000"/>
                  </a:prstClr>
                </a:solidFill>
              </a:rPr>
              <a:pPr/>
              <a:t>5/15/2020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92E3B2-65E7-447F-93FF-B1D7ADE1C68B}"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2"/>
          <p:cNvSpPr>
            <a:spLocks noGrp="1"/>
          </p:cNvSpPr>
          <p:nvPr>
            <p:ph idx="1"/>
          </p:nvPr>
        </p:nvSpPr>
        <p:spPr>
          <a:xfrm>
            <a:off x="457200" y="1219200"/>
            <a:ext cx="8229600" cy="4906963"/>
          </a:xfrm>
          <a:prstGeom prst="rect">
            <a:avLst/>
          </a:prstGeom>
        </p:spPr>
        <p:txBody>
          <a:bodyPr vert="horz" lIns="91440" tIns="45720" rIns="91440" bIns="45720" rtlCol="0">
            <a:normAutofit/>
          </a:bodyPr>
          <a:lstStyle/>
          <a:p>
            <a:pPr lvl="0"/>
            <a:r>
              <a:rPr lang="en-US" dirty="0"/>
              <a:t>Text Helvetica or Arial font size 32</a:t>
            </a:r>
          </a:p>
          <a:p>
            <a:pPr lvl="1"/>
            <a:r>
              <a:rPr lang="en-US" dirty="0"/>
              <a:t>Text Helvetica or Arial font size 28</a:t>
            </a:r>
          </a:p>
          <a:p>
            <a:pPr lvl="2"/>
            <a:r>
              <a:rPr lang="en-US" dirty="0"/>
              <a:t>Text Helvetica or Arial font size 24</a:t>
            </a:r>
          </a:p>
          <a:p>
            <a:pPr lvl="3"/>
            <a:r>
              <a:rPr lang="en-US" dirty="0"/>
              <a:t>Text Helvetica or Arial font size 20</a:t>
            </a:r>
          </a:p>
          <a:p>
            <a:pPr lvl="4"/>
            <a:r>
              <a:rPr lang="en-US" dirty="0"/>
              <a:t>Text Helvetica or Arial font size 20</a:t>
            </a:r>
          </a:p>
        </p:txBody>
      </p:sp>
    </p:spTree>
    <p:extLst>
      <p:ext uri="{BB962C8B-B14F-4D97-AF65-F5344CB8AC3E}">
        <p14:creationId xmlns:p14="http://schemas.microsoft.com/office/powerpoint/2010/main" val="1656185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052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r>
              <a:rPr lang="en-US"/>
              <a:t>Click to edit Master title style</a:t>
            </a:r>
          </a:p>
        </p:txBody>
      </p:sp>
      <p:sp>
        <p:nvSpPr>
          <p:cNvPr id="3" name="Content Placeholder 2"/>
          <p:cNvSpPr>
            <a:spLocks noGrp="1"/>
          </p:cNvSpPr>
          <p:nvPr>
            <p:ph idx="1"/>
          </p:nvPr>
        </p:nvSpPr>
        <p:spPr>
          <a:xfrm>
            <a:off x="457200" y="1143001"/>
            <a:ext cx="8229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7065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a:t>Click to edit Master title style</a:t>
            </a:r>
          </a:p>
        </p:txBody>
      </p:sp>
      <p:sp>
        <p:nvSpPr>
          <p:cNvPr id="3" name="Content Placeholder 2"/>
          <p:cNvSpPr>
            <a:spLocks noGrp="1"/>
          </p:cNvSpPr>
          <p:nvPr>
            <p:ph sz="half" idx="1"/>
          </p:nvPr>
        </p:nvSpPr>
        <p:spPr>
          <a:xfrm>
            <a:off x="457200" y="1219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6367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19200"/>
            <a:ext cx="4040188" cy="5873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58962"/>
            <a:ext cx="4040188" cy="3627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19200"/>
            <a:ext cx="4041775" cy="5873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858962"/>
            <a:ext cx="4041775" cy="3627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006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565150"/>
            <a:ext cx="6019800" cy="609600"/>
          </a:xfrm>
          <a:prstGeom prst="rect">
            <a:avLst/>
          </a:prstGeom>
        </p:spPr>
        <p:txBody>
          <a:bodyPr/>
          <a:lstStyle/>
          <a:p>
            <a:r>
              <a:rPr lang="en-US"/>
              <a:t>Click to edit Master title style</a:t>
            </a:r>
          </a:p>
        </p:txBody>
      </p:sp>
      <p:sp>
        <p:nvSpPr>
          <p:cNvPr id="3" name="Rectangle 6"/>
          <p:cNvSpPr>
            <a:spLocks noGrp="1" noChangeArrowheads="1"/>
          </p:cNvSpPr>
          <p:nvPr>
            <p:ph type="sldNum" sz="quarter" idx="10"/>
          </p:nvPr>
        </p:nvSpPr>
        <p:spPr>
          <a:xfrm>
            <a:off x="141288" y="6248400"/>
            <a:ext cx="381000" cy="457200"/>
          </a:xfrm>
          <a:prstGeom prst="rect">
            <a:avLst/>
          </a:prstGeom>
          <a:ln/>
        </p:spPr>
        <p:txBody>
          <a:bodyPr/>
          <a:lstStyle>
            <a:lvl1pPr>
              <a:defRPr/>
            </a:lvl1pPr>
          </a:lstStyle>
          <a:p>
            <a:pPr>
              <a:defRPr/>
            </a:pPr>
            <a:fld id="{06F8BA65-5D72-4666-9210-937CEB04DAC5}" type="slidenum">
              <a:rPr lang="en-US">
                <a:solidFill>
                  <a:prstClr val="black">
                    <a:tint val="75000"/>
                  </a:prstClr>
                </a:solidFill>
              </a:rPr>
              <a:pPr>
                <a:defRPr/>
              </a:pPr>
              <a:t>‹#›</a:t>
            </a:fld>
            <a:endParaRPr lang="en-US" dirty="0">
              <a:solidFill>
                <a:prstClr val="black">
                  <a:tint val="75000"/>
                </a:prstClr>
              </a:solidFill>
            </a:endParaRPr>
          </a:p>
        </p:txBody>
      </p:sp>
      <p:sp>
        <p:nvSpPr>
          <p:cNvPr id="4" name="Rectangle 4"/>
          <p:cNvSpPr>
            <a:spLocks noGrp="1" noChangeArrowheads="1"/>
          </p:cNvSpPr>
          <p:nvPr>
            <p:ph type="dt" sz="half" idx="11"/>
          </p:nvPr>
        </p:nvSpPr>
        <p:spPr>
          <a:xfrm>
            <a:off x="685800" y="6248400"/>
            <a:ext cx="1905000" cy="457200"/>
          </a:xfrm>
          <a:prstGeom prst="rect">
            <a:avLst/>
          </a:prstGeom>
          <a:ln/>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2"/>
          </p:nvPr>
        </p:nvSpPr>
        <p:spPr>
          <a:xfrm>
            <a:off x="3124200" y="6248400"/>
            <a:ext cx="2895600" cy="457200"/>
          </a:xfrm>
          <a:prstGeom prst="rect">
            <a:avLst/>
          </a:prstGeom>
          <a:ln/>
        </p:spPr>
        <p:txBody>
          <a:bodyPr/>
          <a:lstStyle>
            <a:lvl1pPr>
              <a:defRPr/>
            </a:lvl1p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4010607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3"/>
          <p:cNvSpPr>
            <a:spLocks noGrp="1"/>
          </p:cNvSpPr>
          <p:nvPr>
            <p:ph type="title" hasCustomPrompt="1"/>
          </p:nvPr>
        </p:nvSpPr>
        <p:spPr>
          <a:xfrm>
            <a:off x="457200" y="1697038"/>
            <a:ext cx="8229600" cy="906462"/>
          </a:xfrm>
          <a:prstGeom prst="rect">
            <a:avLst/>
          </a:prstGeom>
        </p:spPr>
        <p:txBody>
          <a:bodyPr vert="horz"/>
          <a:lstStyle>
            <a:lvl1pPr>
              <a:defRPr>
                <a:solidFill>
                  <a:srgbClr val="FFFFFF"/>
                </a:solidFill>
              </a:defRPr>
            </a:lvl1pPr>
          </a:lstStyle>
          <a:p>
            <a:r>
              <a:rPr lang="en-US" dirty="0"/>
              <a:t>CLICK TO EDIT MASTER TITLE STYLE</a:t>
            </a:r>
          </a:p>
        </p:txBody>
      </p:sp>
      <p:sp>
        <p:nvSpPr>
          <p:cNvPr id="4" name="Text Placeholder 6"/>
          <p:cNvSpPr>
            <a:spLocks noGrp="1"/>
          </p:cNvSpPr>
          <p:nvPr>
            <p:ph type="body" sz="quarter" idx="11"/>
          </p:nvPr>
        </p:nvSpPr>
        <p:spPr>
          <a:xfrm>
            <a:off x="457200" y="2736850"/>
            <a:ext cx="8229600" cy="596900"/>
          </a:xfrm>
          <a:prstGeom prst="rect">
            <a:avLst/>
          </a:prstGeom>
        </p:spPr>
        <p:txBody>
          <a:bodyPr vert="horz"/>
          <a:lstStyle>
            <a:lvl1pPr marL="0" indent="0" algn="ctr">
              <a:buNone/>
              <a:defRPr sz="2200">
                <a:solidFill>
                  <a:schemeClr val="bg1"/>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836142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8737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r>
              <a:rPr lang="en-US"/>
              <a:t>Click to edit Master title style</a:t>
            </a:r>
          </a:p>
        </p:txBody>
      </p:sp>
      <p:sp>
        <p:nvSpPr>
          <p:cNvPr id="3" name="Content Placeholder 2"/>
          <p:cNvSpPr>
            <a:spLocks noGrp="1"/>
          </p:cNvSpPr>
          <p:nvPr>
            <p:ph idx="1"/>
          </p:nvPr>
        </p:nvSpPr>
        <p:spPr>
          <a:xfrm>
            <a:off x="457200" y="1143001"/>
            <a:ext cx="8229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468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a:t>Click to edit Master title style</a:t>
            </a:r>
          </a:p>
        </p:txBody>
      </p:sp>
      <p:sp>
        <p:nvSpPr>
          <p:cNvPr id="3" name="Content Placeholder 2"/>
          <p:cNvSpPr>
            <a:spLocks noGrp="1"/>
          </p:cNvSpPr>
          <p:nvPr>
            <p:ph sz="half" idx="1"/>
          </p:nvPr>
        </p:nvSpPr>
        <p:spPr>
          <a:xfrm>
            <a:off x="457200" y="1219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8396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19200"/>
            <a:ext cx="4040188" cy="5873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58962"/>
            <a:ext cx="4040188" cy="3627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19200"/>
            <a:ext cx="4041775" cy="5873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858962"/>
            <a:ext cx="4041775" cy="3627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8736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4" name="Content Placeholder 3"/>
          <p:cNvSpPr>
            <a:spLocks noGrp="1"/>
          </p:cNvSpPr>
          <p:nvPr>
            <p:ph sz="quarter" idx="10"/>
          </p:nvPr>
        </p:nvSpPr>
        <p:spPr>
          <a:xfrm>
            <a:off x="457200" y="1061426"/>
            <a:ext cx="8229600"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2073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5607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27C1886-D516-4F3C-AB4D-D8509D938C98}" type="datetimeFigureOut">
              <a:rPr lang="en-US" smtClean="0">
                <a:solidFill>
                  <a:prstClr val="black">
                    <a:tint val="75000"/>
                  </a:prstClr>
                </a:solidFill>
              </a:rPr>
              <a:pPr/>
              <a:t>5/15/2020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92E3B2-65E7-447F-93FF-B1D7ADE1C68B}"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2"/>
          <p:cNvSpPr>
            <a:spLocks noGrp="1"/>
          </p:cNvSpPr>
          <p:nvPr>
            <p:ph idx="1"/>
          </p:nvPr>
        </p:nvSpPr>
        <p:spPr>
          <a:xfrm>
            <a:off x="457200" y="1219200"/>
            <a:ext cx="8229600" cy="4906963"/>
          </a:xfrm>
          <a:prstGeom prst="rect">
            <a:avLst/>
          </a:prstGeom>
        </p:spPr>
        <p:txBody>
          <a:bodyPr vert="horz" lIns="91440" tIns="45720" rIns="91440" bIns="45720" rtlCol="0">
            <a:normAutofit/>
          </a:bodyPr>
          <a:lstStyle/>
          <a:p>
            <a:pPr lvl="0"/>
            <a:r>
              <a:rPr lang="en-US" dirty="0"/>
              <a:t>Text Helvetica or Arial font size 32</a:t>
            </a:r>
          </a:p>
          <a:p>
            <a:pPr lvl="1"/>
            <a:r>
              <a:rPr lang="en-US" dirty="0"/>
              <a:t>Text Helvetica or Arial font size 28</a:t>
            </a:r>
          </a:p>
          <a:p>
            <a:pPr lvl="2"/>
            <a:r>
              <a:rPr lang="en-US" dirty="0"/>
              <a:t>Text Helvetica or Arial font size 24</a:t>
            </a:r>
          </a:p>
          <a:p>
            <a:pPr lvl="3"/>
            <a:r>
              <a:rPr lang="en-US" dirty="0"/>
              <a:t>Text Helvetica or Arial font size 20</a:t>
            </a:r>
          </a:p>
          <a:p>
            <a:pPr lvl="4"/>
            <a:r>
              <a:rPr lang="en-US" dirty="0"/>
              <a:t>Text Helvetica or Arial font size 20</a:t>
            </a:r>
          </a:p>
        </p:txBody>
      </p:sp>
    </p:spTree>
    <p:extLst>
      <p:ext uri="{BB962C8B-B14F-4D97-AF65-F5344CB8AC3E}">
        <p14:creationId xmlns:p14="http://schemas.microsoft.com/office/powerpoint/2010/main" val="1323683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7428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r>
              <a:rPr lang="en-US"/>
              <a:t>Click to edit Master title style</a:t>
            </a:r>
          </a:p>
        </p:txBody>
      </p:sp>
      <p:sp>
        <p:nvSpPr>
          <p:cNvPr id="3" name="Content Placeholder 2"/>
          <p:cNvSpPr>
            <a:spLocks noGrp="1"/>
          </p:cNvSpPr>
          <p:nvPr>
            <p:ph idx="1"/>
          </p:nvPr>
        </p:nvSpPr>
        <p:spPr>
          <a:xfrm>
            <a:off x="457200" y="1143001"/>
            <a:ext cx="8229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4530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a:t>Click to edit Master title style</a:t>
            </a:r>
          </a:p>
        </p:txBody>
      </p:sp>
      <p:sp>
        <p:nvSpPr>
          <p:cNvPr id="3" name="Content Placeholder 2"/>
          <p:cNvSpPr>
            <a:spLocks noGrp="1"/>
          </p:cNvSpPr>
          <p:nvPr>
            <p:ph sz="half" idx="1"/>
          </p:nvPr>
        </p:nvSpPr>
        <p:spPr>
          <a:xfrm>
            <a:off x="457200" y="1219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2761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4" name="Content Placeholder 3"/>
          <p:cNvSpPr>
            <a:spLocks noGrp="1"/>
          </p:cNvSpPr>
          <p:nvPr>
            <p:ph sz="quarter" idx="10"/>
          </p:nvPr>
        </p:nvSpPr>
        <p:spPr>
          <a:xfrm>
            <a:off x="457200" y="1061426"/>
            <a:ext cx="8229600"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0425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19200"/>
            <a:ext cx="4040188" cy="5873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58962"/>
            <a:ext cx="4040188" cy="3627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19200"/>
            <a:ext cx="4041775" cy="5873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858962"/>
            <a:ext cx="4041775" cy="3627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342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4" name="Content Placeholder 3"/>
          <p:cNvSpPr>
            <a:spLocks noGrp="1"/>
          </p:cNvSpPr>
          <p:nvPr>
            <p:ph sz="quarter" idx="10"/>
          </p:nvPr>
        </p:nvSpPr>
        <p:spPr>
          <a:xfrm>
            <a:off x="457200" y="1061426"/>
            <a:ext cx="8229600"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8489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28800"/>
            <a:ext cx="701675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3124200" y="6248400"/>
            <a:ext cx="2895600" cy="457200"/>
          </a:xfrm>
          <a:prstGeom prst="rect">
            <a:avLst/>
          </a:prstGeom>
        </p:spPr>
        <p:txBody>
          <a:bodyPr/>
          <a:lstStyle>
            <a:lvl1pPr eaLnBrk="1" hangingPunct="1">
              <a:defRPr>
                <a:solidFill>
                  <a:srgbClr val="000000"/>
                </a:solidFill>
              </a:defRPr>
            </a:lvl1pPr>
          </a:lstStyle>
          <a:p>
            <a:pPr>
              <a:defRPr/>
            </a:pPr>
            <a:endParaRPr lang="en-US" dirty="0"/>
          </a:p>
        </p:txBody>
      </p:sp>
    </p:spTree>
    <p:extLst>
      <p:ext uri="{BB962C8B-B14F-4D97-AF65-F5344CB8AC3E}">
        <p14:creationId xmlns:p14="http://schemas.microsoft.com/office/powerpoint/2010/main" val="83640228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141288" y="6248400"/>
            <a:ext cx="381000" cy="457200"/>
          </a:xfrm>
          <a:prstGeom prst="rect">
            <a:avLst/>
          </a:prstGeom>
        </p:spPr>
        <p:txBody>
          <a:bodyPr/>
          <a:lstStyle>
            <a:lvl1pPr eaLnBrk="1" hangingPunct="1">
              <a:defRPr/>
            </a:lvl1pPr>
          </a:lstStyle>
          <a:p>
            <a:pPr>
              <a:defRPr/>
            </a:pPr>
            <a:fld id="{7FEDF510-891E-4829-BA19-7D456407AB2A}" type="slidenum">
              <a:rPr lang="en-US">
                <a:solidFill>
                  <a:prstClr val="black">
                    <a:tint val="75000"/>
                  </a:prstClr>
                </a:solidFill>
              </a:rPr>
              <a:pPr>
                <a:defRPr/>
              </a:pPr>
              <a:t>‹#›</a:t>
            </a:fld>
            <a:endParaRPr lang="en-US" dirty="0">
              <a:solidFill>
                <a:prstClr val="black">
                  <a:tint val="75000"/>
                </a:prstClr>
              </a:solidFill>
            </a:endParaRPr>
          </a:p>
        </p:txBody>
      </p:sp>
      <p:sp>
        <p:nvSpPr>
          <p:cNvPr id="3" name="Rectangle 4"/>
          <p:cNvSpPr>
            <a:spLocks noGrp="1" noChangeArrowheads="1"/>
          </p:cNvSpPr>
          <p:nvPr>
            <p:ph type="dt" sz="half" idx="11"/>
          </p:nvPr>
        </p:nvSpPr>
        <p:spPr>
          <a:xfrm>
            <a:off x="685800" y="6248400"/>
            <a:ext cx="1905000" cy="457200"/>
          </a:xfrm>
          <a:prstGeom prst="rect">
            <a:avLst/>
          </a:prstGeom>
        </p:spPr>
        <p:txBody>
          <a:bodyPr/>
          <a:lstStyle>
            <a:lvl1pPr eaLnBrk="1" hangingPunct="1">
              <a:defRPr/>
            </a:lvl1pPr>
          </a:lstStyle>
          <a:p>
            <a:pPr>
              <a:defRPr/>
            </a:pPr>
            <a:endParaRPr lang="en-US" dirty="0">
              <a:solidFill>
                <a:prstClr val="black">
                  <a:tint val="75000"/>
                </a:prstClr>
              </a:solidFill>
            </a:endParaRPr>
          </a:p>
        </p:txBody>
      </p:sp>
      <p:sp>
        <p:nvSpPr>
          <p:cNvPr id="4" name="Rectangle 5"/>
          <p:cNvSpPr>
            <a:spLocks noGrp="1" noChangeArrowheads="1"/>
          </p:cNvSpPr>
          <p:nvPr>
            <p:ph type="ftr" sz="quarter" idx="12"/>
          </p:nvPr>
        </p:nvSpPr>
        <p:spPr>
          <a:xfrm>
            <a:off x="3124200" y="6248400"/>
            <a:ext cx="2895600" cy="457200"/>
          </a:xfrm>
          <a:prstGeom prst="rect">
            <a:avLst/>
          </a:prstGeom>
        </p:spPr>
        <p:txBody>
          <a:bodyPr/>
          <a:lstStyle>
            <a:lvl1pPr eaLnBrk="1" hangingPunct="1">
              <a:defRPr/>
            </a:lvl1p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49928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a:prstGeom prst="rect">
            <a:avLst/>
          </a:prstGeom>
        </p:spPr>
        <p:txBody>
          <a:bodyPr/>
          <a:lstStyle/>
          <a:p>
            <a:pPr lvl="0"/>
            <a:endParaRPr lang="en-US" noProof="0" dirty="0"/>
          </a:p>
        </p:txBody>
      </p:sp>
      <p:sp>
        <p:nvSpPr>
          <p:cNvPr id="5" name="Date Placeholder 4"/>
          <p:cNvSpPr>
            <a:spLocks noGrp="1"/>
          </p:cNvSpPr>
          <p:nvPr>
            <p:ph type="dt" sz="half" idx="10"/>
          </p:nvPr>
        </p:nvSpPr>
        <p:spPr>
          <a:xfrm>
            <a:off x="455613" y="6242050"/>
            <a:ext cx="2130425" cy="474663"/>
          </a:xfrm>
          <a:prstGeom prst="rect">
            <a:avLst/>
          </a:prstGeom>
        </p:spPr>
        <p:txBody>
          <a:bodyPr/>
          <a:lstStyle>
            <a:lvl1pPr eaLnBrk="1" hangingPunct="1">
              <a:defRPr>
                <a:solidFill>
                  <a:srgbClr val="000000"/>
                </a:solidFill>
              </a:defRPr>
            </a:lvl1pPr>
          </a:lstStyle>
          <a:p>
            <a:pPr>
              <a:defRPr/>
            </a:pPr>
            <a:endParaRPr lang="en-US" dirty="0"/>
          </a:p>
        </p:txBody>
      </p:sp>
      <p:sp>
        <p:nvSpPr>
          <p:cNvPr id="6" name="Footer Placeholder 5"/>
          <p:cNvSpPr>
            <a:spLocks noGrp="1"/>
          </p:cNvSpPr>
          <p:nvPr>
            <p:ph type="ftr" sz="quarter" idx="11"/>
          </p:nvPr>
        </p:nvSpPr>
        <p:spPr>
          <a:xfrm>
            <a:off x="3124200" y="6242050"/>
            <a:ext cx="2895600" cy="474663"/>
          </a:xfrm>
          <a:prstGeom prst="rect">
            <a:avLst/>
          </a:prstGeom>
        </p:spPr>
        <p:txBody>
          <a:bodyPr/>
          <a:lstStyle>
            <a:lvl1pPr eaLnBrk="1" hangingPunct="1">
              <a:defRPr>
                <a:solidFill>
                  <a:srgbClr val="000000"/>
                </a:solidFill>
              </a:defRPr>
            </a:lvl1pPr>
          </a:lstStyle>
          <a:p>
            <a:pPr>
              <a:defRPr/>
            </a:pPr>
            <a:endParaRPr lang="en-US" dirty="0"/>
          </a:p>
        </p:txBody>
      </p:sp>
      <p:sp>
        <p:nvSpPr>
          <p:cNvPr id="7" name="Slide Number Placeholder 6"/>
          <p:cNvSpPr>
            <a:spLocks noGrp="1"/>
          </p:cNvSpPr>
          <p:nvPr>
            <p:ph type="sldNum" sz="quarter" idx="12"/>
          </p:nvPr>
        </p:nvSpPr>
        <p:spPr>
          <a:xfrm>
            <a:off x="6553200" y="6242050"/>
            <a:ext cx="2130425" cy="474663"/>
          </a:xfrm>
          <a:prstGeom prst="rect">
            <a:avLst/>
          </a:prstGeom>
        </p:spPr>
        <p:txBody>
          <a:bodyPr/>
          <a:lstStyle>
            <a:lvl1pPr eaLnBrk="1" hangingPunct="1">
              <a:defRPr>
                <a:solidFill>
                  <a:srgbClr val="000000"/>
                </a:solidFill>
              </a:defRPr>
            </a:lvl1pPr>
          </a:lstStyle>
          <a:p>
            <a:pPr>
              <a:defRPr/>
            </a:pPr>
            <a:fld id="{EB211954-39E6-4BE0-AF47-9578A1AAFBDB}" type="slidenum">
              <a:rPr lang="en-US"/>
              <a:pPr>
                <a:defRPr/>
              </a:pPr>
              <a:t>‹#›</a:t>
            </a:fld>
            <a:endParaRPr lang="en-US" dirty="0"/>
          </a:p>
        </p:txBody>
      </p:sp>
    </p:spTree>
    <p:extLst>
      <p:ext uri="{BB962C8B-B14F-4D97-AF65-F5344CB8AC3E}">
        <p14:creationId xmlns:p14="http://schemas.microsoft.com/office/powerpoint/2010/main" val="43093818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28800"/>
            <a:ext cx="701675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3124200" y="6248400"/>
            <a:ext cx="2895600" cy="457200"/>
          </a:xfrm>
          <a:prstGeom prst="rect">
            <a:avLst/>
          </a:prstGeom>
        </p:spPr>
        <p:txBody>
          <a:bodyPr/>
          <a:lstStyle>
            <a:lvl1pPr eaLnBrk="1" hangingPunct="1">
              <a:defRPr>
                <a:solidFill>
                  <a:srgbClr val="000000"/>
                </a:solidFill>
              </a:defRPr>
            </a:lvl1pPr>
          </a:lstStyle>
          <a:p>
            <a:pPr>
              <a:defRPr/>
            </a:pPr>
            <a:endParaRPr lang="en-US" dirty="0"/>
          </a:p>
        </p:txBody>
      </p:sp>
    </p:spTree>
    <p:extLst>
      <p:ext uri="{BB962C8B-B14F-4D97-AF65-F5344CB8AC3E}">
        <p14:creationId xmlns:p14="http://schemas.microsoft.com/office/powerpoint/2010/main" val="29649408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28800"/>
            <a:ext cx="701675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3124200" y="6248400"/>
            <a:ext cx="2895600" cy="457200"/>
          </a:xfrm>
          <a:prstGeom prst="rect">
            <a:avLst/>
          </a:prstGeom>
        </p:spPr>
        <p:txBody>
          <a:bodyPr/>
          <a:lstStyle>
            <a:lvl1pPr eaLnBrk="1" hangingPunct="1">
              <a:defRPr>
                <a:solidFill>
                  <a:srgbClr val="000000"/>
                </a:solidFill>
              </a:defRPr>
            </a:lvl1pPr>
          </a:lstStyle>
          <a:p>
            <a:pPr>
              <a:defRPr/>
            </a:pPr>
            <a:endParaRPr lang="en-US" dirty="0"/>
          </a:p>
        </p:txBody>
      </p:sp>
    </p:spTree>
    <p:extLst>
      <p:ext uri="{BB962C8B-B14F-4D97-AF65-F5344CB8AC3E}">
        <p14:creationId xmlns:p14="http://schemas.microsoft.com/office/powerpoint/2010/main" val="85070972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28800"/>
            <a:ext cx="701675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3124200" y="6248400"/>
            <a:ext cx="2895600" cy="457200"/>
          </a:xfrm>
          <a:prstGeom prst="rect">
            <a:avLst/>
          </a:prstGeom>
        </p:spPr>
        <p:txBody>
          <a:bodyPr/>
          <a:lstStyle>
            <a:lvl1pPr eaLnBrk="1" hangingPunct="1">
              <a:defRPr>
                <a:solidFill>
                  <a:srgbClr val="000000"/>
                </a:solidFill>
              </a:defRPr>
            </a:lvl1pPr>
          </a:lstStyle>
          <a:p>
            <a:pPr>
              <a:defRPr/>
            </a:pPr>
            <a:endParaRPr lang="en-US" dirty="0"/>
          </a:p>
        </p:txBody>
      </p:sp>
    </p:spTree>
    <p:extLst>
      <p:ext uri="{BB962C8B-B14F-4D97-AF65-F5344CB8AC3E}">
        <p14:creationId xmlns:p14="http://schemas.microsoft.com/office/powerpoint/2010/main" val="316838852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28800"/>
            <a:ext cx="701675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3124200" y="6248400"/>
            <a:ext cx="2895600" cy="457200"/>
          </a:xfrm>
          <a:prstGeom prst="rect">
            <a:avLst/>
          </a:prstGeom>
        </p:spPr>
        <p:txBody>
          <a:bodyPr/>
          <a:lstStyle>
            <a:lvl1pPr eaLnBrk="1" hangingPunct="1">
              <a:defRPr>
                <a:solidFill>
                  <a:srgbClr val="000000"/>
                </a:solidFill>
              </a:defRPr>
            </a:lvl1pPr>
          </a:lstStyle>
          <a:p>
            <a:pPr>
              <a:defRPr/>
            </a:pPr>
            <a:endParaRPr lang="en-US" dirty="0"/>
          </a:p>
        </p:txBody>
      </p:sp>
    </p:spTree>
    <p:extLst>
      <p:ext uri="{BB962C8B-B14F-4D97-AF65-F5344CB8AC3E}">
        <p14:creationId xmlns:p14="http://schemas.microsoft.com/office/powerpoint/2010/main" val="165355600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28800"/>
            <a:ext cx="701675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a:xfrm>
            <a:off x="3124200" y="6248400"/>
            <a:ext cx="2895600" cy="457200"/>
          </a:xfrm>
          <a:prstGeom prst="rect">
            <a:avLst/>
          </a:prstGeom>
        </p:spPr>
        <p:txBody>
          <a:bodyPr/>
          <a:lstStyle>
            <a:lvl1pPr eaLnBrk="1" hangingPunct="1">
              <a:defRPr>
                <a:solidFill>
                  <a:srgbClr val="000000"/>
                </a:solidFill>
              </a:defRPr>
            </a:lvl1pPr>
          </a:lstStyle>
          <a:p>
            <a:pPr>
              <a:defRPr/>
            </a:pPr>
            <a:endParaRPr lang="en-US" dirty="0"/>
          </a:p>
        </p:txBody>
      </p:sp>
    </p:spTree>
    <p:extLst>
      <p:ext uri="{BB962C8B-B14F-4D97-AF65-F5344CB8AC3E}">
        <p14:creationId xmlns:p14="http://schemas.microsoft.com/office/powerpoint/2010/main" val="11249276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7476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5613" y="1598613"/>
            <a:ext cx="8226425" cy="4497387"/>
          </a:xfrm>
          <a:prstGeom prst="rect">
            <a:avLst/>
          </a:prstGeom>
        </p:spPr>
        <p:txBody>
          <a:bodyPr/>
          <a:lstStyle/>
          <a:p>
            <a:pPr lvl="0"/>
            <a:endParaRPr lang="en-US" noProof="0" dirty="0"/>
          </a:p>
        </p:txBody>
      </p:sp>
      <p:sp>
        <p:nvSpPr>
          <p:cNvPr id="4" name="Date Placeholder 3"/>
          <p:cNvSpPr>
            <a:spLocks noGrp="1"/>
          </p:cNvSpPr>
          <p:nvPr>
            <p:ph type="dt" sz="half" idx="10"/>
          </p:nvPr>
        </p:nvSpPr>
        <p:spPr>
          <a:xfrm>
            <a:off x="455613" y="6242050"/>
            <a:ext cx="2130425" cy="474663"/>
          </a:xfrm>
          <a:prstGeom prst="rect">
            <a:avLst/>
          </a:prstGeom>
        </p:spPr>
        <p:txBody>
          <a:bodyPr/>
          <a:lstStyle>
            <a:lvl1pPr eaLnBrk="1" hangingPunct="1">
              <a:defRPr>
                <a:solidFill>
                  <a:srgbClr val="000000"/>
                </a:solidFill>
              </a:defRPr>
            </a:lvl1pPr>
          </a:lstStyle>
          <a:p>
            <a:pPr>
              <a:defRPr/>
            </a:pPr>
            <a:endParaRPr lang="en-US" dirty="0"/>
          </a:p>
        </p:txBody>
      </p:sp>
      <p:sp>
        <p:nvSpPr>
          <p:cNvPr id="5" name="Footer Placeholder 4"/>
          <p:cNvSpPr>
            <a:spLocks noGrp="1"/>
          </p:cNvSpPr>
          <p:nvPr>
            <p:ph type="ftr" sz="quarter" idx="11"/>
          </p:nvPr>
        </p:nvSpPr>
        <p:spPr>
          <a:xfrm>
            <a:off x="3124200" y="6242050"/>
            <a:ext cx="2895600" cy="474663"/>
          </a:xfrm>
          <a:prstGeom prst="rect">
            <a:avLst/>
          </a:prstGeom>
        </p:spPr>
        <p:txBody>
          <a:bodyPr/>
          <a:lstStyle>
            <a:lvl1pPr eaLnBrk="1" hangingPunct="1">
              <a:defRPr>
                <a:solidFill>
                  <a:srgbClr val="000000"/>
                </a:solidFill>
              </a:defRPr>
            </a:lvl1pPr>
          </a:lstStyle>
          <a:p>
            <a:pPr>
              <a:defRPr/>
            </a:pPr>
            <a:endParaRPr lang="en-US" dirty="0"/>
          </a:p>
        </p:txBody>
      </p:sp>
      <p:sp>
        <p:nvSpPr>
          <p:cNvPr id="6" name="Slide Number Placeholder 5"/>
          <p:cNvSpPr>
            <a:spLocks noGrp="1"/>
          </p:cNvSpPr>
          <p:nvPr>
            <p:ph type="sldNum" sz="quarter" idx="12"/>
          </p:nvPr>
        </p:nvSpPr>
        <p:spPr>
          <a:xfrm>
            <a:off x="6553200" y="6242050"/>
            <a:ext cx="2130425" cy="474663"/>
          </a:xfrm>
          <a:prstGeom prst="rect">
            <a:avLst/>
          </a:prstGeom>
        </p:spPr>
        <p:txBody>
          <a:bodyPr/>
          <a:lstStyle>
            <a:lvl1pPr eaLnBrk="1" hangingPunct="1">
              <a:defRPr>
                <a:solidFill>
                  <a:srgbClr val="000000"/>
                </a:solidFill>
              </a:defRPr>
            </a:lvl1pPr>
          </a:lstStyle>
          <a:p>
            <a:pPr>
              <a:defRPr/>
            </a:pPr>
            <a:fld id="{28EBEE32-2D27-440E-9BBF-2447757878F6}" type="slidenum">
              <a:rPr lang="en-US"/>
              <a:pPr>
                <a:defRPr/>
              </a:pPr>
              <a:t>‹#›</a:t>
            </a:fld>
            <a:endParaRPr lang="en-US" dirty="0"/>
          </a:p>
        </p:txBody>
      </p:sp>
    </p:spTree>
    <p:extLst>
      <p:ext uri="{BB962C8B-B14F-4D97-AF65-F5344CB8AC3E}">
        <p14:creationId xmlns:p14="http://schemas.microsoft.com/office/powerpoint/2010/main" val="178781939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55860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507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4075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27C1886-D516-4F3C-AB4D-D8509D938C98}" type="datetimeFigureOut">
              <a:rPr lang="en-US" smtClean="0">
                <a:solidFill>
                  <a:prstClr val="black">
                    <a:tint val="75000"/>
                  </a:prstClr>
                </a:solidFill>
              </a:rPr>
              <a:pPr/>
              <a:t>5/15/2020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92E3B2-65E7-447F-93FF-B1D7ADE1C68B}"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2"/>
          <p:cNvSpPr>
            <a:spLocks noGrp="1"/>
          </p:cNvSpPr>
          <p:nvPr>
            <p:ph idx="1"/>
          </p:nvPr>
        </p:nvSpPr>
        <p:spPr>
          <a:xfrm>
            <a:off x="457200" y="1219200"/>
            <a:ext cx="8229600" cy="4906963"/>
          </a:xfrm>
          <a:prstGeom prst="rect">
            <a:avLst/>
          </a:prstGeom>
        </p:spPr>
        <p:txBody>
          <a:bodyPr vert="horz" lIns="91440" tIns="45720" rIns="91440" bIns="45720" rtlCol="0">
            <a:normAutofit/>
          </a:bodyPr>
          <a:lstStyle/>
          <a:p>
            <a:pPr lvl="0"/>
            <a:r>
              <a:rPr lang="en-US" dirty="0"/>
              <a:t>Text Helvetica or Arial font size 32</a:t>
            </a:r>
          </a:p>
          <a:p>
            <a:pPr lvl="1"/>
            <a:r>
              <a:rPr lang="en-US" dirty="0"/>
              <a:t>Text Helvetica or Arial font size 28</a:t>
            </a:r>
          </a:p>
          <a:p>
            <a:pPr lvl="2"/>
            <a:r>
              <a:rPr lang="en-US" dirty="0"/>
              <a:t>Text Helvetica or Arial font size 24</a:t>
            </a:r>
          </a:p>
          <a:p>
            <a:pPr lvl="3"/>
            <a:r>
              <a:rPr lang="en-US" dirty="0"/>
              <a:t>Text Helvetica or Arial font size 20</a:t>
            </a:r>
          </a:p>
          <a:p>
            <a:pPr lvl="4"/>
            <a:r>
              <a:rPr lang="en-US" dirty="0"/>
              <a:t>Text Helvetica or Arial font size 20</a:t>
            </a:r>
          </a:p>
        </p:txBody>
      </p:sp>
    </p:spTree>
    <p:extLst>
      <p:ext uri="{BB962C8B-B14F-4D97-AF65-F5344CB8AC3E}">
        <p14:creationId xmlns:p14="http://schemas.microsoft.com/office/powerpoint/2010/main" val="934907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27C1886-D516-4F3C-AB4D-D8509D938C98}" type="datetimeFigureOut">
              <a:rPr lang="en-US" smtClean="0">
                <a:solidFill>
                  <a:prstClr val="black">
                    <a:tint val="75000"/>
                  </a:prstClr>
                </a:solidFill>
              </a:rPr>
              <a:pPr/>
              <a:t>5/15/2020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92E3B2-65E7-447F-93FF-B1D7ADE1C68B}"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2"/>
          <p:cNvSpPr>
            <a:spLocks noGrp="1"/>
          </p:cNvSpPr>
          <p:nvPr>
            <p:ph idx="1"/>
          </p:nvPr>
        </p:nvSpPr>
        <p:spPr>
          <a:xfrm>
            <a:off x="457200" y="1219200"/>
            <a:ext cx="8229600" cy="4906963"/>
          </a:xfrm>
          <a:prstGeom prst="rect">
            <a:avLst/>
          </a:prstGeom>
        </p:spPr>
        <p:txBody>
          <a:bodyPr vert="horz" lIns="91440" tIns="45720" rIns="91440" bIns="45720" rtlCol="0">
            <a:normAutofit/>
          </a:bodyPr>
          <a:lstStyle/>
          <a:p>
            <a:pPr lvl="0"/>
            <a:r>
              <a:rPr lang="en-US" dirty="0"/>
              <a:t>Text Helvetica or Arial font size 32</a:t>
            </a:r>
          </a:p>
          <a:p>
            <a:pPr lvl="1"/>
            <a:r>
              <a:rPr lang="en-US" dirty="0"/>
              <a:t>Text Helvetica or Arial font size 28</a:t>
            </a:r>
          </a:p>
          <a:p>
            <a:pPr lvl="2"/>
            <a:r>
              <a:rPr lang="en-US" dirty="0"/>
              <a:t>Text Helvetica or Arial font size 24</a:t>
            </a:r>
          </a:p>
          <a:p>
            <a:pPr lvl="3"/>
            <a:r>
              <a:rPr lang="en-US" dirty="0"/>
              <a:t>Text Helvetica or Arial font size 20</a:t>
            </a:r>
          </a:p>
          <a:p>
            <a:pPr lvl="4"/>
            <a:r>
              <a:rPr lang="en-US" dirty="0"/>
              <a:t>Text Helvetica or Arial font size 20</a:t>
            </a:r>
          </a:p>
        </p:txBody>
      </p:sp>
    </p:spTree>
    <p:extLst>
      <p:ext uri="{BB962C8B-B14F-4D97-AF65-F5344CB8AC3E}">
        <p14:creationId xmlns:p14="http://schemas.microsoft.com/office/powerpoint/2010/main" val="36873876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15335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r>
              <a:rPr lang="en-US"/>
              <a:t>Click to edit Master title style</a:t>
            </a:r>
          </a:p>
        </p:txBody>
      </p:sp>
      <p:sp>
        <p:nvSpPr>
          <p:cNvPr id="3" name="Content Placeholder 2"/>
          <p:cNvSpPr>
            <a:spLocks noGrp="1"/>
          </p:cNvSpPr>
          <p:nvPr>
            <p:ph idx="1"/>
          </p:nvPr>
        </p:nvSpPr>
        <p:spPr>
          <a:xfrm>
            <a:off x="457200" y="1143001"/>
            <a:ext cx="8229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236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a:t>Click to edit Master title style</a:t>
            </a:r>
          </a:p>
        </p:txBody>
      </p:sp>
      <p:sp>
        <p:nvSpPr>
          <p:cNvPr id="3" name="Content Placeholder 2"/>
          <p:cNvSpPr>
            <a:spLocks noGrp="1"/>
          </p:cNvSpPr>
          <p:nvPr>
            <p:ph sz="half" idx="1"/>
          </p:nvPr>
        </p:nvSpPr>
        <p:spPr>
          <a:xfrm>
            <a:off x="457200" y="1219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4119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19200"/>
            <a:ext cx="4040188" cy="5873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858962"/>
            <a:ext cx="4040188" cy="3627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19200"/>
            <a:ext cx="4041775" cy="5873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858962"/>
            <a:ext cx="4041775" cy="3627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300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4" name="Content Placeholder 3"/>
          <p:cNvSpPr>
            <a:spLocks noGrp="1"/>
          </p:cNvSpPr>
          <p:nvPr>
            <p:ph sz="quarter" idx="10"/>
          </p:nvPr>
        </p:nvSpPr>
        <p:spPr>
          <a:xfrm>
            <a:off x="457200" y="1061426"/>
            <a:ext cx="8229600"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0978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4" name="Content Placeholder 3"/>
          <p:cNvSpPr>
            <a:spLocks noGrp="1"/>
          </p:cNvSpPr>
          <p:nvPr>
            <p:ph sz="quarter" idx="10"/>
          </p:nvPr>
        </p:nvSpPr>
        <p:spPr>
          <a:xfrm>
            <a:off x="457200" y="1061426"/>
            <a:ext cx="8229600"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06800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2241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31119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27C1886-D516-4F3C-AB4D-D8509D938C98}" type="datetimeFigureOut">
              <a:rPr lang="en-US" smtClean="0">
                <a:solidFill>
                  <a:prstClr val="black">
                    <a:tint val="75000"/>
                  </a:prstClr>
                </a:solidFill>
              </a:rPr>
              <a:pPr/>
              <a:t>5/15/2020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92E3B2-65E7-447F-93FF-B1D7ADE1C68B}"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2"/>
          <p:cNvSpPr>
            <a:spLocks noGrp="1"/>
          </p:cNvSpPr>
          <p:nvPr>
            <p:ph idx="1"/>
          </p:nvPr>
        </p:nvSpPr>
        <p:spPr>
          <a:xfrm>
            <a:off x="457200" y="1219200"/>
            <a:ext cx="8229600" cy="4906963"/>
          </a:xfrm>
          <a:prstGeom prst="rect">
            <a:avLst/>
          </a:prstGeom>
        </p:spPr>
        <p:txBody>
          <a:bodyPr vert="horz" lIns="91440" tIns="45720" rIns="91440" bIns="45720" rtlCol="0">
            <a:normAutofit/>
          </a:bodyPr>
          <a:lstStyle/>
          <a:p>
            <a:pPr lvl="0"/>
            <a:r>
              <a:rPr lang="en-US" dirty="0"/>
              <a:t>Text Helvetica or Arial font size 32</a:t>
            </a:r>
          </a:p>
          <a:p>
            <a:pPr lvl="1"/>
            <a:r>
              <a:rPr lang="en-US" dirty="0"/>
              <a:t>Text Helvetica or Arial font size 28</a:t>
            </a:r>
          </a:p>
          <a:p>
            <a:pPr lvl="2"/>
            <a:r>
              <a:rPr lang="en-US" dirty="0"/>
              <a:t>Text Helvetica or Arial font size 24</a:t>
            </a:r>
          </a:p>
          <a:p>
            <a:pPr lvl="3"/>
            <a:r>
              <a:rPr lang="en-US" dirty="0"/>
              <a:t>Text Helvetica or Arial font size 20</a:t>
            </a:r>
          </a:p>
          <a:p>
            <a:pPr lvl="4"/>
            <a:r>
              <a:rPr lang="en-US" dirty="0"/>
              <a:t>Text Helvetica or Arial font size 20</a:t>
            </a:r>
          </a:p>
        </p:txBody>
      </p:sp>
    </p:spTree>
    <p:extLst>
      <p:ext uri="{BB962C8B-B14F-4D97-AF65-F5344CB8AC3E}">
        <p14:creationId xmlns:p14="http://schemas.microsoft.com/office/powerpoint/2010/main" val="16070187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446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741362"/>
          </a:xfrm>
          <a:prstGeom prst="rect">
            <a:avLst/>
          </a:prstGeom>
        </p:spPr>
        <p:txBody>
          <a:bodyPr vert="horz"/>
          <a:lstStyle>
            <a:lvl1pPr algn="l">
              <a:defRPr sz="3800">
                <a:solidFill>
                  <a:schemeClr val="bg2"/>
                </a:solidFill>
              </a:defRPr>
            </a:lvl1pPr>
          </a:lstStyle>
          <a:p>
            <a:r>
              <a:rPr lang="en-US" dirty="0"/>
              <a:t>Click to edit Master title style</a:t>
            </a:r>
          </a:p>
        </p:txBody>
      </p:sp>
      <p:sp>
        <p:nvSpPr>
          <p:cNvPr id="6" name="Content Placeholder 3"/>
          <p:cNvSpPr>
            <a:spLocks noGrp="1"/>
          </p:cNvSpPr>
          <p:nvPr>
            <p:ph sz="quarter" idx="10"/>
          </p:nvPr>
        </p:nvSpPr>
        <p:spPr>
          <a:xfrm>
            <a:off x="457200" y="1061426"/>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1"/>
          </p:nvPr>
        </p:nvSpPr>
        <p:spPr>
          <a:xfrm>
            <a:off x="4773897" y="1070380"/>
            <a:ext cx="3912903" cy="4461445"/>
          </a:xfrm>
          <a:prstGeom prst="rect">
            <a:avLst/>
          </a:prstGeom>
        </p:spPr>
        <p:txBody>
          <a:bodyPr vert="horz"/>
          <a:lstStyle>
            <a:lvl1pPr>
              <a:buClr>
                <a:schemeClr val="accent1"/>
              </a:buClr>
              <a:defRPr sz="2800"/>
            </a:lvl1pPr>
            <a:lvl2pPr marL="742950" indent="-285750">
              <a:buClr>
                <a:schemeClr val="accent1"/>
              </a:buClr>
              <a:buFont typeface="Arial"/>
              <a:buChar char="•"/>
              <a:defRPr sz="2400">
                <a:solidFill>
                  <a:schemeClr val="bg1">
                    <a:lumMod val="65000"/>
                  </a:schemeClr>
                </a:solidFill>
              </a:defRPr>
            </a:lvl2pPr>
            <a:lvl3pPr>
              <a:buClr>
                <a:schemeClr val="accent1"/>
              </a:buClr>
              <a:defRPr sz="2000">
                <a:solidFill>
                  <a:schemeClr val="accent2"/>
                </a:solidFill>
              </a:defRPr>
            </a:lvl3pPr>
            <a:lvl4pPr marL="1600200" indent="-228600">
              <a:buClr>
                <a:schemeClr val="accent1"/>
              </a:buClr>
              <a:buFont typeface="Arial"/>
              <a:buChar char="•"/>
              <a:defRPr sz="1800">
                <a:solidFill>
                  <a:schemeClr val="accent1">
                    <a:lumMod val="60000"/>
                    <a:lumOff val="40000"/>
                  </a:schemeClr>
                </a:solidFill>
              </a:defRPr>
            </a:lvl4pPr>
            <a:lvl5pPr marL="2057400" indent="-228600">
              <a:buClr>
                <a:schemeClr val="accent1"/>
              </a:buClr>
              <a:buFont typeface="Arial"/>
              <a:buChar char="•"/>
              <a:defRPr sz="18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7100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7620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0761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r>
              <a:rPr lang="en-US"/>
              <a:t>Click to edit Master title style</a:t>
            </a:r>
          </a:p>
        </p:txBody>
      </p:sp>
      <p:sp>
        <p:nvSpPr>
          <p:cNvPr id="3" name="Content Placeholder 2"/>
          <p:cNvSpPr>
            <a:spLocks noGrp="1"/>
          </p:cNvSpPr>
          <p:nvPr>
            <p:ph idx="1"/>
          </p:nvPr>
        </p:nvSpPr>
        <p:spPr>
          <a:xfrm>
            <a:off x="457200" y="1143001"/>
            <a:ext cx="8229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4525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a:t>Click to edit Master title style</a:t>
            </a:r>
          </a:p>
        </p:txBody>
      </p:sp>
      <p:sp>
        <p:nvSpPr>
          <p:cNvPr id="3" name="Content Placeholder 2"/>
          <p:cNvSpPr>
            <a:spLocks noGrp="1"/>
          </p:cNvSpPr>
          <p:nvPr>
            <p:ph sz="half" idx="1"/>
          </p:nvPr>
        </p:nvSpPr>
        <p:spPr>
          <a:xfrm>
            <a:off x="457200" y="1219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18611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7.jpeg"/><Relationship Id="rId4" Type="http://schemas.openxmlformats.org/officeDocument/2006/relationships/slideLayout" Target="../slideLayouts/slideLayout50.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6.jpeg"/><Relationship Id="rId4" Type="http://schemas.openxmlformats.org/officeDocument/2006/relationships/slideLayout" Target="../slideLayouts/slideLayout11.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7.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6.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image" Target="../media/image6.jpe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row-of-uneven-ice-PP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401056"/>
            <a:ext cx="9144000" cy="1456944"/>
          </a:xfrm>
          <a:prstGeom prst="rect">
            <a:avLst/>
          </a:prstGeom>
        </p:spPr>
      </p:pic>
      <p:sp>
        <p:nvSpPr>
          <p:cNvPr id="2" name="Chord 1"/>
          <p:cNvSpPr/>
          <p:nvPr userDrawn="1"/>
        </p:nvSpPr>
        <p:spPr>
          <a:xfrm>
            <a:off x="2712412" y="5851525"/>
            <a:ext cx="3727387" cy="3727387"/>
          </a:xfrm>
          <a:prstGeom prst="chord">
            <a:avLst>
              <a:gd name="adj1" fmla="val 12425776"/>
              <a:gd name="adj2" fmla="val 1996367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hord 9"/>
          <p:cNvSpPr/>
          <p:nvPr userDrawn="1"/>
        </p:nvSpPr>
        <p:spPr>
          <a:xfrm>
            <a:off x="2881744" y="6003925"/>
            <a:ext cx="3397444" cy="3361008"/>
          </a:xfrm>
          <a:prstGeom prst="chord">
            <a:avLst>
              <a:gd name="adj1" fmla="val 12511720"/>
              <a:gd name="adj2" fmla="val 19891423"/>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userDrawn="1"/>
        </p:nvSpPr>
        <p:spPr>
          <a:xfrm>
            <a:off x="1" y="1242662"/>
            <a:ext cx="9144000" cy="24558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cxnSp>
        <p:nvCxnSpPr>
          <p:cNvPr id="57" name="Straight Connector 56"/>
          <p:cNvCxnSpPr/>
          <p:nvPr userDrawn="1"/>
        </p:nvCxnSpPr>
        <p:spPr>
          <a:xfrm>
            <a:off x="1" y="1365814"/>
            <a:ext cx="91440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userDrawn="1"/>
        </p:nvCxnSpPr>
        <p:spPr>
          <a:xfrm>
            <a:off x="0" y="3565777"/>
            <a:ext cx="91440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84635" y="6404753"/>
            <a:ext cx="1791661" cy="263172"/>
          </a:xfrm>
          <a:prstGeom prst="rect">
            <a:avLst/>
          </a:prstGeom>
        </p:spPr>
      </p:pic>
    </p:spTree>
    <p:extLst>
      <p:ext uri="{BB962C8B-B14F-4D97-AF65-F5344CB8AC3E}">
        <p14:creationId xmlns:p14="http://schemas.microsoft.com/office/powerpoint/2010/main" val="1225669681"/>
      </p:ext>
    </p:extLst>
  </p:cSld>
  <p:clrMap bg1="lt1" tx1="dk1" bg2="lt2" tx2="dk2" accent1="accent1" accent2="accent2" accent3="accent3" accent4="accent4" accent5="accent5" accent6="accent6" hlink="hlink" folHlink="folHlink"/>
  <p:sldLayoutIdLst>
    <p:sldLayoutId id="214748366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249B6D9B-62DD-4F04-A5F9-A83C77361EEE}" type="datetimeFigureOut">
              <a:rPr lang="en-US" smtClean="0">
                <a:solidFill>
                  <a:prstClr val="black">
                    <a:tint val="75000"/>
                  </a:prstClr>
                </a:solidFill>
                <a:latin typeface="Calibri"/>
                <a:ea typeface="+mn-ea"/>
              </a:rPr>
              <a:pPr eaLnBrk="1" fontAlgn="auto" hangingPunct="1">
                <a:spcBef>
                  <a:spcPts val="0"/>
                </a:spcBef>
                <a:spcAft>
                  <a:spcPts val="0"/>
                </a:spcAft>
              </a:pPr>
              <a:t>5/15/2020</a:t>
            </a:fld>
            <a:endParaRPr lang="en-US" dirty="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308A8635-ED32-474E-9644-264E51683D03}" type="slidenum">
              <a:rPr lang="en-US" smtClean="0">
                <a:solidFill>
                  <a:prstClr val="black">
                    <a:tint val="75000"/>
                  </a:prstClr>
                </a:solidFill>
                <a:latin typeface="Calibri"/>
                <a:ea typeface="+mn-ea"/>
              </a:rPr>
              <a:pPr eaLnBrk="1" fontAlgn="auto" hangingPunct="1">
                <a:spcBef>
                  <a:spcPts val="0"/>
                </a:spcBef>
                <a:spcAft>
                  <a:spcPts val="0"/>
                </a:spcAft>
              </a:pPr>
              <a:t>‹#›</a:t>
            </a:fld>
            <a:endParaRPr lang="en-US" dirty="0">
              <a:solidFill>
                <a:prstClr val="black">
                  <a:tint val="75000"/>
                </a:prstClr>
              </a:solidFill>
              <a:latin typeface="Calibri"/>
              <a:ea typeface="+mn-ea"/>
            </a:endParaRPr>
          </a:p>
        </p:txBody>
      </p:sp>
      <p:pic>
        <p:nvPicPr>
          <p:cNvPr id="7" name="Picture 6"/>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0" y="-76200"/>
            <a:ext cx="9144000" cy="6954616"/>
          </a:xfrm>
          <a:prstGeom prst="rect">
            <a:avLst/>
          </a:prstGeom>
        </p:spPr>
      </p:pic>
    </p:spTree>
    <p:extLst>
      <p:ext uri="{BB962C8B-B14F-4D97-AF65-F5344CB8AC3E}">
        <p14:creationId xmlns:p14="http://schemas.microsoft.com/office/powerpoint/2010/main" val="32912448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row-of-uneven-ice-PP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401056"/>
            <a:ext cx="9144000" cy="1456944"/>
          </a:xfrm>
          <a:prstGeom prst="rect">
            <a:avLst/>
          </a:prstGeom>
        </p:spPr>
      </p:pic>
      <p:sp>
        <p:nvSpPr>
          <p:cNvPr id="9" name="Rectangle 8"/>
          <p:cNvSpPr/>
          <p:nvPr userDrawn="1"/>
        </p:nvSpPr>
        <p:spPr>
          <a:xfrm>
            <a:off x="0" y="3696540"/>
            <a:ext cx="9144000" cy="3159513"/>
          </a:xfrm>
          <a:prstGeom prst="rect">
            <a:avLst/>
          </a:prstGeom>
          <a:gradFill flip="none" rotWithShape="1">
            <a:gsLst>
              <a:gs pos="0">
                <a:schemeClr val="accent1">
                  <a:tint val="100000"/>
                  <a:shade val="100000"/>
                  <a:satMod val="130000"/>
                  <a:alpha val="50000"/>
                </a:schemeClr>
              </a:gs>
              <a:gs pos="100000">
                <a:schemeClr val="bg1">
                  <a:alpha val="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userDrawn="1"/>
        </p:nvSpPr>
        <p:spPr>
          <a:xfrm>
            <a:off x="1" y="1242662"/>
            <a:ext cx="9144000" cy="24558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cxnSp>
        <p:nvCxnSpPr>
          <p:cNvPr id="57" name="Straight Connector 56"/>
          <p:cNvCxnSpPr/>
          <p:nvPr userDrawn="1"/>
        </p:nvCxnSpPr>
        <p:spPr>
          <a:xfrm>
            <a:off x="1" y="1365814"/>
            <a:ext cx="91440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userDrawn="1"/>
        </p:nvCxnSpPr>
        <p:spPr>
          <a:xfrm>
            <a:off x="0" y="3565777"/>
            <a:ext cx="91440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Chord 9"/>
          <p:cNvSpPr/>
          <p:nvPr userDrawn="1"/>
        </p:nvSpPr>
        <p:spPr>
          <a:xfrm>
            <a:off x="2712412" y="5851525"/>
            <a:ext cx="3727387" cy="3727387"/>
          </a:xfrm>
          <a:prstGeom prst="chord">
            <a:avLst>
              <a:gd name="adj1" fmla="val 12425776"/>
              <a:gd name="adj2" fmla="val 1996367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hord 10"/>
          <p:cNvSpPr/>
          <p:nvPr userDrawn="1"/>
        </p:nvSpPr>
        <p:spPr>
          <a:xfrm>
            <a:off x="2881744" y="6003925"/>
            <a:ext cx="3397444" cy="3361008"/>
          </a:xfrm>
          <a:prstGeom prst="chord">
            <a:avLst>
              <a:gd name="adj1" fmla="val 12511720"/>
              <a:gd name="adj2" fmla="val 19891423"/>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84635" y="6404753"/>
            <a:ext cx="1791661" cy="263172"/>
          </a:xfrm>
          <a:prstGeom prst="rect">
            <a:avLst/>
          </a:prstGeom>
        </p:spPr>
      </p:pic>
    </p:spTree>
    <p:extLst>
      <p:ext uri="{BB962C8B-B14F-4D97-AF65-F5344CB8AC3E}">
        <p14:creationId xmlns:p14="http://schemas.microsoft.com/office/powerpoint/2010/main" val="3191898907"/>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row-of-uneven-ice-PPT.png"/>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6030926"/>
            <a:ext cx="9144000" cy="827074"/>
          </a:xfrm>
          <a:prstGeom prst="rect">
            <a:avLst/>
          </a:prstGeom>
        </p:spPr>
      </p:pic>
      <p:cxnSp>
        <p:nvCxnSpPr>
          <p:cNvPr id="9" name="Straight Connector 8"/>
          <p:cNvCxnSpPr/>
          <p:nvPr userDrawn="1"/>
        </p:nvCxnSpPr>
        <p:spPr>
          <a:xfrm>
            <a:off x="0" y="822574"/>
            <a:ext cx="9144000" cy="0"/>
          </a:xfrm>
          <a:prstGeom prst="line">
            <a:avLst/>
          </a:prstGeom>
          <a:ln w="12700" cmpd="sng">
            <a:solidFill>
              <a:srgbClr val="00AEEF"/>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025812" y="5741058"/>
            <a:ext cx="1825845" cy="268194"/>
          </a:xfrm>
          <a:prstGeom prst="rect">
            <a:avLst/>
          </a:prstGeom>
        </p:spPr>
      </p:pic>
    </p:spTree>
    <p:extLst>
      <p:ext uri="{BB962C8B-B14F-4D97-AF65-F5344CB8AC3E}">
        <p14:creationId xmlns:p14="http://schemas.microsoft.com/office/powerpoint/2010/main" val="3513728388"/>
      </p:ext>
    </p:extLst>
  </p:cSld>
  <p:clrMap bg1="lt1" tx1="dk1" bg2="lt2" tx2="dk2" accent1="accent1" accent2="accent2" accent3="accent3" accent4="accent4" accent5="accent5" accent6="accent6" hlink="hlink" folHlink="folHlink"/>
  <p:sldLayoutIdLst>
    <p:sldLayoutId id="2147483652" r:id="rId1"/>
    <p:sldLayoutId id="2147483658"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row-of-uneven-ice-PPT.png"/>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6030926"/>
            <a:ext cx="9144000" cy="827074"/>
          </a:xfrm>
          <a:prstGeom prst="rect">
            <a:avLst/>
          </a:prstGeom>
        </p:spPr>
      </p:pic>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025812" y="5741058"/>
            <a:ext cx="1825845" cy="268194"/>
          </a:xfrm>
          <a:prstGeom prst="rect">
            <a:avLst/>
          </a:prstGeom>
        </p:spPr>
      </p:pic>
    </p:spTree>
    <p:extLst>
      <p:ext uri="{BB962C8B-B14F-4D97-AF65-F5344CB8AC3E}">
        <p14:creationId xmlns:p14="http://schemas.microsoft.com/office/powerpoint/2010/main" val="2490588908"/>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DCD0B1C-D405-4F9D-866E-69855E27002F}" type="datetimeFigureOut">
              <a:rPr lang="en-US" smtClean="0">
                <a:solidFill>
                  <a:prstClr val="black">
                    <a:tint val="75000"/>
                  </a:prstClr>
                </a:solidFill>
              </a:rPr>
              <a:pPr defTabSz="914400"/>
              <a:t>5/15/2020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1669E13-208E-4B1D-B581-417AE3123366}" type="slidenum">
              <a:rPr lang="en-US" smtClean="0">
                <a:solidFill>
                  <a:prstClr val="black">
                    <a:tint val="75000"/>
                  </a:prstClr>
                </a:solidFill>
              </a:rPr>
              <a:pPr defTabSz="914400"/>
              <a:t>‹#›</a:t>
            </a:fld>
            <a:endParaRPr lang="en-US" dirty="0">
              <a:solidFill>
                <a:prstClr val="black">
                  <a:tint val="75000"/>
                </a:prstClr>
              </a:solidFill>
            </a:endParaRPr>
          </a:p>
        </p:txBody>
      </p:sp>
      <p:pic>
        <p:nvPicPr>
          <p:cNvPr id="7" name="Picture 6"/>
          <p:cNvPicPr>
            <a:picLocks noChangeAspect="1"/>
          </p:cNvPicPr>
          <p:nvPr userDrawn="1"/>
        </p:nvPicPr>
        <p:blipFill rotWithShape="1">
          <a:blip r:embed="rId3" cstate="hqprint">
            <a:extLst>
              <a:ext uri="{28A0092B-C50C-407E-A947-70E740481C1C}">
                <a14:useLocalDpi xmlns:a14="http://schemas.microsoft.com/office/drawing/2010/main"/>
              </a:ext>
            </a:extLst>
          </a:blip>
          <a:srcRect r="-1"/>
          <a:stretch/>
        </p:blipFill>
        <p:spPr>
          <a:xfrm>
            <a:off x="0" y="-115594"/>
            <a:ext cx="9144000" cy="6973594"/>
          </a:xfrm>
          <a:prstGeom prst="rect">
            <a:avLst/>
          </a:prstGeom>
        </p:spPr>
      </p:pic>
    </p:spTree>
    <p:extLst>
      <p:ext uri="{BB962C8B-B14F-4D97-AF65-F5344CB8AC3E}">
        <p14:creationId xmlns:p14="http://schemas.microsoft.com/office/powerpoint/2010/main" val="1297874798"/>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49B6D9B-62DD-4F04-A5F9-A83C77361EEE}" type="datetimeFigureOut">
              <a:rPr lang="en-US" smtClean="0">
                <a:solidFill>
                  <a:prstClr val="black">
                    <a:tint val="75000"/>
                  </a:prstClr>
                </a:solidFill>
                <a:ea typeface="ＭＳ Ｐゴシック" pitchFamily="34" charset="-128"/>
              </a:rPr>
              <a:pPr defTabSz="914400"/>
              <a:t>5/15/2020</a:t>
            </a:fld>
            <a:endParaRPr lang="en-US" dirty="0">
              <a:solidFill>
                <a:prstClr val="black">
                  <a:tint val="75000"/>
                </a:prstClr>
              </a:solidFill>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08A8635-ED32-474E-9644-264E51683D03}" type="slidenum">
              <a:rPr lang="en-US" smtClean="0">
                <a:solidFill>
                  <a:prstClr val="black">
                    <a:tint val="75000"/>
                  </a:prstClr>
                </a:solidFill>
                <a:ea typeface="ＭＳ Ｐゴシック" pitchFamily="34" charset="-128"/>
              </a:rPr>
              <a:pPr defTabSz="914400"/>
              <a:t>‹#›</a:t>
            </a:fld>
            <a:endParaRPr lang="en-US" dirty="0">
              <a:solidFill>
                <a:prstClr val="black">
                  <a:tint val="75000"/>
                </a:prstClr>
              </a:solidFill>
              <a:ea typeface="ＭＳ Ｐゴシック" pitchFamily="34" charset="-128"/>
            </a:endParaRPr>
          </a:p>
        </p:txBody>
      </p:sp>
      <p:pic>
        <p:nvPicPr>
          <p:cNvPr id="7" name="Picture 6"/>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0" y="-76200"/>
            <a:ext cx="9144000" cy="6954616"/>
          </a:xfrm>
          <a:prstGeom prst="rect">
            <a:avLst/>
          </a:prstGeom>
        </p:spPr>
      </p:pic>
    </p:spTree>
    <p:extLst>
      <p:ext uri="{BB962C8B-B14F-4D97-AF65-F5344CB8AC3E}">
        <p14:creationId xmlns:p14="http://schemas.microsoft.com/office/powerpoint/2010/main" val="249273792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49B6D9B-62DD-4F04-A5F9-A83C77361EEE}" type="datetimeFigureOut">
              <a:rPr lang="en-US" smtClean="0">
                <a:solidFill>
                  <a:prstClr val="black">
                    <a:tint val="75000"/>
                  </a:prstClr>
                </a:solidFill>
              </a:rPr>
              <a:pPr defTabSz="914400"/>
              <a:t>5/15/2020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08A8635-ED32-474E-9644-264E51683D03}" type="slidenum">
              <a:rPr lang="en-US" smtClean="0">
                <a:solidFill>
                  <a:prstClr val="black">
                    <a:tint val="75000"/>
                  </a:prstClr>
                </a:solidFill>
              </a:rPr>
              <a:pPr defTabSz="914400"/>
              <a:t>‹#›</a:t>
            </a:fld>
            <a:endParaRPr lang="en-US" dirty="0">
              <a:solidFill>
                <a:prstClr val="black">
                  <a:tint val="75000"/>
                </a:prstClr>
              </a:solidFill>
            </a:endParaRPr>
          </a:p>
        </p:txBody>
      </p:sp>
      <p:pic>
        <p:nvPicPr>
          <p:cNvPr id="7" name="Picture 6"/>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0" y="-76200"/>
            <a:ext cx="9144000" cy="6954616"/>
          </a:xfrm>
          <a:prstGeom prst="rect">
            <a:avLst/>
          </a:prstGeom>
        </p:spPr>
      </p:pic>
    </p:spTree>
    <p:extLst>
      <p:ext uri="{BB962C8B-B14F-4D97-AF65-F5344CB8AC3E}">
        <p14:creationId xmlns:p14="http://schemas.microsoft.com/office/powerpoint/2010/main" val="33861424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49B6D9B-62DD-4F04-A5F9-A83C77361EEE}" type="datetimeFigureOut">
              <a:rPr lang="en-US" smtClean="0">
                <a:solidFill>
                  <a:prstClr val="black">
                    <a:tint val="75000"/>
                  </a:prstClr>
                </a:solidFill>
                <a:ea typeface="ＭＳ Ｐゴシック" pitchFamily="34" charset="-128"/>
              </a:rPr>
              <a:pPr defTabSz="914400"/>
              <a:t>5/15/2020</a:t>
            </a:fld>
            <a:endParaRPr lang="en-US" dirty="0">
              <a:solidFill>
                <a:prstClr val="black">
                  <a:tint val="75000"/>
                </a:prstClr>
              </a:solidFill>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08A8635-ED32-474E-9644-264E51683D03}" type="slidenum">
              <a:rPr lang="en-US" smtClean="0">
                <a:solidFill>
                  <a:prstClr val="black">
                    <a:tint val="75000"/>
                  </a:prstClr>
                </a:solidFill>
                <a:ea typeface="ＭＳ Ｐゴシック" pitchFamily="34" charset="-128"/>
              </a:rPr>
              <a:pPr defTabSz="914400"/>
              <a:t>‹#›</a:t>
            </a:fld>
            <a:endParaRPr lang="en-US" dirty="0">
              <a:solidFill>
                <a:prstClr val="black">
                  <a:tint val="75000"/>
                </a:prstClr>
              </a:solidFill>
              <a:ea typeface="ＭＳ Ｐゴシック" pitchFamily="34" charset="-128"/>
            </a:endParaRPr>
          </a:p>
        </p:txBody>
      </p:sp>
      <p:pic>
        <p:nvPicPr>
          <p:cNvPr id="7" name="Picture 6"/>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0" y="-76200"/>
            <a:ext cx="9144000" cy="6954616"/>
          </a:xfrm>
          <a:prstGeom prst="rect">
            <a:avLst/>
          </a:prstGeom>
        </p:spPr>
      </p:pic>
    </p:spTree>
    <p:extLst>
      <p:ext uri="{BB962C8B-B14F-4D97-AF65-F5344CB8AC3E}">
        <p14:creationId xmlns:p14="http://schemas.microsoft.com/office/powerpoint/2010/main" val="301853595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9" r:id="rId5"/>
    <p:sldLayoutId id="2147483690" r:id="rId6"/>
    <p:sldLayoutId id="2147483691"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49B6D9B-62DD-4F04-A5F9-A83C77361EEE}" type="datetimeFigureOut">
              <a:rPr lang="en-US" smtClean="0">
                <a:solidFill>
                  <a:prstClr val="black">
                    <a:tint val="75000"/>
                  </a:prstClr>
                </a:solidFill>
              </a:rPr>
              <a:pPr defTabSz="914400"/>
              <a:t>5/15/2020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08A8635-ED32-474E-9644-264E51683D03}" type="slidenum">
              <a:rPr lang="en-US" smtClean="0">
                <a:solidFill>
                  <a:prstClr val="black">
                    <a:tint val="75000"/>
                  </a:prstClr>
                </a:solidFill>
              </a:rPr>
              <a:pPr defTabSz="914400"/>
              <a:t>‹#›</a:t>
            </a:fld>
            <a:endParaRPr lang="en-US" dirty="0">
              <a:solidFill>
                <a:prstClr val="black">
                  <a:tint val="75000"/>
                </a:prstClr>
              </a:solidFill>
            </a:endParaRPr>
          </a:p>
        </p:txBody>
      </p:sp>
      <p:pic>
        <p:nvPicPr>
          <p:cNvPr id="7" name="Picture 6"/>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0" y="-76200"/>
            <a:ext cx="9144000" cy="6954616"/>
          </a:xfrm>
          <a:prstGeom prst="rect">
            <a:avLst/>
          </a:prstGeom>
        </p:spPr>
      </p:pic>
    </p:spTree>
    <p:extLst>
      <p:ext uri="{BB962C8B-B14F-4D97-AF65-F5344CB8AC3E}">
        <p14:creationId xmlns:p14="http://schemas.microsoft.com/office/powerpoint/2010/main" val="24879881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portal.scotsman-ice.com/ResourceCenter/Files/GetFile/03238345-A52B-4BF8-927C-DA010B1FB0FB"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1.png"/><Relationship Id="rId11" Type="http://schemas.microsoft.com/office/2007/relationships/hdphoto" Target="../media/hdphoto5.wdp"/><Relationship Id="rId5" Type="http://schemas.openxmlformats.org/officeDocument/2006/relationships/image" Target="../media/image20.png"/><Relationship Id="rId10" Type="http://schemas.openxmlformats.org/officeDocument/2006/relationships/image" Target="../media/image25.png"/><Relationship Id="rId4" Type="http://schemas.microsoft.com/office/2007/relationships/hdphoto" Target="../media/hdphoto4.wdp"/><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1FF2F850-19D7-4A5A-806C-46734454D4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59217" y="341726"/>
            <a:ext cx="2202512" cy="538881"/>
          </a:xfrm>
          <a:prstGeom prst="rect">
            <a:avLst/>
          </a:prstGeom>
        </p:spPr>
      </p:pic>
      <p:sp>
        <p:nvSpPr>
          <p:cNvPr id="4" name="Title 3"/>
          <p:cNvSpPr>
            <a:spLocks noGrp="1"/>
          </p:cNvSpPr>
          <p:nvPr>
            <p:ph type="title"/>
          </p:nvPr>
        </p:nvSpPr>
        <p:spPr>
          <a:xfrm>
            <a:off x="1940833" y="1676400"/>
            <a:ext cx="7098967" cy="906462"/>
          </a:xfrm>
        </p:spPr>
        <p:txBody>
          <a:bodyPr>
            <a:noAutofit/>
          </a:bodyPr>
          <a:lstStyle/>
          <a:p>
            <a:pPr algn="l">
              <a:lnSpc>
                <a:spcPct val="80000"/>
              </a:lnSpc>
            </a:pPr>
            <a:r>
              <a:rPr lang="en-US" sz="3600" dirty="0"/>
              <a:t>INTRODUCING</a:t>
            </a:r>
            <a:br>
              <a:rPr lang="en-US" sz="3600" dirty="0"/>
            </a:br>
            <a:r>
              <a:rPr lang="en-US" sz="3600" b="1" dirty="0"/>
              <a:t>MODULAR BIG CUBE</a:t>
            </a:r>
            <a:endParaRPr lang="en-US" sz="2800" dirty="0"/>
          </a:p>
        </p:txBody>
      </p:sp>
      <p:sp>
        <p:nvSpPr>
          <p:cNvPr id="5" name="Text Placeholder 4"/>
          <p:cNvSpPr>
            <a:spLocks noGrp="1"/>
          </p:cNvSpPr>
          <p:nvPr>
            <p:ph type="body" sz="quarter" idx="4294967295"/>
          </p:nvPr>
        </p:nvSpPr>
        <p:spPr>
          <a:xfrm>
            <a:off x="1940833" y="2911231"/>
            <a:ext cx="6864514" cy="573128"/>
          </a:xfrm>
          <a:prstGeom prst="rect">
            <a:avLst/>
          </a:prstGeom>
        </p:spPr>
        <p:txBody>
          <a:bodyPr>
            <a:normAutofit/>
          </a:bodyPr>
          <a:lstStyle/>
          <a:p>
            <a:pPr marL="0" indent="0">
              <a:buNone/>
            </a:pPr>
            <a:r>
              <a:rPr lang="en-US" sz="2000" dirty="0">
                <a:solidFill>
                  <a:schemeClr val="bg1"/>
                </a:solidFill>
              </a:rPr>
              <a:t>PERFECTLY SQUARE, INDIVIDUAL, SLOW MELTING ICE CUBES.</a:t>
            </a:r>
          </a:p>
        </p:txBody>
      </p:sp>
      <p:sp>
        <p:nvSpPr>
          <p:cNvPr id="15" name="Rounded Rectangle 14"/>
          <p:cNvSpPr/>
          <p:nvPr/>
        </p:nvSpPr>
        <p:spPr>
          <a:xfrm rot="1800000">
            <a:off x="931508" y="1657309"/>
            <a:ext cx="853181" cy="85318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pic>
        <p:nvPicPr>
          <p:cNvPr id="7" name="Picture 6">
            <a:extLst>
              <a:ext uri="{FF2B5EF4-FFF2-40B4-BE49-F238E27FC236}">
                <a16:creationId xmlns:a16="http://schemas.microsoft.com/office/drawing/2014/main" id="{014EF6C2-1D7A-4791-B0D7-723B6CCF0F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8123" y="1758405"/>
            <a:ext cx="770799" cy="651338"/>
          </a:xfrm>
          <a:prstGeom prst="rect">
            <a:avLst/>
          </a:prstGeom>
        </p:spPr>
      </p:pic>
    </p:spTree>
    <p:extLst>
      <p:ext uri="{BB962C8B-B14F-4D97-AF65-F5344CB8AC3E}">
        <p14:creationId xmlns:p14="http://schemas.microsoft.com/office/powerpoint/2010/main" val="3167838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2E082-532B-47A4-8AAD-267BC61A9539}"/>
              </a:ext>
            </a:extLst>
          </p:cNvPr>
          <p:cNvPicPr>
            <a:picLocks noChangeAspect="1"/>
          </p:cNvPicPr>
          <p:nvPr/>
        </p:nvPicPr>
        <p:blipFill>
          <a:blip r:embed="rId3"/>
          <a:stretch>
            <a:fillRect/>
          </a:stretch>
        </p:blipFill>
        <p:spPr>
          <a:xfrm>
            <a:off x="5893986" y="3644590"/>
            <a:ext cx="2706859" cy="1560711"/>
          </a:xfrm>
          <a:prstGeom prst="rect">
            <a:avLst/>
          </a:prstGeom>
        </p:spPr>
      </p:pic>
      <p:pic>
        <p:nvPicPr>
          <p:cNvPr id="12" name="Picture 11" descr="A close up of a logo&#10;&#10;Description automatically generated">
            <a:extLst>
              <a:ext uri="{FF2B5EF4-FFF2-40B4-BE49-F238E27FC236}">
                <a16:creationId xmlns:a16="http://schemas.microsoft.com/office/drawing/2014/main" id="{04DFACA0-2A1F-4CCC-A3EF-BCFD1D2AAE62}"/>
              </a:ext>
            </a:extLst>
          </p:cNvPr>
          <p:cNvPicPr>
            <a:picLocks noChangeAspect="1"/>
          </p:cNvPicPr>
          <p:nvPr/>
        </p:nvPicPr>
        <p:blipFill rotWithShape="1">
          <a:blip r:embed="rId4">
            <a:extLst>
              <a:ext uri="{28A0092B-C50C-407E-A947-70E740481C1C}">
                <a14:useLocalDpi xmlns:a14="http://schemas.microsoft.com/office/drawing/2010/main"/>
              </a:ext>
            </a:extLst>
          </a:blip>
          <a:srcRect l="29122" t="32368" r="26285" b="16081"/>
          <a:stretch/>
        </p:blipFill>
        <p:spPr>
          <a:xfrm>
            <a:off x="2304342" y="3601053"/>
            <a:ext cx="1236936" cy="1191072"/>
          </a:xfrm>
          <a:prstGeom prst="rect">
            <a:avLst/>
          </a:prstGeom>
        </p:spPr>
      </p:pic>
      <p:sp>
        <p:nvSpPr>
          <p:cNvPr id="3" name="Content Placeholder 2"/>
          <p:cNvSpPr>
            <a:spLocks noGrp="1"/>
          </p:cNvSpPr>
          <p:nvPr>
            <p:ph sz="quarter" idx="10"/>
          </p:nvPr>
        </p:nvSpPr>
        <p:spPr>
          <a:xfrm>
            <a:off x="457199" y="1090610"/>
            <a:ext cx="5365263" cy="1930252"/>
          </a:xfrm>
        </p:spPr>
        <p:txBody>
          <a:bodyPr>
            <a:normAutofit/>
          </a:bodyPr>
          <a:lstStyle/>
          <a:p>
            <a:pPr marL="0" indent="0">
              <a:buNone/>
            </a:pPr>
            <a:r>
              <a:rPr lang="en-US" sz="3000" b="1" dirty="0">
                <a:solidFill>
                  <a:srgbClr val="00B0F0"/>
                </a:solidFill>
              </a:rPr>
              <a:t>Quick Response (QR) Code</a:t>
            </a:r>
          </a:p>
          <a:p>
            <a:pPr marL="0" indent="0">
              <a:buNone/>
            </a:pPr>
            <a:endParaRPr lang="en-US" sz="600" b="1" i="1" dirty="0">
              <a:solidFill>
                <a:srgbClr val="00B0F0"/>
              </a:solidFill>
            </a:endParaRPr>
          </a:p>
          <a:p>
            <a:r>
              <a:rPr lang="en-US" sz="1400" i="1" dirty="0">
                <a:solidFill>
                  <a:schemeClr val="tx2"/>
                </a:solidFill>
              </a:rPr>
              <a:t>Operators and service technicians can use their smart phone to scan the QR code to access instant warranty and technical information specific to that model</a:t>
            </a:r>
          </a:p>
          <a:p>
            <a:r>
              <a:rPr lang="en-US" sz="1400" i="1" dirty="0">
                <a:solidFill>
                  <a:schemeClr val="tx2"/>
                </a:solidFill>
              </a:rPr>
              <a:t>The product serial number will automatically populate the page</a:t>
            </a:r>
          </a:p>
        </p:txBody>
      </p:sp>
      <p:grpSp>
        <p:nvGrpSpPr>
          <p:cNvPr id="14" name="Group 13"/>
          <p:cNvGrpSpPr/>
          <p:nvPr/>
        </p:nvGrpSpPr>
        <p:grpSpPr>
          <a:xfrm>
            <a:off x="853684" y="3091853"/>
            <a:ext cx="4185456" cy="2498169"/>
            <a:chOff x="883501" y="3131609"/>
            <a:chExt cx="4185456" cy="2498169"/>
          </a:xfrm>
        </p:grpSpPr>
        <p:sp>
          <p:nvSpPr>
            <p:cNvPr id="5" name="TextBox 4"/>
            <p:cNvSpPr txBox="1"/>
            <p:nvPr/>
          </p:nvSpPr>
          <p:spPr>
            <a:xfrm>
              <a:off x="883501" y="3131609"/>
              <a:ext cx="4084982" cy="369332"/>
            </a:xfrm>
            <a:prstGeom prst="rect">
              <a:avLst/>
            </a:prstGeom>
            <a:noFill/>
          </p:spPr>
          <p:txBody>
            <a:bodyPr wrap="square" rtlCol="0">
              <a:spAutoFit/>
            </a:bodyPr>
            <a:lstStyle/>
            <a:p>
              <a:pPr algn="ctr"/>
              <a:r>
                <a:rPr lang="en-US" b="1" dirty="0">
                  <a:solidFill>
                    <a:srgbClr val="00B0F0"/>
                  </a:solidFill>
                </a:rPr>
                <a:t>SCAN WITH YOUR SMART PHONE</a:t>
              </a:r>
            </a:p>
          </p:txBody>
        </p:sp>
        <p:sp>
          <p:nvSpPr>
            <p:cNvPr id="6" name="TextBox 5"/>
            <p:cNvSpPr txBox="1"/>
            <p:nvPr/>
          </p:nvSpPr>
          <p:spPr>
            <a:xfrm>
              <a:off x="1252330" y="4860337"/>
              <a:ext cx="3816627" cy="769441"/>
            </a:xfrm>
            <a:prstGeom prst="rect">
              <a:avLst/>
            </a:prstGeom>
            <a:noFill/>
          </p:spPr>
          <p:txBody>
            <a:bodyPr wrap="square" rtlCol="0">
              <a:spAutoFit/>
            </a:bodyPr>
            <a:lstStyle/>
            <a:p>
              <a:r>
                <a:rPr lang="en-US" sz="1600" b="1" dirty="0">
                  <a:solidFill>
                    <a:srgbClr val="1F497D"/>
                  </a:solidFill>
                </a:rPr>
                <a:t>Scanning Tip:</a:t>
              </a:r>
            </a:p>
            <a:p>
              <a:r>
                <a:rPr lang="en-US" sz="1400" dirty="0">
                  <a:solidFill>
                    <a:srgbClr val="1F497D"/>
                  </a:solidFill>
                </a:rPr>
                <a:t>Many recent phone updates allow use of your phone’s built-in camera app to scan QR Code</a:t>
              </a:r>
            </a:p>
          </p:txBody>
        </p:sp>
      </p:grpSp>
      <p:pic>
        <p:nvPicPr>
          <p:cNvPr id="11" name="Picture 10" descr="A close up of a logo&#10;&#10;Description automatically generated">
            <a:extLst>
              <a:ext uri="{FF2B5EF4-FFF2-40B4-BE49-F238E27FC236}">
                <a16:creationId xmlns:a16="http://schemas.microsoft.com/office/drawing/2014/main" id="{2905E575-8AAB-4A2B-9728-E91CD26C867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664282" y="952582"/>
            <a:ext cx="3108837" cy="2589516"/>
          </a:xfrm>
          <a:prstGeom prst="rect">
            <a:avLst/>
          </a:prstGeom>
        </p:spPr>
      </p:pic>
      <p:sp>
        <p:nvSpPr>
          <p:cNvPr id="20" name="Title 1">
            <a:extLst>
              <a:ext uri="{FF2B5EF4-FFF2-40B4-BE49-F238E27FC236}">
                <a16:creationId xmlns:a16="http://schemas.microsoft.com/office/drawing/2014/main" id="{0557DD3E-5A5B-49A0-AB27-8811C2A0F51E}"/>
              </a:ext>
            </a:extLst>
          </p:cNvPr>
          <p:cNvSpPr>
            <a:spLocks noGrp="1"/>
          </p:cNvSpPr>
          <p:nvPr>
            <p:ph type="title"/>
          </p:nvPr>
        </p:nvSpPr>
        <p:spPr>
          <a:xfrm>
            <a:off x="457200" y="58738"/>
            <a:ext cx="8229600" cy="741362"/>
          </a:xfrm>
        </p:spPr>
        <p:txBody>
          <a:bodyPr>
            <a:normAutofit/>
          </a:bodyPr>
          <a:lstStyle/>
          <a:p>
            <a:pPr algn="l"/>
            <a:r>
              <a:rPr lang="en-US" dirty="0">
                <a:solidFill>
                  <a:schemeClr val="tx2"/>
                </a:solidFill>
              </a:rPr>
              <a:t>Modular Big Cube: </a:t>
            </a:r>
            <a:r>
              <a:rPr lang="en-US" b="1" i="1" dirty="0">
                <a:solidFill>
                  <a:schemeClr val="tx2"/>
                </a:solidFill>
              </a:rPr>
              <a:t>Ease of Use</a:t>
            </a:r>
          </a:p>
        </p:txBody>
      </p:sp>
    </p:spTree>
    <p:extLst>
      <p:ext uri="{BB962C8B-B14F-4D97-AF65-F5344CB8AC3E}">
        <p14:creationId xmlns:p14="http://schemas.microsoft.com/office/powerpoint/2010/main" val="1964371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58738"/>
            <a:ext cx="8229600" cy="741362"/>
          </a:xfrm>
        </p:spPr>
        <p:txBody>
          <a:bodyPr>
            <a:normAutofit/>
          </a:bodyPr>
          <a:lstStyle/>
          <a:p>
            <a:pPr algn="l"/>
            <a:r>
              <a:rPr lang="en-US" sz="3800" dirty="0">
                <a:solidFill>
                  <a:schemeClr val="tx2"/>
                </a:solidFill>
              </a:rPr>
              <a:t>Modular Big Cube: </a:t>
            </a:r>
            <a:r>
              <a:rPr lang="en-US" sz="3800" b="1" i="1" dirty="0">
                <a:solidFill>
                  <a:schemeClr val="tx2"/>
                </a:solidFill>
              </a:rPr>
              <a:t>Key Components</a:t>
            </a:r>
          </a:p>
        </p:txBody>
      </p:sp>
      <p:grpSp>
        <p:nvGrpSpPr>
          <p:cNvPr id="73" name="Group 72">
            <a:extLst>
              <a:ext uri="{FF2B5EF4-FFF2-40B4-BE49-F238E27FC236}">
                <a16:creationId xmlns:a16="http://schemas.microsoft.com/office/drawing/2014/main" id="{100EF5E1-9E81-42EE-AFBC-992ADED369A7}"/>
              </a:ext>
            </a:extLst>
          </p:cNvPr>
          <p:cNvGrpSpPr/>
          <p:nvPr/>
        </p:nvGrpSpPr>
        <p:grpSpPr>
          <a:xfrm>
            <a:off x="331815" y="1162455"/>
            <a:ext cx="8460707" cy="4678218"/>
            <a:chOff x="267990" y="1036253"/>
            <a:chExt cx="8688947" cy="4804420"/>
          </a:xfrm>
        </p:grpSpPr>
        <p:sp>
          <p:nvSpPr>
            <p:cNvPr id="70" name="Rounded Rectangle 4">
              <a:extLst>
                <a:ext uri="{FF2B5EF4-FFF2-40B4-BE49-F238E27FC236}">
                  <a16:creationId xmlns:a16="http://schemas.microsoft.com/office/drawing/2014/main" id="{7BD03303-2BEE-4C81-8204-510E2358F824}"/>
                </a:ext>
              </a:extLst>
            </p:cNvPr>
            <p:cNvSpPr/>
            <p:nvPr/>
          </p:nvSpPr>
          <p:spPr>
            <a:xfrm>
              <a:off x="6607200" y="3944081"/>
              <a:ext cx="2268810" cy="128258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1" name="Content Placeholder 2">
              <a:extLst>
                <a:ext uri="{FF2B5EF4-FFF2-40B4-BE49-F238E27FC236}">
                  <a16:creationId xmlns:a16="http://schemas.microsoft.com/office/drawing/2014/main" id="{1402C2F8-B962-48DB-9D9E-FA73444E4057}"/>
                </a:ext>
              </a:extLst>
            </p:cNvPr>
            <p:cNvSpPr txBox="1">
              <a:spLocks/>
            </p:cNvSpPr>
            <p:nvPr/>
          </p:nvSpPr>
          <p:spPr>
            <a:xfrm>
              <a:off x="7575083" y="3944081"/>
              <a:ext cx="1291302" cy="128259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 indent="0" algn="ctr">
                <a:buNone/>
              </a:pPr>
              <a:r>
                <a:rPr lang="en-US" sz="1800" b="1" dirty="0">
                  <a:solidFill>
                    <a:schemeClr val="bg1"/>
                  </a:solidFill>
                </a:rPr>
                <a:t>Easy front access for servicing</a:t>
              </a:r>
            </a:p>
          </p:txBody>
        </p:sp>
        <p:grpSp>
          <p:nvGrpSpPr>
            <p:cNvPr id="69" name="Group 68">
              <a:extLst>
                <a:ext uri="{FF2B5EF4-FFF2-40B4-BE49-F238E27FC236}">
                  <a16:creationId xmlns:a16="http://schemas.microsoft.com/office/drawing/2014/main" id="{1DD83439-7E28-4600-AC19-A8C68DA9066F}"/>
                </a:ext>
              </a:extLst>
            </p:cNvPr>
            <p:cNvGrpSpPr/>
            <p:nvPr/>
          </p:nvGrpSpPr>
          <p:grpSpPr>
            <a:xfrm>
              <a:off x="267990" y="1036253"/>
              <a:ext cx="8688947" cy="4804420"/>
              <a:chOff x="257088" y="1036253"/>
              <a:chExt cx="8688947" cy="4804420"/>
            </a:xfrm>
          </p:grpSpPr>
          <p:grpSp>
            <p:nvGrpSpPr>
              <p:cNvPr id="6" name="Group 5">
                <a:extLst>
                  <a:ext uri="{FF2B5EF4-FFF2-40B4-BE49-F238E27FC236}">
                    <a16:creationId xmlns:a16="http://schemas.microsoft.com/office/drawing/2014/main" id="{014985C9-FBD5-4760-AC38-2F6D022DB2AD}"/>
                  </a:ext>
                </a:extLst>
              </p:cNvPr>
              <p:cNvGrpSpPr/>
              <p:nvPr/>
            </p:nvGrpSpPr>
            <p:grpSpPr>
              <a:xfrm>
                <a:off x="257088" y="1036253"/>
                <a:ext cx="8688947" cy="4804420"/>
                <a:chOff x="-761926" y="830496"/>
                <a:chExt cx="10550488" cy="5833730"/>
              </a:xfrm>
            </p:grpSpPr>
            <p:pic>
              <p:nvPicPr>
                <p:cNvPr id="15" name="Picture 3" descr="A picture containing indoor, sitting, computer, door&#10;&#10;Description generated with very high confidence">
                  <a:extLst>
                    <a:ext uri="{FF2B5EF4-FFF2-40B4-BE49-F238E27FC236}">
                      <a16:creationId xmlns:a16="http://schemas.microsoft.com/office/drawing/2014/main" id="{15DD9FA6-B91A-4FD7-A716-F89960C038D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6" b="99471" l="3616" r="98870">
                              <a14:foregroundMark x1="9153" y1="97751" x2="18418" y2="83532"/>
                              <a14:foregroundMark x1="18418" y1="83532" x2="58757" y2="54696"/>
                              <a14:foregroundMark x1="58757" y1="54696" x2="73333" y2="56481"/>
                              <a14:foregroundMark x1="73333" y1="56481" x2="56271" y2="56085"/>
                              <a14:foregroundMark x1="56271" y1="56085" x2="61356" y2="49074"/>
                              <a14:foregroundMark x1="61356" y1="49074" x2="45650" y2="38228"/>
                              <a14:foregroundMark x1="45650" y1="38228" x2="44181" y2="30622"/>
                              <a14:foregroundMark x1="44181" y1="30622" x2="50508" y2="25132"/>
                              <a14:foregroundMark x1="50508" y1="25132" x2="62599" y2="20238"/>
                              <a14:foregroundMark x1="62599" y1="20238" x2="72542" y2="23016"/>
                              <a14:foregroundMark x1="72542" y1="23016" x2="91638" y2="11772"/>
                              <a14:foregroundMark x1="91638" y1="11772" x2="96836" y2="17923"/>
                              <a14:foregroundMark x1="96836" y1="17923" x2="93220" y2="75992"/>
                              <a14:foregroundMark x1="93220" y1="75992" x2="98192" y2="91733"/>
                              <a14:foregroundMark x1="98192" y1="91733" x2="95141" y2="98413"/>
                              <a14:foregroundMark x1="95141" y1="98413" x2="83503" y2="98280"/>
                              <a14:foregroundMark x1="83503" y1="98280" x2="70282" y2="94180"/>
                              <a14:foregroundMark x1="10395" y1="75860" x2="7232" y2="66402"/>
                              <a14:foregroundMark x1="7232" y1="66402" x2="20000" y2="51786"/>
                              <a14:foregroundMark x1="20000" y1="51786" x2="43277" y2="35913"/>
                              <a14:foregroundMark x1="6893" y1="3770" x2="14463" y2="40278"/>
                              <a14:foregroundMark x1="14463" y1="40278" x2="9605" y2="51653"/>
                              <a14:foregroundMark x1="5989" y1="1058" x2="97627" y2="5357"/>
                              <a14:foregroundMark x1="97627" y1="397" x2="99887" y2="18056"/>
                              <a14:foregroundMark x1="99887" y1="42130" x2="98644" y2="44444"/>
                              <a14:foregroundMark x1="98644" y1="44511" x2="96610" y2="77712"/>
                              <a14:foregroundMark x1="96610" y1="77712" x2="93107" y2="84193"/>
                              <a14:foregroundMark x1="93107" y1="84193" x2="93559" y2="90675"/>
                              <a14:foregroundMark x1="93559" y1="90675" x2="85537" y2="97024"/>
                              <a14:foregroundMark x1="85537" y1="97024" x2="62712" y2="99735"/>
                              <a14:foregroundMark x1="94463" y1="52646" x2="87910" y2="36640"/>
                              <a14:foregroundMark x1="87910" y1="36640" x2="84633" y2="35913"/>
                              <a14:foregroundMark x1="29379" y1="98280" x2="40113" y2="99405"/>
                              <a14:foregroundMark x1="97288" y1="98876" x2="95706" y2="83730"/>
                              <a14:foregroundMark x1="95706" y1="83730" x2="98305" y2="77183"/>
                              <a14:foregroundMark x1="98305" y1="77183" x2="97853" y2="71429"/>
                              <a14:foregroundMark x1="92203" y1="43981" x2="77627" y2="50397"/>
                              <a14:foregroundMark x1="84181" y1="43849" x2="96836" y2="42725"/>
                              <a14:foregroundMark x1="99096" y1="96892" x2="99096" y2="99008"/>
                              <a14:foregroundMark x1="5876" y1="58532" x2="3729" y2="50794"/>
                              <a14:foregroundMark x1="3729" y1="50794" x2="6215" y2="44246"/>
                              <a14:foregroundMark x1="6215" y1="44246" x2="7119" y2="37765"/>
                              <a14:foregroundMark x1="7119" y1="37765" x2="9040" y2="35251"/>
                            </a14:backgroundRemoval>
                          </a14:imgEffect>
                          <a14:imgEffect>
                            <a14:sharpenSoften amount="250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rcRect t="-233" b="-148"/>
                <a:stretch/>
              </p:blipFill>
              <p:spPr>
                <a:xfrm rot="5400000">
                  <a:off x="2294615" y="-19086"/>
                  <a:ext cx="4365616" cy="7509913"/>
                </a:xfrm>
                <a:prstGeom prst="roundRect">
                  <a:avLst>
                    <a:gd name="adj" fmla="val 16667"/>
                  </a:avLst>
                </a:prstGeom>
                <a:ln>
                  <a:noFill/>
                </a:ln>
                <a:effectLst/>
              </p:spPr>
            </p:pic>
            <p:sp>
              <p:nvSpPr>
                <p:cNvPr id="18" name="TextBox 17">
                  <a:extLst>
                    <a:ext uri="{FF2B5EF4-FFF2-40B4-BE49-F238E27FC236}">
                      <a16:creationId xmlns:a16="http://schemas.microsoft.com/office/drawing/2014/main" id="{9920D8BA-0A7B-423F-8902-851BD45B0AFE}"/>
                    </a:ext>
                  </a:extLst>
                </p:cNvPr>
                <p:cNvSpPr txBox="1"/>
                <p:nvPr/>
              </p:nvSpPr>
              <p:spPr>
                <a:xfrm>
                  <a:off x="-761926" y="6098932"/>
                  <a:ext cx="3720432" cy="56057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Water Level</a:t>
                  </a:r>
                  <a:r>
                    <a:rPr kumimoji="0" lang="en-US" sz="2400" b="1" i="0" u="none" strike="noStrike" kern="1200" cap="none" spc="0" normalizeH="0" noProof="0" dirty="0">
                      <a:ln>
                        <a:noFill/>
                      </a:ln>
                      <a:solidFill>
                        <a:srgbClr val="1F497D"/>
                      </a:solidFill>
                      <a:effectLst/>
                      <a:uLnTx/>
                      <a:uFillTx/>
                      <a:latin typeface="Calibri"/>
                      <a:ea typeface="+mn-ea"/>
                      <a:cs typeface="+mn-cs"/>
                    </a:rPr>
                    <a:t> Float</a:t>
                  </a:r>
                  <a:endParaRPr kumimoji="0" lang="en-US" sz="2400" b="1" i="0" u="none" strike="noStrike" kern="1200" cap="none" spc="0" normalizeH="0" baseline="0" noProof="0" dirty="0">
                    <a:ln>
                      <a:noFill/>
                    </a:ln>
                    <a:solidFill>
                      <a:srgbClr val="1F497D"/>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F365FA83-8C3F-4DB9-ADB1-3422C8AE1CB7}"/>
                    </a:ext>
                  </a:extLst>
                </p:cNvPr>
                <p:cNvSpPr txBox="1"/>
                <p:nvPr/>
              </p:nvSpPr>
              <p:spPr>
                <a:xfrm>
                  <a:off x="7045364" y="830496"/>
                  <a:ext cx="2743198" cy="56057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Actuator Motor</a:t>
                  </a:r>
                </a:p>
              </p:txBody>
            </p:sp>
            <p:sp>
              <p:nvSpPr>
                <p:cNvPr id="35" name="TextBox 34">
                  <a:extLst>
                    <a:ext uri="{FF2B5EF4-FFF2-40B4-BE49-F238E27FC236}">
                      <a16:creationId xmlns:a16="http://schemas.microsoft.com/office/drawing/2014/main" id="{2D9CECC9-38F5-4D63-9C38-00FFDF728D9E}"/>
                    </a:ext>
                  </a:extLst>
                </p:cNvPr>
                <p:cNvSpPr txBox="1"/>
                <p:nvPr/>
              </p:nvSpPr>
              <p:spPr>
                <a:xfrm>
                  <a:off x="-761926" y="2392531"/>
                  <a:ext cx="1336806" cy="10090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Water Pump</a:t>
                  </a:r>
                </a:p>
              </p:txBody>
            </p:sp>
            <p:cxnSp>
              <p:nvCxnSpPr>
                <p:cNvPr id="36" name="Straight Arrow Connector 35">
                  <a:extLst>
                    <a:ext uri="{FF2B5EF4-FFF2-40B4-BE49-F238E27FC236}">
                      <a16:creationId xmlns:a16="http://schemas.microsoft.com/office/drawing/2014/main" id="{E0BA0E58-79B3-45D5-81E6-2797AEF4C81A}"/>
                    </a:ext>
                  </a:extLst>
                </p:cNvPr>
                <p:cNvCxnSpPr>
                  <a:cxnSpLocks/>
                  <a:stCxn id="37" idx="2"/>
                </p:cNvCxnSpPr>
                <p:nvPr/>
              </p:nvCxnSpPr>
              <p:spPr>
                <a:xfrm>
                  <a:off x="251514" y="1400783"/>
                  <a:ext cx="3630137" cy="213618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41FA974-D861-49E7-8098-0CA4BEBA3203}"/>
                    </a:ext>
                  </a:extLst>
                </p:cNvPr>
                <p:cNvSpPr txBox="1"/>
                <p:nvPr/>
              </p:nvSpPr>
              <p:spPr>
                <a:xfrm>
                  <a:off x="-761926" y="840210"/>
                  <a:ext cx="2026878" cy="56057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rPr>
                    <a:t>Evaporator</a:t>
                  </a:r>
                  <a:endParaRPr kumimoji="0" lang="en-US" sz="2400" b="1" i="0" u="none" strike="noStrike" kern="1200" cap="none" spc="0" normalizeH="0" baseline="0" noProof="0" dirty="0">
                    <a:ln>
                      <a:noFill/>
                    </a:ln>
                    <a:solidFill>
                      <a:srgbClr val="1F497D"/>
                    </a:solidFill>
                    <a:effectLst/>
                    <a:uLnTx/>
                    <a:uFillTx/>
                    <a:latin typeface="Calibri"/>
                    <a:ea typeface="+mn-ea"/>
                    <a:cs typeface="Calibri"/>
                  </a:endParaRPr>
                </a:p>
              </p:txBody>
            </p:sp>
            <p:cxnSp>
              <p:nvCxnSpPr>
                <p:cNvPr id="38" name="Straight Arrow Connector 37">
                  <a:extLst>
                    <a:ext uri="{FF2B5EF4-FFF2-40B4-BE49-F238E27FC236}">
                      <a16:creationId xmlns:a16="http://schemas.microsoft.com/office/drawing/2014/main" id="{A12B56D4-A7CC-4EE8-A56F-CA578BE431D9}"/>
                    </a:ext>
                  </a:extLst>
                </p:cNvPr>
                <p:cNvCxnSpPr>
                  <a:cxnSpLocks/>
                  <a:stCxn id="39" idx="0"/>
                </p:cNvCxnSpPr>
                <p:nvPr/>
              </p:nvCxnSpPr>
              <p:spPr>
                <a:xfrm flipH="1" flipV="1">
                  <a:off x="4266584" y="4546279"/>
                  <a:ext cx="527932" cy="155737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9E783E9-918B-406D-AA18-7B296D3E7CAF}"/>
                    </a:ext>
                  </a:extLst>
                </p:cNvPr>
                <p:cNvSpPr txBox="1"/>
                <p:nvPr/>
              </p:nvSpPr>
              <p:spPr>
                <a:xfrm>
                  <a:off x="3615828" y="6103653"/>
                  <a:ext cx="2357377" cy="5605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rPr>
                    <a:t>Water Plate</a:t>
                  </a:r>
                  <a:endParaRPr kumimoji="0" lang="en-US" sz="2400" b="1" i="0" u="none" strike="noStrike" kern="1200" cap="none" spc="0" normalizeH="0" baseline="0" noProof="0" dirty="0">
                    <a:ln>
                      <a:noFill/>
                    </a:ln>
                    <a:solidFill>
                      <a:srgbClr val="1F497D"/>
                    </a:solidFill>
                    <a:effectLst/>
                    <a:uLnTx/>
                    <a:uFillTx/>
                    <a:latin typeface="Calibri"/>
                    <a:ea typeface="+mn-ea"/>
                    <a:cs typeface="Calibri"/>
                  </a:endParaRPr>
                </a:p>
              </p:txBody>
            </p:sp>
          </p:grpSp>
          <p:cxnSp>
            <p:nvCxnSpPr>
              <p:cNvPr id="40" name="Straight Arrow Connector 39">
                <a:extLst>
                  <a:ext uri="{FF2B5EF4-FFF2-40B4-BE49-F238E27FC236}">
                    <a16:creationId xmlns:a16="http://schemas.microsoft.com/office/drawing/2014/main" id="{300FFACD-40A7-4919-94D2-0562B2F0DDF5}"/>
                  </a:ext>
                </a:extLst>
              </p:cNvPr>
              <p:cNvCxnSpPr>
                <a:cxnSpLocks/>
                <a:stCxn id="31" idx="2"/>
              </p:cNvCxnSpPr>
              <p:nvPr/>
            </p:nvCxnSpPr>
            <p:spPr>
              <a:xfrm flipH="1">
                <a:off x="6147189" y="1497918"/>
                <a:ext cx="1669253" cy="97765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B985C29-88AD-47BE-97A7-87F45B34FE64}"/>
                  </a:ext>
                </a:extLst>
              </p:cNvPr>
              <p:cNvCxnSpPr>
                <a:cxnSpLocks/>
                <a:stCxn id="18" idx="0"/>
              </p:cNvCxnSpPr>
              <p:nvPr/>
            </p:nvCxnSpPr>
            <p:spPr>
              <a:xfrm flipV="1">
                <a:off x="1789085" y="4298599"/>
                <a:ext cx="1512062" cy="107652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5E204C0-5BBE-4CEE-AB69-E7F783FCB1D1}"/>
                  </a:ext>
                </a:extLst>
              </p:cNvPr>
              <p:cNvCxnSpPr>
                <a:cxnSpLocks/>
                <a:stCxn id="35" idx="2"/>
              </p:cNvCxnSpPr>
              <p:nvPr/>
            </p:nvCxnSpPr>
            <p:spPr>
              <a:xfrm>
                <a:off x="807557" y="3153678"/>
                <a:ext cx="1199076" cy="114492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20779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5" y="1089649"/>
            <a:ext cx="4724396" cy="4832180"/>
          </a:xfrm>
        </p:spPr>
        <p:txBody>
          <a:bodyPr>
            <a:normAutofit lnSpcReduction="10000"/>
          </a:bodyPr>
          <a:lstStyle/>
          <a:p>
            <a:pPr marL="0" indent="0">
              <a:buNone/>
            </a:pPr>
            <a:r>
              <a:rPr lang="en-US" sz="3000" b="1" dirty="0">
                <a:solidFill>
                  <a:srgbClr val="00B0F0"/>
                </a:solidFill>
              </a:rPr>
              <a:t>Standing Behind Our Quality</a:t>
            </a:r>
          </a:p>
          <a:p>
            <a:pPr marL="0" indent="0">
              <a:buNone/>
            </a:pPr>
            <a:endParaRPr lang="en-US" sz="1200" b="1" dirty="0">
              <a:solidFill>
                <a:srgbClr val="00B0F0"/>
              </a:solidFill>
            </a:endParaRPr>
          </a:p>
          <a:p>
            <a:pPr marL="0" indent="0">
              <a:buNone/>
            </a:pPr>
            <a:endParaRPr lang="en-US" sz="1200" b="1" dirty="0">
              <a:solidFill>
                <a:srgbClr val="00B0F0"/>
              </a:solidFill>
            </a:endParaRPr>
          </a:p>
          <a:p>
            <a:pPr marL="0" indent="0">
              <a:buNone/>
            </a:pPr>
            <a:endParaRPr lang="en-US" sz="1200" b="1" dirty="0">
              <a:solidFill>
                <a:srgbClr val="00B0F0"/>
              </a:solidFill>
            </a:endParaRPr>
          </a:p>
          <a:p>
            <a:pPr marL="0" indent="0">
              <a:buNone/>
            </a:pPr>
            <a:endParaRPr lang="en-US" sz="950" b="1" dirty="0">
              <a:solidFill>
                <a:srgbClr val="00B0F0"/>
              </a:solidFill>
            </a:endParaRPr>
          </a:p>
          <a:p>
            <a:pPr marL="0" indent="0">
              <a:buNone/>
            </a:pPr>
            <a:endParaRPr lang="en-US" sz="1200" b="1" dirty="0">
              <a:solidFill>
                <a:srgbClr val="00B0F0"/>
              </a:solidFill>
            </a:endParaRPr>
          </a:p>
          <a:p>
            <a:pPr marL="0" indent="0">
              <a:buNone/>
            </a:pPr>
            <a:r>
              <a:rPr lang="en-US" sz="1300" i="1" dirty="0">
                <a:solidFill>
                  <a:schemeClr val="tx2"/>
                </a:solidFill>
              </a:rPr>
              <a:t>Scotsman warranty for BC0530:</a:t>
            </a:r>
          </a:p>
          <a:p>
            <a:endParaRPr lang="en-US" sz="800" dirty="0">
              <a:solidFill>
                <a:schemeClr val="tx2"/>
              </a:solidFill>
            </a:endParaRPr>
          </a:p>
          <a:p>
            <a:r>
              <a:rPr lang="en-US" sz="2000" dirty="0">
                <a:solidFill>
                  <a:schemeClr val="tx2"/>
                </a:solidFill>
              </a:rPr>
              <a:t>3-year parts and labor warranty             on all components</a:t>
            </a:r>
          </a:p>
          <a:p>
            <a:endParaRPr lang="en-US" sz="400" dirty="0">
              <a:solidFill>
                <a:schemeClr val="tx2"/>
              </a:solidFill>
            </a:endParaRPr>
          </a:p>
          <a:p>
            <a:r>
              <a:rPr lang="en-US" sz="2000" dirty="0">
                <a:solidFill>
                  <a:schemeClr val="tx2"/>
                </a:solidFill>
              </a:rPr>
              <a:t>5-year parts warranty on the   evaporator and compressor</a:t>
            </a:r>
          </a:p>
          <a:p>
            <a:endParaRPr lang="en-US" sz="400" dirty="0">
              <a:solidFill>
                <a:schemeClr val="tx2"/>
              </a:solidFill>
            </a:endParaRPr>
          </a:p>
          <a:p>
            <a:r>
              <a:rPr lang="en-US" sz="2000" dirty="0">
                <a:solidFill>
                  <a:schemeClr val="tx2"/>
                </a:solidFill>
              </a:rPr>
              <a:t>Warranty valid in North, South &amp;  Central America for commercial installations</a:t>
            </a:r>
          </a:p>
          <a:p>
            <a:endParaRPr lang="en-US" sz="400" dirty="0">
              <a:solidFill>
                <a:schemeClr val="tx2"/>
              </a:solidFill>
            </a:endParaRPr>
          </a:p>
          <a:p>
            <a:r>
              <a:rPr lang="en-US" sz="2000" dirty="0">
                <a:solidFill>
                  <a:schemeClr val="tx2"/>
                </a:solidFill>
              </a:rPr>
              <a:t>Residential applications:</a:t>
            </a:r>
          </a:p>
          <a:p>
            <a:pPr lvl="1"/>
            <a:r>
              <a:rPr lang="en-US" sz="1600" dirty="0">
                <a:solidFill>
                  <a:schemeClr val="tx2"/>
                </a:solidFill>
              </a:rPr>
              <a:t>1-year parts and labor</a:t>
            </a:r>
          </a:p>
        </p:txBody>
      </p:sp>
      <p:grpSp>
        <p:nvGrpSpPr>
          <p:cNvPr id="14" name="Group 13">
            <a:extLst>
              <a:ext uri="{FF2B5EF4-FFF2-40B4-BE49-F238E27FC236}">
                <a16:creationId xmlns:a16="http://schemas.microsoft.com/office/drawing/2014/main" id="{C43B63EC-9C38-4502-B6AA-6927129B0CD5}"/>
              </a:ext>
            </a:extLst>
          </p:cNvPr>
          <p:cNvGrpSpPr/>
          <p:nvPr/>
        </p:nvGrpSpPr>
        <p:grpSpPr>
          <a:xfrm>
            <a:off x="5960463" y="1019946"/>
            <a:ext cx="2552756" cy="2634946"/>
            <a:chOff x="5960463" y="1019946"/>
            <a:chExt cx="2552756" cy="2634946"/>
          </a:xfrm>
        </p:grpSpPr>
        <p:pic>
          <p:nvPicPr>
            <p:cNvPr id="13" name="Picture 12" descr="A picture containing game&#10;&#10;Description automatically generated">
              <a:extLst>
                <a:ext uri="{FF2B5EF4-FFF2-40B4-BE49-F238E27FC236}">
                  <a16:creationId xmlns:a16="http://schemas.microsoft.com/office/drawing/2014/main" id="{AD8FCCED-3C1F-49FD-BAA7-D21FFD7D0E8B}"/>
                </a:ext>
              </a:extLst>
            </p:cNvPr>
            <p:cNvPicPr>
              <a:picLocks noChangeAspect="1"/>
            </p:cNvPicPr>
            <p:nvPr/>
          </p:nvPicPr>
          <p:blipFill rotWithShape="1">
            <a:blip r:embed="rId3"/>
            <a:srcRect t="71505" b="8963"/>
            <a:stretch/>
          </p:blipFill>
          <p:spPr>
            <a:xfrm>
              <a:off x="5960463" y="3034184"/>
              <a:ext cx="2552756" cy="620708"/>
            </a:xfrm>
            <a:prstGeom prst="rect">
              <a:avLst/>
            </a:prstGeom>
          </p:spPr>
        </p:pic>
        <p:pic>
          <p:nvPicPr>
            <p:cNvPr id="12" name="Picture 11" descr="A picture containing game&#10;&#10;Description automatically generated">
              <a:extLst>
                <a:ext uri="{FF2B5EF4-FFF2-40B4-BE49-F238E27FC236}">
                  <a16:creationId xmlns:a16="http://schemas.microsoft.com/office/drawing/2014/main" id="{2D0F834D-3428-4C61-925F-1B50E18919F7}"/>
                </a:ext>
              </a:extLst>
            </p:cNvPr>
            <p:cNvPicPr>
              <a:picLocks noChangeAspect="1"/>
            </p:cNvPicPr>
            <p:nvPr/>
          </p:nvPicPr>
          <p:blipFill rotWithShape="1">
            <a:blip r:embed="rId3"/>
            <a:srcRect b="30128"/>
            <a:stretch/>
          </p:blipFill>
          <p:spPr>
            <a:xfrm>
              <a:off x="6068980" y="1019946"/>
              <a:ext cx="2335723" cy="2031656"/>
            </a:xfrm>
            <a:prstGeom prst="rect">
              <a:avLst/>
            </a:prstGeom>
          </p:spPr>
        </p:pic>
      </p:grpSp>
      <p:sp>
        <p:nvSpPr>
          <p:cNvPr id="5" name="Title 1"/>
          <p:cNvSpPr>
            <a:spLocks noGrp="1"/>
          </p:cNvSpPr>
          <p:nvPr>
            <p:ph type="title"/>
          </p:nvPr>
        </p:nvSpPr>
        <p:spPr>
          <a:xfrm>
            <a:off x="457200" y="58738"/>
            <a:ext cx="8229600" cy="741362"/>
          </a:xfrm>
        </p:spPr>
        <p:txBody>
          <a:bodyPr>
            <a:normAutofit/>
          </a:bodyPr>
          <a:lstStyle/>
          <a:p>
            <a:pPr algn="l"/>
            <a:r>
              <a:rPr lang="en-US" sz="3800" dirty="0">
                <a:solidFill>
                  <a:schemeClr val="tx2"/>
                </a:solidFill>
              </a:rPr>
              <a:t>Modular Big Cube: </a:t>
            </a:r>
            <a:r>
              <a:rPr lang="en-US" sz="3800" b="1" i="1" dirty="0">
                <a:solidFill>
                  <a:schemeClr val="tx2"/>
                </a:solidFill>
              </a:rPr>
              <a:t>Superior Reliability </a:t>
            </a:r>
          </a:p>
        </p:txBody>
      </p:sp>
      <p:grpSp>
        <p:nvGrpSpPr>
          <p:cNvPr id="2" name="Group 1">
            <a:extLst>
              <a:ext uri="{FF2B5EF4-FFF2-40B4-BE49-F238E27FC236}">
                <a16:creationId xmlns:a16="http://schemas.microsoft.com/office/drawing/2014/main" id="{1262B441-FB4D-435D-BF16-A20502F004EE}"/>
              </a:ext>
            </a:extLst>
          </p:cNvPr>
          <p:cNvGrpSpPr/>
          <p:nvPr/>
        </p:nvGrpSpPr>
        <p:grpSpPr>
          <a:xfrm>
            <a:off x="5592470" y="3579519"/>
            <a:ext cx="3184816" cy="1816414"/>
            <a:chOff x="5592470" y="3579519"/>
            <a:chExt cx="3184816" cy="1816414"/>
          </a:xfrm>
        </p:grpSpPr>
        <p:pic>
          <p:nvPicPr>
            <p:cNvPr id="6" name="Picture 5">
              <a:extLst>
                <a:ext uri="{FF2B5EF4-FFF2-40B4-BE49-F238E27FC236}">
                  <a16:creationId xmlns:a16="http://schemas.microsoft.com/office/drawing/2014/main" id="{7CD87E94-86D3-41FB-9FC0-76648F2C26DA}"/>
                </a:ext>
              </a:extLst>
            </p:cNvPr>
            <p:cNvPicPr>
              <a:picLocks noChangeAspect="1"/>
            </p:cNvPicPr>
            <p:nvPr/>
          </p:nvPicPr>
          <p:blipFill>
            <a:blip r:embed="rId4"/>
            <a:stretch>
              <a:fillRect/>
            </a:stretch>
          </p:blipFill>
          <p:spPr>
            <a:xfrm>
              <a:off x="5662611" y="3579519"/>
              <a:ext cx="3114675" cy="1816414"/>
            </a:xfrm>
            <a:prstGeom prst="rect">
              <a:avLst/>
            </a:prstGeom>
          </p:spPr>
        </p:pic>
        <p:pic>
          <p:nvPicPr>
            <p:cNvPr id="9" name="Picture 8" descr="A close up of a sign&#10;&#10;Description automatically generated">
              <a:extLst>
                <a:ext uri="{FF2B5EF4-FFF2-40B4-BE49-F238E27FC236}">
                  <a16:creationId xmlns:a16="http://schemas.microsoft.com/office/drawing/2014/main" id="{E578D6BA-8133-49DA-95B6-FD594CAF3E8E}"/>
                </a:ext>
              </a:extLst>
            </p:cNvPr>
            <p:cNvPicPr>
              <a:picLocks noChangeAspect="1"/>
            </p:cNvPicPr>
            <p:nvPr/>
          </p:nvPicPr>
          <p:blipFill>
            <a:blip r:embed="rId5"/>
            <a:stretch>
              <a:fillRect/>
            </a:stretch>
          </p:blipFill>
          <p:spPr>
            <a:xfrm>
              <a:off x="5592470" y="4332998"/>
              <a:ext cx="1005785" cy="1005785"/>
            </a:xfrm>
            <a:prstGeom prst="rect">
              <a:avLst/>
            </a:prstGeom>
          </p:spPr>
        </p:pic>
        <p:pic>
          <p:nvPicPr>
            <p:cNvPr id="7" name="Picture 6">
              <a:extLst>
                <a:ext uri="{FF2B5EF4-FFF2-40B4-BE49-F238E27FC236}">
                  <a16:creationId xmlns:a16="http://schemas.microsoft.com/office/drawing/2014/main" id="{33B5811E-D38F-4C53-B139-82B3926FC845}"/>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567446" y="4641742"/>
              <a:ext cx="429768" cy="329184"/>
            </a:xfrm>
            <a:prstGeom prst="rect">
              <a:avLst/>
            </a:prstGeom>
          </p:spPr>
        </p:pic>
        <p:pic>
          <p:nvPicPr>
            <p:cNvPr id="8" name="Picture 7">
              <a:extLst>
                <a:ext uri="{FF2B5EF4-FFF2-40B4-BE49-F238E27FC236}">
                  <a16:creationId xmlns:a16="http://schemas.microsoft.com/office/drawing/2014/main" id="{39029E41-EE7F-4C8C-9ACF-2F58387C2FE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1542993">
              <a:off x="7617581" y="4561625"/>
              <a:ext cx="429768" cy="329184"/>
            </a:xfrm>
            <a:prstGeom prst="rect">
              <a:avLst/>
            </a:prstGeom>
          </p:spPr>
        </p:pic>
        <p:pic>
          <p:nvPicPr>
            <p:cNvPr id="10" name="Picture 9">
              <a:extLst>
                <a:ext uri="{FF2B5EF4-FFF2-40B4-BE49-F238E27FC236}">
                  <a16:creationId xmlns:a16="http://schemas.microsoft.com/office/drawing/2014/main" id="{F185F7DE-40E4-49BD-A092-CC34BDEC5B85}"/>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1542993">
              <a:off x="7889952" y="4930962"/>
              <a:ext cx="96056" cy="73575"/>
            </a:xfrm>
            <a:prstGeom prst="rect">
              <a:avLst/>
            </a:prstGeom>
          </p:spPr>
        </p:pic>
      </p:grpSp>
      <p:sp>
        <p:nvSpPr>
          <p:cNvPr id="16" name="Rounded Rectangle 37">
            <a:extLst>
              <a:ext uri="{FF2B5EF4-FFF2-40B4-BE49-F238E27FC236}">
                <a16:creationId xmlns:a16="http://schemas.microsoft.com/office/drawing/2014/main" id="{40070452-C793-4E41-8EB3-15836180CE02}"/>
              </a:ext>
            </a:extLst>
          </p:cNvPr>
          <p:cNvSpPr/>
          <p:nvPr/>
        </p:nvSpPr>
        <p:spPr>
          <a:xfrm>
            <a:off x="557349" y="1724296"/>
            <a:ext cx="4484914" cy="63009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AEC68F2-D8E0-4667-B1A5-280BAF67B7DC}"/>
              </a:ext>
            </a:extLst>
          </p:cNvPr>
          <p:cNvSpPr/>
          <p:nvPr/>
        </p:nvSpPr>
        <p:spPr>
          <a:xfrm>
            <a:off x="557350" y="1788727"/>
            <a:ext cx="4484914" cy="492443"/>
          </a:xfrm>
          <a:prstGeom prst="rect">
            <a:avLst/>
          </a:prstGeom>
        </p:spPr>
        <p:txBody>
          <a:bodyPr wrap="square" anchor="ctr">
            <a:spAutoFit/>
          </a:bodyPr>
          <a:lstStyle/>
          <a:p>
            <a:pPr algn="ctr"/>
            <a:r>
              <a:rPr lang="en-US" sz="2600" b="1" dirty="0">
                <a:solidFill>
                  <a:schemeClr val="bg1"/>
                </a:solidFill>
              </a:rPr>
              <a:t>BEST IN CLASS WARRANTY</a:t>
            </a:r>
          </a:p>
        </p:txBody>
      </p:sp>
    </p:spTree>
    <p:extLst>
      <p:ext uri="{BB962C8B-B14F-4D97-AF65-F5344CB8AC3E}">
        <p14:creationId xmlns:p14="http://schemas.microsoft.com/office/powerpoint/2010/main" val="3458240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8208" r="-7939"/>
          <a:stretch/>
        </p:blipFill>
        <p:spPr bwMode="auto">
          <a:xfrm>
            <a:off x="0" y="1825625"/>
            <a:ext cx="9144000" cy="228917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6629400" y="5334001"/>
            <a:ext cx="2347157" cy="607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descr="A screenshot of a cell phone&#10;&#10;Description automatically generated">
            <a:extLst>
              <a:ext uri="{FF2B5EF4-FFF2-40B4-BE49-F238E27FC236}">
                <a16:creationId xmlns:a16="http://schemas.microsoft.com/office/drawing/2014/main" id="{524B667E-B5C0-4561-9AC0-52EB3ADBF60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60256" y="4897079"/>
            <a:ext cx="1189008" cy="1046363"/>
          </a:xfrm>
          <a:prstGeom prst="rect">
            <a:avLst/>
          </a:prstGeom>
        </p:spPr>
      </p:pic>
    </p:spTree>
    <p:extLst>
      <p:ext uri="{BB962C8B-B14F-4D97-AF65-F5344CB8AC3E}">
        <p14:creationId xmlns:p14="http://schemas.microsoft.com/office/powerpoint/2010/main" val="101054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96838"/>
            <a:ext cx="8229600" cy="7413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800" dirty="0">
                <a:solidFill>
                  <a:srgbClr val="1F497D"/>
                </a:solidFill>
                <a:latin typeface="Calibri"/>
              </a:rPr>
              <a:t>Modular</a:t>
            </a:r>
            <a:r>
              <a:rPr lang="en-US" sz="3800" b="1" i="1" kern="0" dirty="0">
                <a:solidFill>
                  <a:srgbClr val="1F497D"/>
                </a:solidFill>
                <a:latin typeface="Calibri"/>
                <a:ea typeface="ＭＳ Ｐゴシック"/>
              </a:rPr>
              <a:t> Big C</a:t>
            </a:r>
            <a:r>
              <a:rPr kumimoji="0" lang="en-US" sz="3800" b="1" i="1" u="none" strike="noStrike" kern="0" cap="none" spc="0" normalizeH="0" baseline="0" noProof="0" dirty="0">
                <a:ln>
                  <a:noFill/>
                </a:ln>
                <a:solidFill>
                  <a:srgbClr val="1F497D"/>
                </a:solidFill>
                <a:effectLst/>
                <a:uLnTx/>
                <a:uFillTx/>
                <a:latin typeface="Calibri"/>
                <a:ea typeface="ＭＳ Ｐゴシック"/>
                <a:cs typeface="+mj-cs"/>
              </a:rPr>
              <a:t>ube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0" cap="none" spc="0" normalizeH="0" baseline="0" noProof="0" dirty="0">
                <a:ln>
                  <a:noFill/>
                </a:ln>
                <a:solidFill>
                  <a:srgbClr val="1F497D"/>
                </a:solidFill>
                <a:effectLst/>
                <a:uLnTx/>
                <a:uFillTx/>
                <a:latin typeface="Calibri"/>
                <a:ea typeface="ＭＳ Ｐゴシック"/>
                <a:cs typeface="+mj-cs"/>
              </a:rPr>
              <a:t> </a:t>
            </a:r>
            <a:endParaRPr kumimoji="0" lang="en-US" sz="4000" b="1" i="1" u="none" strike="noStrike" kern="1200" cap="none" spc="0" normalizeH="0" baseline="0" noProof="0" dirty="0">
              <a:ln>
                <a:noFill/>
              </a:ln>
              <a:solidFill>
                <a:srgbClr val="1F497D"/>
              </a:solidFill>
              <a:effectLst/>
              <a:uLnTx/>
              <a:uFillTx/>
              <a:latin typeface="Calibri"/>
              <a:ea typeface="+mj-ea"/>
              <a:cs typeface="+mj-cs"/>
            </a:endParaRPr>
          </a:p>
        </p:txBody>
      </p:sp>
      <p:grpSp>
        <p:nvGrpSpPr>
          <p:cNvPr id="8" name="Group 7"/>
          <p:cNvGrpSpPr/>
          <p:nvPr/>
        </p:nvGrpSpPr>
        <p:grpSpPr>
          <a:xfrm>
            <a:off x="393250" y="1092282"/>
            <a:ext cx="8552816" cy="4171942"/>
            <a:chOff x="354949" y="1038893"/>
            <a:chExt cx="8753767" cy="4269959"/>
          </a:xfrm>
        </p:grpSpPr>
        <p:grpSp>
          <p:nvGrpSpPr>
            <p:cNvPr id="4" name="Group 3"/>
            <p:cNvGrpSpPr/>
            <p:nvPr/>
          </p:nvGrpSpPr>
          <p:grpSpPr>
            <a:xfrm>
              <a:off x="354949" y="1313901"/>
              <a:ext cx="8434102" cy="3994951"/>
              <a:chOff x="420447" y="1145219"/>
              <a:chExt cx="8434102" cy="3994951"/>
            </a:xfrm>
          </p:grpSpPr>
          <p:sp>
            <p:nvSpPr>
              <p:cNvPr id="17" name="Rounded Rectangle 16"/>
              <p:cNvSpPr/>
              <p:nvPr/>
            </p:nvSpPr>
            <p:spPr>
              <a:xfrm>
                <a:off x="420447" y="1145219"/>
                <a:ext cx="8434102" cy="3994951"/>
              </a:xfrm>
              <a:prstGeom prst="roundRect">
                <a:avLst>
                  <a:gd name="adj" fmla="val 5298"/>
                </a:avLst>
              </a:prstGeom>
              <a:ln>
                <a:solidFill>
                  <a:srgbClr val="00B0F0"/>
                </a:solidFill>
              </a:ln>
            </p:spPr>
            <p:style>
              <a:lnRef idx="2">
                <a:schemeClr val="accent5"/>
              </a:lnRef>
              <a:fillRef idx="1">
                <a:schemeClr val="lt1"/>
              </a:fillRef>
              <a:effectRef idx="0">
                <a:schemeClr val="accent5"/>
              </a:effectRef>
              <a:fontRef idx="minor">
                <a:schemeClr val="dk1"/>
              </a:fontRef>
            </p:style>
            <p:txBody>
              <a:bodyPr lIns="274320" rIns="274320" rtlCol="0" anchor="ctr"/>
              <a:lstStyle/>
              <a:p>
                <a:pPr marL="0" marR="0" lvl="7" indent="0" algn="l" defTabSz="914400" rtl="0" eaLnBrk="1" fontAlgn="auto" latinLnBrk="0" hangingPunct="1">
                  <a:lnSpc>
                    <a:spcPct val="90000"/>
                  </a:lnSpc>
                  <a:spcBef>
                    <a:spcPts val="0"/>
                  </a:spcBef>
                  <a:spcAft>
                    <a:spcPts val="0"/>
                  </a:spcAft>
                  <a:buClrTx/>
                  <a:buSzTx/>
                  <a:buFontTx/>
                  <a:buNone/>
                  <a:tabLst/>
                  <a:defRPr/>
                </a:pPr>
                <a:endParaRPr kumimoji="0" lang="en-US" sz="2800" b="1" i="1" u="none" strike="noStrike" kern="0" cap="none" spc="0" normalizeH="0" baseline="0" noProof="0" dirty="0">
                  <a:ln>
                    <a:noFill/>
                  </a:ln>
                  <a:solidFill>
                    <a:srgbClr val="5FBCE0"/>
                  </a:solidFill>
                  <a:effectLst/>
                  <a:uLnTx/>
                  <a:uFillTx/>
                  <a:latin typeface="Calibri"/>
                  <a:ea typeface="+mn-ea"/>
                  <a:cs typeface="+mn-cs"/>
                </a:endParaRPr>
              </a:p>
              <a:p>
                <a:pPr marL="0" marR="0" lvl="7" indent="0" algn="l" defTabSz="914400" rtl="0" eaLnBrk="1" fontAlgn="auto" latinLnBrk="0" hangingPunct="1">
                  <a:lnSpc>
                    <a:spcPct val="90000"/>
                  </a:lnSpc>
                  <a:spcBef>
                    <a:spcPts val="0"/>
                  </a:spcBef>
                  <a:spcAft>
                    <a:spcPts val="0"/>
                  </a:spcAft>
                  <a:buClrTx/>
                  <a:buSzTx/>
                  <a:buFontTx/>
                  <a:buNone/>
                  <a:tabLst/>
                  <a:defRPr/>
                </a:pPr>
                <a:endParaRPr kumimoji="0" lang="en-US" sz="2800" b="1" i="1" u="none" strike="noStrike" kern="0" cap="none" spc="0" normalizeH="0" baseline="0" noProof="0" dirty="0">
                  <a:ln>
                    <a:noFill/>
                  </a:ln>
                  <a:solidFill>
                    <a:srgbClr val="5FBCE0"/>
                  </a:solidFill>
                  <a:effectLst/>
                  <a:uLnTx/>
                  <a:uFillTx/>
                  <a:latin typeface="Calibri"/>
                  <a:ea typeface="+mn-ea"/>
                  <a:cs typeface="+mn-cs"/>
                </a:endParaRPr>
              </a:p>
            </p:txBody>
          </p:sp>
          <p:sp>
            <p:nvSpPr>
              <p:cNvPr id="18" name="Rectangle 17"/>
              <p:cNvSpPr/>
              <p:nvPr/>
            </p:nvSpPr>
            <p:spPr>
              <a:xfrm>
                <a:off x="3660290" y="1379724"/>
                <a:ext cx="4992447" cy="9450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0" cap="none" spc="0" normalizeH="0" baseline="0" noProof="0" dirty="0">
                    <a:ln>
                      <a:noFill/>
                    </a:ln>
                    <a:solidFill>
                      <a:srgbClr val="00B0F0"/>
                    </a:solidFill>
                    <a:effectLst/>
                    <a:uLnTx/>
                    <a:uFillTx/>
                    <a:latin typeface="Calibri"/>
                    <a:ea typeface="+mn-ea"/>
                    <a:cs typeface="+mn-cs"/>
                  </a:rPr>
                  <a:t>Big Cube:</a:t>
                </a:r>
                <a:br>
                  <a:rPr kumimoji="0" lang="en-US" sz="2400" b="1" i="1" u="none" strike="noStrike" kern="0" cap="none" spc="0" normalizeH="0" baseline="0" noProof="0" dirty="0">
                    <a:ln>
                      <a:noFill/>
                    </a:ln>
                    <a:solidFill>
                      <a:srgbClr val="00B0F0"/>
                    </a:solidFill>
                    <a:effectLst/>
                    <a:uLnTx/>
                    <a:uFillTx/>
                    <a:latin typeface="Calibri"/>
                    <a:ea typeface="+mn-ea"/>
                    <a:cs typeface="+mn-cs"/>
                  </a:rPr>
                </a:br>
                <a:r>
                  <a:rPr lang="en-US" sz="2300" b="1" i="1" kern="0" dirty="0">
                    <a:solidFill>
                      <a:srgbClr val="003777"/>
                    </a:solidFill>
                    <a:latin typeface="Calibri"/>
                  </a:rPr>
                  <a:t>30</a:t>
                </a:r>
                <a:r>
                  <a:rPr kumimoji="0" lang="en-US" sz="2300" b="1" i="1" u="none" strike="noStrike" kern="0" cap="none" spc="0" normalizeH="0" baseline="0" noProof="0" dirty="0">
                    <a:ln>
                      <a:noFill/>
                    </a:ln>
                    <a:solidFill>
                      <a:srgbClr val="003777"/>
                    </a:solidFill>
                    <a:effectLst/>
                    <a:uLnTx/>
                    <a:uFillTx/>
                    <a:latin typeface="Calibri"/>
                    <a:ea typeface="+mn-ea"/>
                    <a:cs typeface="+mn-cs"/>
                  </a:rPr>
                  <a:t>” wide modular unit now available</a:t>
                </a:r>
                <a:endParaRPr kumimoji="0" lang="en-US" sz="2300" b="0" i="1" u="none" strike="noStrike" kern="0" cap="none" spc="0" normalizeH="0" baseline="0" noProof="0" dirty="0">
                  <a:ln>
                    <a:noFill/>
                  </a:ln>
                  <a:solidFill>
                    <a:srgbClr val="003777"/>
                  </a:solidFill>
                  <a:effectLst/>
                  <a:uLnTx/>
                  <a:uFillTx/>
                  <a:latin typeface="Calibri"/>
                  <a:ea typeface="+mn-ea"/>
                  <a:cs typeface="+mn-cs"/>
                </a:endParaRPr>
              </a:p>
            </p:txBody>
          </p:sp>
          <p:sp>
            <p:nvSpPr>
              <p:cNvPr id="20" name="Rectangle 19"/>
              <p:cNvSpPr/>
              <p:nvPr/>
            </p:nvSpPr>
            <p:spPr>
              <a:xfrm>
                <a:off x="3660289" y="2559252"/>
                <a:ext cx="4992447" cy="22523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50" i="1" kern="0" dirty="0">
                    <a:solidFill>
                      <a:srgbClr val="003F80"/>
                    </a:solidFill>
                    <a:latin typeface="Calibri"/>
                  </a:rPr>
                  <a:t>The</a:t>
                </a:r>
                <a:r>
                  <a:rPr kumimoji="0" lang="en-US" sz="1950" b="0" i="1" u="none" strike="noStrike" kern="0" cap="none" spc="0" normalizeH="0" baseline="0" noProof="0" dirty="0">
                    <a:ln>
                      <a:noFill/>
                    </a:ln>
                    <a:solidFill>
                      <a:srgbClr val="003F80"/>
                    </a:solidFill>
                    <a:effectLst/>
                    <a:uLnTx/>
                    <a:uFillTx/>
                    <a:latin typeface="Calibri"/>
                    <a:ea typeface="+mn-ea"/>
                    <a:cs typeface="+mn-cs"/>
                  </a:rPr>
                  <a:t> new </a:t>
                </a:r>
                <a:r>
                  <a:rPr lang="en-US" sz="1950" i="1" kern="0" dirty="0">
                    <a:solidFill>
                      <a:srgbClr val="003F80"/>
                    </a:solidFill>
                    <a:latin typeface="Calibri"/>
                  </a:rPr>
                  <a:t>M</a:t>
                </a:r>
                <a:r>
                  <a:rPr kumimoji="0" lang="en-US" sz="1950" b="0" i="1" u="none" strike="noStrike" kern="0" cap="none" spc="0" normalizeH="0" baseline="0" noProof="0" dirty="0">
                    <a:ln>
                      <a:noFill/>
                    </a:ln>
                    <a:solidFill>
                      <a:srgbClr val="003F80"/>
                    </a:solidFill>
                    <a:effectLst/>
                    <a:uLnTx/>
                    <a:uFillTx/>
                    <a:latin typeface="Calibri"/>
                    <a:ea typeface="+mn-ea"/>
                    <a:cs typeface="+mn-cs"/>
                  </a:rPr>
                  <a:t>odular Big Cube Ice Machine introduces the largest, slowest melting, </a:t>
                </a:r>
                <a:r>
                  <a:rPr lang="en-US" sz="1950" i="1" kern="0" dirty="0">
                    <a:solidFill>
                      <a:srgbClr val="003F80"/>
                    </a:solidFill>
                    <a:latin typeface="Calibri"/>
                  </a:rPr>
                  <a:t>most perfectly square, and clearest ice cube in Scotsman’s history. This big, individual cube is preferred by mixologists, bars, nightclubs, restaurants, and many others who seek the finest ingredients for their beverages.</a:t>
                </a:r>
                <a:endParaRPr kumimoji="0" lang="en-US" sz="2000" b="0" i="1" u="none" strike="noStrike" kern="0" cap="none" spc="0" normalizeH="0" baseline="0" noProof="0" dirty="0">
                  <a:ln>
                    <a:noFill/>
                  </a:ln>
                  <a:solidFill>
                    <a:srgbClr val="003F80"/>
                  </a:solidFill>
                  <a:effectLst/>
                  <a:highlight>
                    <a:srgbClr val="FFFF00"/>
                  </a:highlight>
                  <a:uLnTx/>
                  <a:uFillTx/>
                  <a:latin typeface="Calibri"/>
                  <a:ea typeface="+mn-ea"/>
                  <a:cs typeface="+mn-cs"/>
                </a:endParaRPr>
              </a:p>
            </p:txBody>
          </p:sp>
        </p:grpSp>
        <p:sp>
          <p:nvSpPr>
            <p:cNvPr id="6" name="TextBox 5"/>
            <p:cNvSpPr txBox="1"/>
            <p:nvPr/>
          </p:nvSpPr>
          <p:spPr>
            <a:xfrm>
              <a:off x="8051168" y="1038893"/>
              <a:ext cx="1057548" cy="1018809"/>
            </a:xfrm>
            <a:prstGeom prst="ellipse">
              <a:avLst/>
            </a:prstGeom>
            <a:solidFill>
              <a:srgbClr val="00B0F0"/>
            </a:solid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NEW!</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5" name="Picture 4" descr="A picture containing appliance, photo, sitting, white&#10;&#10;Description automatically generated">
            <a:extLst>
              <a:ext uri="{FF2B5EF4-FFF2-40B4-BE49-F238E27FC236}">
                <a16:creationId xmlns:a16="http://schemas.microsoft.com/office/drawing/2014/main" id="{0CA71508-16BA-4027-9E8B-1A815197EB00}"/>
              </a:ext>
            </a:extLst>
          </p:cNvPr>
          <p:cNvPicPr>
            <a:picLocks noChangeAspect="1"/>
          </p:cNvPicPr>
          <p:nvPr/>
        </p:nvPicPr>
        <p:blipFill>
          <a:blip r:embed="rId3"/>
          <a:stretch>
            <a:fillRect/>
          </a:stretch>
        </p:blipFill>
        <p:spPr>
          <a:xfrm>
            <a:off x="611658" y="1744564"/>
            <a:ext cx="2938201" cy="3277542"/>
          </a:xfrm>
          <a:prstGeom prst="rect">
            <a:avLst/>
          </a:prstGeom>
        </p:spPr>
      </p:pic>
    </p:spTree>
    <p:extLst>
      <p:ext uri="{BB962C8B-B14F-4D97-AF65-F5344CB8AC3E}">
        <p14:creationId xmlns:p14="http://schemas.microsoft.com/office/powerpoint/2010/main" val="3219978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96838"/>
            <a:ext cx="8229600" cy="7413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800" dirty="0">
                <a:solidFill>
                  <a:srgbClr val="1F497D"/>
                </a:solidFill>
              </a:rPr>
              <a:t>New Product</a:t>
            </a:r>
            <a:r>
              <a:rPr lang="en-US" sz="3800" b="1" i="1" kern="0" dirty="0">
                <a:solidFill>
                  <a:srgbClr val="1F497D"/>
                </a:solidFill>
                <a:ea typeface="ＭＳ Ｐゴシック"/>
              </a:rPr>
              <a:t> Launch Kit</a:t>
            </a:r>
          </a:p>
          <a:p>
            <a:pPr algn="l"/>
            <a:r>
              <a:rPr lang="en-US" sz="4000" b="1" i="1" kern="0" dirty="0">
                <a:solidFill>
                  <a:srgbClr val="1F497D"/>
                </a:solidFill>
                <a:ea typeface="ＭＳ Ｐゴシック"/>
              </a:rPr>
              <a:t> </a:t>
            </a:r>
            <a:endParaRPr lang="en-US" sz="4000" b="1" i="1" dirty="0">
              <a:solidFill>
                <a:srgbClr val="1F497D"/>
              </a:solidFill>
            </a:endParaRPr>
          </a:p>
        </p:txBody>
      </p:sp>
      <p:sp>
        <p:nvSpPr>
          <p:cNvPr id="15" name="Content Placeholder 2">
            <a:extLst>
              <a:ext uri="{FF2B5EF4-FFF2-40B4-BE49-F238E27FC236}">
                <a16:creationId xmlns:a16="http://schemas.microsoft.com/office/drawing/2014/main" id="{334163BD-D0F2-4F37-B699-1E001D25BFDC}"/>
              </a:ext>
            </a:extLst>
          </p:cNvPr>
          <p:cNvSpPr txBox="1">
            <a:spLocks/>
          </p:cNvSpPr>
          <p:nvPr/>
        </p:nvSpPr>
        <p:spPr>
          <a:xfrm>
            <a:off x="457204" y="1089648"/>
            <a:ext cx="7036900" cy="507637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rgbClr val="00B0F0"/>
                </a:solidFill>
              </a:rPr>
              <a:t>Initial Content Package</a:t>
            </a:r>
            <a:endParaRPr lang="en-US" sz="1800" b="1" dirty="0">
              <a:solidFill>
                <a:srgbClr val="00B0F0"/>
              </a:solidFill>
            </a:endParaRPr>
          </a:p>
          <a:p>
            <a:pPr marL="0" indent="0">
              <a:buFont typeface="Arial" panose="020B0604020202020204" pitchFamily="34" charset="0"/>
              <a:buNone/>
            </a:pPr>
            <a:endParaRPr lang="en-US" sz="200" b="1" dirty="0">
              <a:solidFill>
                <a:srgbClr val="00B0F0"/>
              </a:solidFill>
            </a:endParaRPr>
          </a:p>
          <a:p>
            <a:pPr marL="0" indent="0">
              <a:buNone/>
            </a:pPr>
            <a:r>
              <a:rPr lang="en-US" sz="1800" dirty="0">
                <a:solidFill>
                  <a:schemeClr val="tx2"/>
                </a:solidFill>
              </a:rPr>
              <a:t>Now available for download:</a:t>
            </a:r>
          </a:p>
          <a:p>
            <a:pPr>
              <a:buFont typeface="Wingdings" panose="05000000000000000000" pitchFamily="2" charset="2"/>
              <a:buChar char="Ø"/>
            </a:pPr>
            <a:r>
              <a:rPr lang="en-US" sz="1400" dirty="0">
                <a:solidFill>
                  <a:schemeClr val="tx2"/>
                </a:solidFill>
                <a:hlinkClick r:id="rId3"/>
              </a:rPr>
              <a:t>Resource Center -&gt; Product Information</a:t>
            </a:r>
            <a:endParaRPr lang="en-US" sz="1400" dirty="0">
              <a:solidFill>
                <a:schemeClr val="tx2"/>
              </a:solidFill>
            </a:endParaRPr>
          </a:p>
          <a:p>
            <a:endParaRPr lang="en-US" sz="300" dirty="0">
              <a:solidFill>
                <a:schemeClr val="tx2"/>
              </a:solidFill>
            </a:endParaRPr>
          </a:p>
          <a:p>
            <a:pPr marL="0" indent="0">
              <a:buNone/>
            </a:pPr>
            <a:r>
              <a:rPr lang="en-US" sz="1800" b="1" dirty="0">
                <a:solidFill>
                  <a:schemeClr val="tx2"/>
                </a:solidFill>
              </a:rPr>
              <a:t>Contains:</a:t>
            </a:r>
          </a:p>
          <a:p>
            <a:pPr marL="0" indent="0">
              <a:buNone/>
            </a:pPr>
            <a:endParaRPr lang="en-US" sz="300" dirty="0">
              <a:solidFill>
                <a:schemeClr val="tx2"/>
              </a:solidFill>
            </a:endParaRPr>
          </a:p>
          <a:p>
            <a:r>
              <a:rPr lang="en-US" sz="1600" dirty="0">
                <a:solidFill>
                  <a:schemeClr val="tx2"/>
                </a:solidFill>
              </a:rPr>
              <a:t>Product Photography</a:t>
            </a:r>
          </a:p>
          <a:p>
            <a:pPr lvl="1"/>
            <a:r>
              <a:rPr lang="en-US" sz="1350" dirty="0">
                <a:solidFill>
                  <a:schemeClr val="tx2"/>
                </a:solidFill>
              </a:rPr>
              <a:t>Includes ice form images</a:t>
            </a:r>
          </a:p>
          <a:p>
            <a:r>
              <a:rPr lang="en-US" sz="1600" dirty="0">
                <a:solidFill>
                  <a:schemeClr val="tx2"/>
                </a:solidFill>
              </a:rPr>
              <a:t>Literature</a:t>
            </a:r>
          </a:p>
          <a:p>
            <a:pPr lvl="1"/>
            <a:r>
              <a:rPr lang="en-US" sz="1350" dirty="0">
                <a:solidFill>
                  <a:schemeClr val="tx2"/>
                </a:solidFill>
              </a:rPr>
              <a:t>Specification sheet</a:t>
            </a:r>
          </a:p>
          <a:p>
            <a:pPr lvl="1"/>
            <a:r>
              <a:rPr lang="en-US" sz="1350" dirty="0">
                <a:solidFill>
                  <a:schemeClr val="tx2"/>
                </a:solidFill>
              </a:rPr>
              <a:t>User manual</a:t>
            </a:r>
          </a:p>
          <a:p>
            <a:pPr lvl="1"/>
            <a:r>
              <a:rPr lang="en-US" sz="1350" dirty="0">
                <a:solidFill>
                  <a:schemeClr val="tx2"/>
                </a:solidFill>
              </a:rPr>
              <a:t>Service manual</a:t>
            </a:r>
          </a:p>
          <a:p>
            <a:pPr lvl="1"/>
            <a:r>
              <a:rPr lang="en-US" sz="1350" dirty="0">
                <a:solidFill>
                  <a:schemeClr val="tx2"/>
                </a:solidFill>
              </a:rPr>
              <a:t>List pricing &amp; MSRP</a:t>
            </a:r>
          </a:p>
          <a:p>
            <a:r>
              <a:rPr lang="en-US" sz="1600" dirty="0">
                <a:solidFill>
                  <a:schemeClr val="tx2"/>
                </a:solidFill>
              </a:rPr>
              <a:t>A+ Enhanced Content</a:t>
            </a:r>
          </a:p>
          <a:p>
            <a:pPr lvl="1"/>
            <a:r>
              <a:rPr lang="en-US" sz="1350" dirty="0">
                <a:solidFill>
                  <a:schemeClr val="tx2"/>
                </a:solidFill>
              </a:rPr>
              <a:t>Visual based marketing graphics that are ideal for ecommerce</a:t>
            </a:r>
            <a:endParaRPr lang="en-US" sz="1750" dirty="0">
              <a:solidFill>
                <a:schemeClr val="tx2"/>
              </a:solidFill>
            </a:endParaRPr>
          </a:p>
          <a:p>
            <a:endParaRPr lang="en-US" sz="300" dirty="0">
              <a:solidFill>
                <a:schemeClr val="tx2"/>
              </a:solidFill>
            </a:endParaRPr>
          </a:p>
          <a:p>
            <a:r>
              <a:rPr lang="en-US" sz="1600" dirty="0">
                <a:solidFill>
                  <a:schemeClr val="tx2"/>
                </a:solidFill>
              </a:rPr>
              <a:t>Cross Reference Document</a:t>
            </a:r>
          </a:p>
          <a:p>
            <a:pPr lvl="1"/>
            <a:r>
              <a:rPr lang="en-US" sz="1350" dirty="0">
                <a:solidFill>
                  <a:schemeClr val="tx2"/>
                </a:solidFill>
              </a:rPr>
              <a:t>Helps to link which files correspond to each model</a:t>
            </a:r>
          </a:p>
          <a:p>
            <a:pPr lvl="1"/>
            <a:r>
              <a:rPr lang="en-US" sz="1350" dirty="0">
                <a:solidFill>
                  <a:schemeClr val="tx2"/>
                </a:solidFill>
              </a:rPr>
              <a:t>Also includes easy to import specification information</a:t>
            </a:r>
          </a:p>
          <a:p>
            <a:pPr lvl="1"/>
            <a:endParaRPr lang="en-US" sz="1400" dirty="0">
              <a:solidFill>
                <a:schemeClr val="tx2"/>
              </a:solidFill>
            </a:endParaRPr>
          </a:p>
          <a:p>
            <a:endParaRPr lang="en-US" sz="1800" dirty="0">
              <a:solidFill>
                <a:schemeClr val="tx2"/>
              </a:solidFill>
            </a:endParaRPr>
          </a:p>
          <a:p>
            <a:endParaRPr lang="en-US" sz="400" dirty="0">
              <a:solidFill>
                <a:schemeClr val="tx2"/>
              </a:solidFill>
            </a:endParaRPr>
          </a:p>
        </p:txBody>
      </p:sp>
      <p:grpSp>
        <p:nvGrpSpPr>
          <p:cNvPr id="6" name="Group 5">
            <a:extLst>
              <a:ext uri="{FF2B5EF4-FFF2-40B4-BE49-F238E27FC236}">
                <a16:creationId xmlns:a16="http://schemas.microsoft.com/office/drawing/2014/main" id="{09D65C58-8EDE-4356-B782-5F542A07E05E}"/>
              </a:ext>
            </a:extLst>
          </p:cNvPr>
          <p:cNvGrpSpPr/>
          <p:nvPr/>
        </p:nvGrpSpPr>
        <p:grpSpPr>
          <a:xfrm>
            <a:off x="5121449" y="1516648"/>
            <a:ext cx="3565347" cy="1408049"/>
            <a:chOff x="781897" y="4167312"/>
            <a:chExt cx="3565347" cy="1408049"/>
          </a:xfrm>
        </p:grpSpPr>
        <p:sp>
          <p:nvSpPr>
            <p:cNvPr id="8" name="Rounded Rectangle 37">
              <a:extLst>
                <a:ext uri="{FF2B5EF4-FFF2-40B4-BE49-F238E27FC236}">
                  <a16:creationId xmlns:a16="http://schemas.microsoft.com/office/drawing/2014/main" id="{FE6E8199-9D61-472B-ADBF-2726AD625AB2}"/>
                </a:ext>
              </a:extLst>
            </p:cNvPr>
            <p:cNvSpPr/>
            <p:nvPr/>
          </p:nvSpPr>
          <p:spPr>
            <a:xfrm>
              <a:off x="781897" y="4167312"/>
              <a:ext cx="3565347" cy="140804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5D4F769-3065-4756-A00B-58D1C2985973}"/>
                </a:ext>
              </a:extLst>
            </p:cNvPr>
            <p:cNvSpPr/>
            <p:nvPr/>
          </p:nvSpPr>
          <p:spPr>
            <a:xfrm>
              <a:off x="868552" y="4363504"/>
              <a:ext cx="3389244" cy="1015663"/>
            </a:xfrm>
            <a:prstGeom prst="rect">
              <a:avLst/>
            </a:prstGeom>
          </p:spPr>
          <p:txBody>
            <a:bodyPr wrap="square">
              <a:spAutoFit/>
            </a:bodyPr>
            <a:lstStyle/>
            <a:p>
              <a:pPr algn="ctr"/>
              <a:r>
                <a:rPr lang="en-US" sz="2000" b="1" dirty="0">
                  <a:solidFill>
                    <a:schemeClr val="bg1"/>
                  </a:solidFill>
                </a:rPr>
                <a:t>More content/marketing materials may be released after launch date</a:t>
              </a:r>
            </a:p>
          </p:txBody>
        </p:sp>
      </p:grpSp>
    </p:spTree>
    <p:extLst>
      <p:ext uri="{BB962C8B-B14F-4D97-AF65-F5344CB8AC3E}">
        <p14:creationId xmlns:p14="http://schemas.microsoft.com/office/powerpoint/2010/main" val="4211489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76CA22FA-0ED8-483D-BAFC-391E6607D362}"/>
              </a:ext>
            </a:extLst>
          </p:cNvPr>
          <p:cNvSpPr txBox="1">
            <a:spLocks/>
          </p:cNvSpPr>
          <p:nvPr/>
        </p:nvSpPr>
        <p:spPr>
          <a:xfrm>
            <a:off x="457200" y="96838"/>
            <a:ext cx="8229600" cy="7413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800" dirty="0">
                <a:solidFill>
                  <a:srgbClr val="1F497D"/>
                </a:solidFill>
                <a:latin typeface="Calibri"/>
              </a:rPr>
              <a:t>Modular</a:t>
            </a:r>
            <a:r>
              <a:rPr lang="en-US" sz="3800" b="1" i="1" kern="0" dirty="0">
                <a:solidFill>
                  <a:srgbClr val="1F497D"/>
                </a:solidFill>
                <a:latin typeface="Calibri"/>
                <a:ea typeface="ＭＳ Ｐゴシック"/>
              </a:rPr>
              <a:t> </a:t>
            </a:r>
            <a:r>
              <a:rPr lang="en-US" sz="3800" kern="0" dirty="0">
                <a:solidFill>
                  <a:srgbClr val="1F497D"/>
                </a:solidFill>
                <a:latin typeface="Calibri"/>
                <a:ea typeface="ＭＳ Ｐゴシック"/>
              </a:rPr>
              <a:t>Big Cu</a:t>
            </a:r>
            <a:r>
              <a:rPr kumimoji="0" lang="en-US" sz="3800" u="none" strike="noStrike" kern="0" cap="none" spc="0" normalizeH="0" baseline="0" noProof="0" dirty="0">
                <a:ln>
                  <a:noFill/>
                </a:ln>
                <a:solidFill>
                  <a:srgbClr val="1F497D"/>
                </a:solidFill>
                <a:effectLst/>
                <a:uLnTx/>
                <a:uFillTx/>
                <a:latin typeface="Calibri"/>
                <a:ea typeface="ＭＳ Ｐゴシック"/>
                <a:cs typeface="+mj-cs"/>
              </a:rPr>
              <a:t>be</a:t>
            </a:r>
            <a:r>
              <a:rPr kumimoji="0" lang="en-US" sz="3800" b="1" i="1" u="none" strike="noStrike" kern="0" cap="none" spc="0" normalizeH="0" baseline="0" noProof="0" dirty="0">
                <a:ln>
                  <a:noFill/>
                </a:ln>
                <a:solidFill>
                  <a:srgbClr val="1F497D"/>
                </a:solidFill>
                <a:effectLst/>
                <a:uLnTx/>
                <a:uFillTx/>
                <a:latin typeface="Calibri"/>
                <a:ea typeface="ＭＳ Ｐゴシック"/>
                <a:cs typeface="+mj-cs"/>
              </a:rPr>
              <a:t>: Overview</a:t>
            </a:r>
          </a:p>
        </p:txBody>
      </p:sp>
      <p:grpSp>
        <p:nvGrpSpPr>
          <p:cNvPr id="43" name="Group 42">
            <a:extLst>
              <a:ext uri="{FF2B5EF4-FFF2-40B4-BE49-F238E27FC236}">
                <a16:creationId xmlns:a16="http://schemas.microsoft.com/office/drawing/2014/main" id="{722C9640-7E2A-458F-9EDD-98BE016F72D7}"/>
              </a:ext>
            </a:extLst>
          </p:cNvPr>
          <p:cNvGrpSpPr/>
          <p:nvPr/>
        </p:nvGrpSpPr>
        <p:grpSpPr>
          <a:xfrm>
            <a:off x="923450" y="1301136"/>
            <a:ext cx="7307039" cy="4245835"/>
            <a:chOff x="923450" y="1301136"/>
            <a:chExt cx="7307039" cy="4245835"/>
          </a:xfrm>
        </p:grpSpPr>
        <p:grpSp>
          <p:nvGrpSpPr>
            <p:cNvPr id="40" name="Group 39">
              <a:extLst>
                <a:ext uri="{FF2B5EF4-FFF2-40B4-BE49-F238E27FC236}">
                  <a16:creationId xmlns:a16="http://schemas.microsoft.com/office/drawing/2014/main" id="{FEE5F45B-D10B-4250-AC3F-12E642E920C7}"/>
                </a:ext>
              </a:extLst>
            </p:cNvPr>
            <p:cNvGrpSpPr/>
            <p:nvPr/>
          </p:nvGrpSpPr>
          <p:grpSpPr>
            <a:xfrm>
              <a:off x="923450" y="1301136"/>
              <a:ext cx="7307039" cy="4245835"/>
              <a:chOff x="884255" y="1301136"/>
              <a:chExt cx="7307039" cy="4245835"/>
            </a:xfrm>
          </p:grpSpPr>
          <p:pic>
            <p:nvPicPr>
              <p:cNvPr id="21" name="Picture 20" descr="A picture containing appliance, photo, sitting, white&#10;&#10;Description automatically generated">
                <a:extLst>
                  <a:ext uri="{FF2B5EF4-FFF2-40B4-BE49-F238E27FC236}">
                    <a16:creationId xmlns:a16="http://schemas.microsoft.com/office/drawing/2014/main" id="{5B63C71A-DDC8-45F6-B215-35F432148C8C}"/>
                  </a:ext>
                </a:extLst>
              </p:cNvPr>
              <p:cNvPicPr>
                <a:picLocks noChangeAspect="1"/>
              </p:cNvPicPr>
              <p:nvPr/>
            </p:nvPicPr>
            <p:blipFill>
              <a:blip r:embed="rId3"/>
              <a:stretch>
                <a:fillRect/>
              </a:stretch>
            </p:blipFill>
            <p:spPr>
              <a:xfrm>
                <a:off x="1258866" y="1301136"/>
                <a:ext cx="1639172" cy="1828485"/>
              </a:xfrm>
              <a:prstGeom prst="rect">
                <a:avLst/>
              </a:prstGeom>
            </p:spPr>
          </p:pic>
          <p:grpSp>
            <p:nvGrpSpPr>
              <p:cNvPr id="10" name="Group 9">
                <a:extLst>
                  <a:ext uri="{FF2B5EF4-FFF2-40B4-BE49-F238E27FC236}">
                    <a16:creationId xmlns:a16="http://schemas.microsoft.com/office/drawing/2014/main" id="{A5032520-0443-48A0-87D8-BA76FF7D4E15}"/>
                  </a:ext>
                </a:extLst>
              </p:cNvPr>
              <p:cNvGrpSpPr/>
              <p:nvPr/>
            </p:nvGrpSpPr>
            <p:grpSpPr>
              <a:xfrm>
                <a:off x="884255" y="1546212"/>
                <a:ext cx="3189803" cy="3880968"/>
                <a:chOff x="804413" y="1506456"/>
                <a:chExt cx="3189803" cy="3880968"/>
              </a:xfrm>
            </p:grpSpPr>
            <p:sp>
              <p:nvSpPr>
                <p:cNvPr id="6" name="Rectangle 5"/>
                <p:cNvSpPr/>
                <p:nvPr/>
              </p:nvSpPr>
              <p:spPr>
                <a:xfrm>
                  <a:off x="804413" y="3125266"/>
                  <a:ext cx="2861958" cy="2262158"/>
                </a:xfrm>
                <a:prstGeom prst="rect">
                  <a:avLst/>
                </a:prstGeom>
              </p:spPr>
              <p:txBody>
                <a:bodyPr wrap="square">
                  <a:spAutoFit/>
                </a:bodyPr>
                <a:lstStyle/>
                <a:p>
                  <a:r>
                    <a:rPr lang="en-US" b="1" dirty="0">
                      <a:solidFill>
                        <a:srgbClr val="00B0F0"/>
                      </a:solidFill>
                    </a:rPr>
                    <a:t>BC0530</a:t>
                  </a:r>
                  <a:endParaRPr lang="en-US" dirty="0">
                    <a:solidFill>
                      <a:srgbClr val="00B0F0"/>
                    </a:solidFill>
                  </a:endParaRPr>
                </a:p>
                <a:p>
                  <a:pPr marL="285750" indent="-285750">
                    <a:buFont typeface="Wingdings" panose="05000000000000000000" pitchFamily="2" charset="2"/>
                    <a:buChar char="ü"/>
                  </a:pPr>
                  <a:r>
                    <a:rPr lang="en-US" sz="1500" dirty="0">
                      <a:solidFill>
                        <a:srgbClr val="1F497D"/>
                      </a:solidFill>
                    </a:rPr>
                    <a:t>Air Cooled </a:t>
                  </a:r>
                </a:p>
                <a:p>
                  <a:pPr marL="285750" indent="-285750">
                    <a:buFont typeface="Wingdings" panose="05000000000000000000" pitchFamily="2" charset="2"/>
                    <a:buChar char="ü"/>
                  </a:pPr>
                  <a:r>
                    <a:rPr lang="en-US" sz="1500" dirty="0">
                      <a:solidFill>
                        <a:srgbClr val="1F497D"/>
                      </a:solidFill>
                    </a:rPr>
                    <a:t>115 V / 60 Hz </a:t>
                  </a:r>
                </a:p>
                <a:p>
                  <a:pPr marL="285750" indent="-285750">
                    <a:buFont typeface="Wingdings" panose="05000000000000000000" pitchFamily="2" charset="2"/>
                    <a:buChar char="ü"/>
                  </a:pPr>
                  <a:endParaRPr lang="en-US" sz="200" dirty="0">
                    <a:solidFill>
                      <a:srgbClr val="1F497D"/>
                    </a:solidFill>
                  </a:endParaRPr>
                </a:p>
                <a:p>
                  <a:r>
                    <a:rPr lang="en-US" sz="1300" i="1" dirty="0">
                      <a:solidFill>
                        <a:srgbClr val="1F497D"/>
                      </a:solidFill>
                    </a:rPr>
                    <a:t>Optional KBCSTK30 stacking kit</a:t>
                  </a:r>
                </a:p>
                <a:p>
                  <a:endParaRPr lang="en-US" sz="200" i="1" dirty="0">
                    <a:solidFill>
                      <a:srgbClr val="1F497D"/>
                    </a:solidFill>
                  </a:endParaRPr>
                </a:p>
                <a:p>
                  <a:r>
                    <a:rPr lang="en-US" sz="1600" b="1" dirty="0">
                      <a:solidFill>
                        <a:srgbClr val="1F497D"/>
                      </a:solidFill>
                    </a:rPr>
                    <a:t>Capacity: 383</a:t>
                  </a:r>
                  <a:r>
                    <a:rPr lang="en-US" sz="1500" b="1" dirty="0">
                      <a:solidFill>
                        <a:srgbClr val="1F497D"/>
                      </a:solidFill>
                    </a:rPr>
                    <a:t> @ 90</a:t>
                  </a:r>
                  <a:r>
                    <a:rPr lang="en-US" sz="1500" dirty="0">
                      <a:solidFill>
                        <a:srgbClr val="1F497D"/>
                      </a:solidFill>
                    </a:rPr>
                    <a:t>°</a:t>
                  </a:r>
                  <a:r>
                    <a:rPr lang="en-US" sz="1500" b="1" dirty="0">
                      <a:solidFill>
                        <a:srgbClr val="1F497D"/>
                      </a:solidFill>
                    </a:rPr>
                    <a:t>/70</a:t>
                  </a:r>
                  <a:r>
                    <a:rPr lang="en-US" sz="1500" dirty="0">
                      <a:solidFill>
                        <a:srgbClr val="1F497D"/>
                      </a:solidFill>
                    </a:rPr>
                    <a:t>°</a:t>
                  </a:r>
                  <a:endParaRPr lang="en-US" sz="1500" b="1" dirty="0">
                    <a:solidFill>
                      <a:srgbClr val="1F497D"/>
                    </a:solidFill>
                  </a:endParaRPr>
                </a:p>
                <a:p>
                  <a:pPr>
                    <a:tabLst>
                      <a:tab pos="509588" algn="l"/>
                    </a:tabLst>
                  </a:pPr>
                  <a:r>
                    <a:rPr lang="en-US" sz="1600" b="1" dirty="0">
                      <a:solidFill>
                        <a:srgbClr val="1F497D"/>
                      </a:solidFill>
                    </a:rPr>
                    <a:t>                 </a:t>
                  </a:r>
                  <a:r>
                    <a:rPr lang="en-US" sz="100" b="1" dirty="0">
                      <a:solidFill>
                        <a:srgbClr val="1F497D"/>
                      </a:solidFill>
                    </a:rPr>
                    <a:t>            </a:t>
                  </a:r>
                  <a:r>
                    <a:rPr lang="en-US" sz="1500" b="1" dirty="0">
                      <a:solidFill>
                        <a:srgbClr val="1F497D"/>
                      </a:solidFill>
                    </a:rPr>
                    <a:t>428 @ 70</a:t>
                  </a:r>
                  <a:r>
                    <a:rPr lang="en-US" sz="1500" dirty="0">
                      <a:solidFill>
                        <a:srgbClr val="1F497D"/>
                      </a:solidFill>
                    </a:rPr>
                    <a:t>°</a:t>
                  </a:r>
                  <a:r>
                    <a:rPr lang="en-US" sz="1500" b="1" dirty="0">
                      <a:solidFill>
                        <a:srgbClr val="1F497D"/>
                      </a:solidFill>
                    </a:rPr>
                    <a:t>/50</a:t>
                  </a:r>
                  <a:r>
                    <a:rPr lang="en-US" sz="1500" dirty="0">
                      <a:solidFill>
                        <a:srgbClr val="1F497D"/>
                      </a:solidFill>
                    </a:rPr>
                    <a:t>°</a:t>
                  </a:r>
                </a:p>
                <a:p>
                  <a:pPr>
                    <a:tabLst>
                      <a:tab pos="509588" algn="l"/>
                    </a:tabLst>
                  </a:pPr>
                  <a:endParaRPr lang="en-US" sz="200" b="1" dirty="0">
                    <a:solidFill>
                      <a:srgbClr val="1F497D"/>
                    </a:solidFill>
                  </a:endParaRPr>
                </a:p>
                <a:p>
                  <a:r>
                    <a:rPr lang="en-US" sz="1300" i="1" dirty="0">
                      <a:solidFill>
                        <a:srgbClr val="1F497D"/>
                      </a:solidFill>
                    </a:rPr>
                    <a:t>Produces 108 cubes every harvest cycle</a:t>
                  </a:r>
                </a:p>
                <a:p>
                  <a:endParaRPr lang="en-US" sz="200" i="1" dirty="0">
                    <a:solidFill>
                      <a:srgbClr val="1F497D"/>
                    </a:solidFill>
                  </a:endParaRPr>
                </a:p>
                <a:p>
                  <a:r>
                    <a:rPr lang="en-US" sz="1600" b="1" dirty="0">
                      <a:solidFill>
                        <a:srgbClr val="1F497D"/>
                      </a:solidFill>
                    </a:rPr>
                    <a:t>Dimensions: </a:t>
                  </a:r>
                  <a:r>
                    <a:rPr lang="en-US" sz="1500" dirty="0">
                      <a:solidFill>
                        <a:srgbClr val="1F497D"/>
                      </a:solidFill>
                    </a:rPr>
                    <a:t>30.7”</a:t>
                  </a:r>
                  <a:r>
                    <a:rPr lang="en-US" sz="1000" dirty="0">
                      <a:solidFill>
                        <a:srgbClr val="1F497D"/>
                      </a:solidFill>
                    </a:rPr>
                    <a:t> </a:t>
                  </a:r>
                  <a:r>
                    <a:rPr lang="en-US" sz="1500" dirty="0">
                      <a:solidFill>
                        <a:srgbClr val="1F497D"/>
                      </a:solidFill>
                    </a:rPr>
                    <a:t>x</a:t>
                  </a:r>
                  <a:r>
                    <a:rPr lang="en-US" sz="1000" dirty="0">
                      <a:solidFill>
                        <a:srgbClr val="1F497D"/>
                      </a:solidFill>
                    </a:rPr>
                    <a:t> </a:t>
                  </a:r>
                  <a:r>
                    <a:rPr lang="en-US" sz="1500" dirty="0">
                      <a:solidFill>
                        <a:srgbClr val="1F497D"/>
                      </a:solidFill>
                    </a:rPr>
                    <a:t>25.8”</a:t>
                  </a:r>
                  <a:r>
                    <a:rPr lang="en-US" sz="1000" dirty="0">
                      <a:solidFill>
                        <a:srgbClr val="1F497D"/>
                      </a:solidFill>
                    </a:rPr>
                    <a:t> </a:t>
                  </a:r>
                  <a:r>
                    <a:rPr lang="en-US" sz="1500" dirty="0">
                      <a:solidFill>
                        <a:srgbClr val="1F497D"/>
                      </a:solidFill>
                    </a:rPr>
                    <a:t>x</a:t>
                  </a:r>
                  <a:r>
                    <a:rPr lang="en-US" sz="1000" dirty="0">
                      <a:solidFill>
                        <a:srgbClr val="1F497D"/>
                      </a:solidFill>
                    </a:rPr>
                    <a:t> </a:t>
                  </a:r>
                  <a:r>
                    <a:rPr lang="en-US" sz="1500" dirty="0">
                      <a:solidFill>
                        <a:srgbClr val="1F497D"/>
                      </a:solidFill>
                    </a:rPr>
                    <a:t>33.7”</a:t>
                  </a:r>
                </a:p>
                <a:p>
                  <a:r>
                    <a:rPr lang="en-US" sz="1100" i="1" dirty="0">
                      <a:solidFill>
                        <a:srgbClr val="1F497D"/>
                      </a:solidFill>
                    </a:rPr>
                    <a:t>(W x D x H)</a:t>
                  </a:r>
                </a:p>
              </p:txBody>
            </p:sp>
            <p:cxnSp>
              <p:nvCxnSpPr>
                <p:cNvPr id="22" name="Straight Connector 21">
                  <a:extLst>
                    <a:ext uri="{FF2B5EF4-FFF2-40B4-BE49-F238E27FC236}">
                      <a16:creationId xmlns:a16="http://schemas.microsoft.com/office/drawing/2014/main" id="{290CBF3E-41E6-4D92-833D-DFDF465E30FE}"/>
                    </a:ext>
                  </a:extLst>
                </p:cNvPr>
                <p:cNvCxnSpPr/>
                <p:nvPr/>
              </p:nvCxnSpPr>
              <p:spPr>
                <a:xfrm>
                  <a:off x="3994216" y="1506456"/>
                  <a:ext cx="0" cy="370121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887F4DE-C3FF-4ECE-9507-E6EF3C09BBCA}"/>
                  </a:ext>
                </a:extLst>
              </p:cNvPr>
              <p:cNvGrpSpPr/>
              <p:nvPr/>
            </p:nvGrpSpPr>
            <p:grpSpPr>
              <a:xfrm>
                <a:off x="2658402" y="3207090"/>
                <a:ext cx="384528" cy="256823"/>
                <a:chOff x="1048454" y="2462615"/>
                <a:chExt cx="3049378" cy="2036646"/>
              </a:xfrm>
            </p:grpSpPr>
            <p:sp>
              <p:nvSpPr>
                <p:cNvPr id="47" name="Rectangle: Rounded Corners 46">
                  <a:extLst>
                    <a:ext uri="{FF2B5EF4-FFF2-40B4-BE49-F238E27FC236}">
                      <a16:creationId xmlns:a16="http://schemas.microsoft.com/office/drawing/2014/main" id="{6D4C3BEB-E229-4E8B-B57F-A27D19EE346E}"/>
                    </a:ext>
                  </a:extLst>
                </p:cNvPr>
                <p:cNvSpPr/>
                <p:nvPr/>
              </p:nvSpPr>
              <p:spPr>
                <a:xfrm rot="18832413">
                  <a:off x="1074976" y="2436093"/>
                  <a:ext cx="1934811" cy="1987855"/>
                </a:xfrm>
                <a:prstGeom prst="roundRect">
                  <a:avLst/>
                </a:prstGeom>
                <a:solidFill>
                  <a:srgbClr val="003777"/>
                </a:solidFill>
                <a:ln>
                  <a:solidFill>
                    <a:srgbClr val="003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Rounded Corners 47">
                  <a:extLst>
                    <a:ext uri="{FF2B5EF4-FFF2-40B4-BE49-F238E27FC236}">
                      <a16:creationId xmlns:a16="http://schemas.microsoft.com/office/drawing/2014/main" id="{FEE4F275-6E3D-4835-A69B-1F1883D8F1D8}"/>
                    </a:ext>
                  </a:extLst>
                </p:cNvPr>
                <p:cNvSpPr/>
                <p:nvPr/>
              </p:nvSpPr>
              <p:spPr>
                <a:xfrm rot="20636713">
                  <a:off x="2159044" y="2569613"/>
                  <a:ext cx="1931507" cy="1866413"/>
                </a:xfrm>
                <a:prstGeom prst="round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Rounded Corners 48">
                  <a:extLst>
                    <a:ext uri="{FF2B5EF4-FFF2-40B4-BE49-F238E27FC236}">
                      <a16:creationId xmlns:a16="http://schemas.microsoft.com/office/drawing/2014/main" id="{0D57DD8F-BEF2-4CA5-8B5A-7F3F9BEC0469}"/>
                    </a:ext>
                  </a:extLst>
                </p:cNvPr>
                <p:cNvSpPr/>
                <p:nvPr/>
              </p:nvSpPr>
              <p:spPr>
                <a:xfrm rot="20636713">
                  <a:off x="2149261" y="2548295"/>
                  <a:ext cx="1948571" cy="1950966"/>
                </a:xfrm>
                <a:prstGeom prst="roundRect">
                  <a:avLst/>
                </a:prstGeom>
                <a:solidFill>
                  <a:srgbClr val="003777"/>
                </a:solidFill>
                <a:ln>
                  <a:solidFill>
                    <a:srgbClr val="003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7D3236FE-D438-40C6-983A-0352CE485B8D}"/>
                  </a:ext>
                </a:extLst>
              </p:cNvPr>
              <p:cNvGrpSpPr/>
              <p:nvPr/>
            </p:nvGrpSpPr>
            <p:grpSpPr>
              <a:xfrm>
                <a:off x="4411845" y="1311029"/>
                <a:ext cx="3779449" cy="4235942"/>
                <a:chOff x="4420590" y="1056649"/>
                <a:chExt cx="4044237" cy="4532712"/>
              </a:xfrm>
            </p:grpSpPr>
            <p:pic>
              <p:nvPicPr>
                <p:cNvPr id="25" name="Picture 24" descr="A picture containing holding, sitting, photo, view&#10;&#10;Description automatically generated">
                  <a:extLst>
                    <a:ext uri="{FF2B5EF4-FFF2-40B4-BE49-F238E27FC236}">
                      <a16:creationId xmlns:a16="http://schemas.microsoft.com/office/drawing/2014/main" id="{40E6C522-03B6-489C-B327-F0F61A020E5C}"/>
                    </a:ext>
                  </a:extLst>
                </p:cNvPr>
                <p:cNvPicPr>
                  <a:picLocks noChangeAspect="1"/>
                </p:cNvPicPr>
                <p:nvPr/>
              </p:nvPicPr>
              <p:blipFill>
                <a:blip r:embed="rId4"/>
                <a:stretch>
                  <a:fillRect/>
                </a:stretch>
              </p:blipFill>
              <p:spPr>
                <a:xfrm>
                  <a:off x="4420590" y="1056651"/>
                  <a:ext cx="2005589" cy="2459742"/>
                </a:xfrm>
                <a:prstGeom prst="rect">
                  <a:avLst/>
                </a:prstGeom>
              </p:spPr>
            </p:pic>
            <p:pic>
              <p:nvPicPr>
                <p:cNvPr id="29" name="Picture 28" descr="A screenshot of a cell phone&#10;&#10;Description automatically generated">
                  <a:extLst>
                    <a:ext uri="{FF2B5EF4-FFF2-40B4-BE49-F238E27FC236}">
                      <a16:creationId xmlns:a16="http://schemas.microsoft.com/office/drawing/2014/main" id="{858B2D6C-F301-4A85-8786-706DC645BCF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588768" y="1056649"/>
                  <a:ext cx="1876058" cy="2459742"/>
                </a:xfrm>
                <a:prstGeom prst="rect">
                  <a:avLst/>
                </a:prstGeom>
              </p:spPr>
            </p:pic>
            <p:pic>
              <p:nvPicPr>
                <p:cNvPr id="32" name="Picture 31" descr="A close up of a sign&#10;&#10;Description automatically generated">
                  <a:extLst>
                    <a:ext uri="{FF2B5EF4-FFF2-40B4-BE49-F238E27FC236}">
                      <a16:creationId xmlns:a16="http://schemas.microsoft.com/office/drawing/2014/main" id="{8253C422-3008-4D0F-B7E4-BD31D115B37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588769" y="3129619"/>
                  <a:ext cx="1876058" cy="2459742"/>
                </a:xfrm>
                <a:prstGeom prst="rect">
                  <a:avLst/>
                </a:prstGeom>
              </p:spPr>
            </p:pic>
            <p:pic>
              <p:nvPicPr>
                <p:cNvPr id="36" name="Picture 35" descr="A close up of a logo&#10;&#10;Description automatically generated">
                  <a:extLst>
                    <a:ext uri="{FF2B5EF4-FFF2-40B4-BE49-F238E27FC236}">
                      <a16:creationId xmlns:a16="http://schemas.microsoft.com/office/drawing/2014/main" id="{1A89AD5B-F041-4B0B-98BE-507D61673D02}"/>
                    </a:ext>
                  </a:extLst>
                </p:cNvPr>
                <p:cNvPicPr>
                  <a:picLocks noChangeAspect="1"/>
                </p:cNvPicPr>
                <p:nvPr/>
              </p:nvPicPr>
              <p:blipFill>
                <a:blip r:embed="rId7"/>
                <a:stretch>
                  <a:fillRect/>
                </a:stretch>
              </p:blipFill>
              <p:spPr>
                <a:xfrm>
                  <a:off x="4421588" y="3129619"/>
                  <a:ext cx="2005589" cy="2459742"/>
                </a:xfrm>
                <a:prstGeom prst="rect">
                  <a:avLst/>
                </a:prstGeom>
              </p:spPr>
            </p:pic>
          </p:grpSp>
        </p:grpSp>
        <p:pic>
          <p:nvPicPr>
            <p:cNvPr id="50" name="Picture 49" descr="A picture containing bird, game&#10;&#10;Description automatically generated">
              <a:extLst>
                <a:ext uri="{FF2B5EF4-FFF2-40B4-BE49-F238E27FC236}">
                  <a16:creationId xmlns:a16="http://schemas.microsoft.com/office/drawing/2014/main" id="{84E1F772-4A60-497A-BACE-1FB5C320FFD3}"/>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966679" y="1731364"/>
              <a:ext cx="893466" cy="816964"/>
            </a:xfrm>
            <a:prstGeom prst="rect">
              <a:avLst/>
            </a:prstGeom>
          </p:spPr>
        </p:pic>
      </p:grpSp>
      <p:grpSp>
        <p:nvGrpSpPr>
          <p:cNvPr id="55" name="Group 54">
            <a:extLst>
              <a:ext uri="{FF2B5EF4-FFF2-40B4-BE49-F238E27FC236}">
                <a16:creationId xmlns:a16="http://schemas.microsoft.com/office/drawing/2014/main" id="{6F4BE041-3267-4AE1-9C3F-724B75112911}"/>
              </a:ext>
            </a:extLst>
          </p:cNvPr>
          <p:cNvGrpSpPr/>
          <p:nvPr/>
        </p:nvGrpSpPr>
        <p:grpSpPr>
          <a:xfrm>
            <a:off x="4742524" y="1546212"/>
            <a:ext cx="1323228" cy="1226379"/>
            <a:chOff x="4742524" y="1546212"/>
            <a:chExt cx="1323228" cy="1226379"/>
          </a:xfrm>
        </p:grpSpPr>
        <p:sp>
          <p:nvSpPr>
            <p:cNvPr id="52" name="Oval 51">
              <a:extLst>
                <a:ext uri="{FF2B5EF4-FFF2-40B4-BE49-F238E27FC236}">
                  <a16:creationId xmlns:a16="http://schemas.microsoft.com/office/drawing/2014/main" id="{1522BDD9-06EA-4483-A4EA-56D8F6355C45}"/>
                </a:ext>
              </a:extLst>
            </p:cNvPr>
            <p:cNvSpPr/>
            <p:nvPr/>
          </p:nvSpPr>
          <p:spPr>
            <a:xfrm>
              <a:off x="4791075" y="1546212"/>
              <a:ext cx="1219199" cy="12263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15" descr="fullcube">
              <a:extLst>
                <a:ext uri="{FF2B5EF4-FFF2-40B4-BE49-F238E27FC236}">
                  <a16:creationId xmlns:a16="http://schemas.microsoft.com/office/drawing/2014/main" id="{A75F8A1A-528A-4D53-A3F1-84EA3D31551B}"/>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aturation sat="75000"/>
                      </a14:imgEffect>
                      <a14:imgEffect>
                        <a14:brightnessContrast bright="2000" contrast="10000"/>
                      </a14:imgEffect>
                    </a14:imgLayer>
                  </a14:imgProps>
                </a:ext>
                <a:ext uri="{28A0092B-C50C-407E-A947-70E740481C1C}">
                  <a14:useLocalDpi xmlns:a14="http://schemas.microsoft.com/office/drawing/2010/main"/>
                </a:ext>
              </a:extLst>
            </a:blip>
            <a:srcRect t="4421" b="33693"/>
            <a:stretch/>
          </p:blipFill>
          <p:spPr bwMode="auto">
            <a:xfrm>
              <a:off x="4742524" y="1581481"/>
              <a:ext cx="1323228" cy="1116730"/>
            </a:xfrm>
            <a:prstGeom prst="ellipse">
              <a:avLst/>
            </a:prstGeom>
            <a:ln w="63500" cap="rnd">
              <a:noFill/>
            </a:ln>
            <a:effectLst>
              <a:outerShdw blurRad="12700" dist="127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4" name="Rectangle: Rounded Corners 53">
              <a:extLst>
                <a:ext uri="{FF2B5EF4-FFF2-40B4-BE49-F238E27FC236}">
                  <a16:creationId xmlns:a16="http://schemas.microsoft.com/office/drawing/2014/main" id="{DB4794A3-B9F0-4250-87CC-D3BB348225C8}"/>
                </a:ext>
              </a:extLst>
            </p:cNvPr>
            <p:cNvSpPr/>
            <p:nvPr/>
          </p:nvSpPr>
          <p:spPr>
            <a:xfrm>
              <a:off x="4925249" y="2412964"/>
              <a:ext cx="74667" cy="82586"/>
            </a:xfrm>
            <a:prstGeom prst="roundRect">
              <a:avLst/>
            </a:prstGeom>
            <a:ln>
              <a:noFill/>
            </a:ln>
            <a:effectLst>
              <a:softEdge rad="127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708424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6">
            <a:extLst>
              <a:ext uri="{FF2B5EF4-FFF2-40B4-BE49-F238E27FC236}">
                <a16:creationId xmlns:a16="http://schemas.microsoft.com/office/drawing/2014/main" id="{A60C7939-3E1F-4C25-AA48-F34F2CFDAB52}"/>
              </a:ext>
            </a:extLst>
          </p:cNvPr>
          <p:cNvSpPr/>
          <p:nvPr/>
        </p:nvSpPr>
        <p:spPr>
          <a:xfrm>
            <a:off x="5812726" y="1354109"/>
            <a:ext cx="2808391" cy="3294091"/>
          </a:xfrm>
          <a:prstGeom prst="roundRect">
            <a:avLst>
              <a:gd name="adj" fmla="val 5298"/>
            </a:avLst>
          </a:prstGeom>
          <a:ln w="38100">
            <a:solidFill>
              <a:srgbClr val="00B0F0"/>
            </a:solidFill>
          </a:ln>
        </p:spPr>
        <p:style>
          <a:lnRef idx="2">
            <a:schemeClr val="accent5"/>
          </a:lnRef>
          <a:fillRef idx="1">
            <a:schemeClr val="lt1"/>
          </a:fillRef>
          <a:effectRef idx="0">
            <a:schemeClr val="accent5"/>
          </a:effectRef>
          <a:fontRef idx="minor">
            <a:schemeClr val="dk1"/>
          </a:fontRef>
        </p:style>
        <p:txBody>
          <a:bodyPr lIns="274320" rIns="274320" rtlCol="0" anchor="ctr"/>
          <a:lstStyle/>
          <a:p>
            <a:pPr marL="0" marR="0" lvl="7" indent="0" algn="l" defTabSz="914400" rtl="0" eaLnBrk="1" fontAlgn="auto" latinLnBrk="0" hangingPunct="1">
              <a:lnSpc>
                <a:spcPct val="90000"/>
              </a:lnSpc>
              <a:spcBef>
                <a:spcPts val="0"/>
              </a:spcBef>
              <a:spcAft>
                <a:spcPts val="0"/>
              </a:spcAft>
              <a:buClrTx/>
              <a:buSzTx/>
              <a:buFontTx/>
              <a:buNone/>
              <a:tabLst/>
              <a:defRPr/>
            </a:pPr>
            <a:endParaRPr kumimoji="0" lang="en-US" sz="2800" b="1" i="1" u="none" strike="noStrike" kern="0" cap="none" spc="0" normalizeH="0" baseline="0" noProof="0" dirty="0">
              <a:ln>
                <a:noFill/>
              </a:ln>
              <a:solidFill>
                <a:srgbClr val="5FBCE0"/>
              </a:solidFill>
              <a:effectLst/>
              <a:uLnTx/>
              <a:uFillTx/>
              <a:latin typeface="Calibri"/>
              <a:ea typeface="+mn-ea"/>
              <a:cs typeface="+mn-cs"/>
            </a:endParaRPr>
          </a:p>
          <a:p>
            <a:pPr marL="0" marR="0" lvl="7" indent="0" algn="l" defTabSz="914400" rtl="0" eaLnBrk="1" fontAlgn="auto" latinLnBrk="0" hangingPunct="1">
              <a:lnSpc>
                <a:spcPct val="90000"/>
              </a:lnSpc>
              <a:spcBef>
                <a:spcPts val="0"/>
              </a:spcBef>
              <a:spcAft>
                <a:spcPts val="0"/>
              </a:spcAft>
              <a:buClrTx/>
              <a:buSzTx/>
              <a:buFontTx/>
              <a:buNone/>
              <a:tabLst/>
              <a:defRPr/>
            </a:pPr>
            <a:endParaRPr lang="en-US" sz="2800" b="1" i="1" kern="0" dirty="0">
              <a:solidFill>
                <a:srgbClr val="5FBCE0"/>
              </a:solidFill>
              <a:latin typeface="Calibri"/>
            </a:endParaRPr>
          </a:p>
          <a:p>
            <a:pPr marL="0" marR="0" lvl="7" indent="0" algn="l" defTabSz="914400" rtl="0" eaLnBrk="1" fontAlgn="auto" latinLnBrk="0" hangingPunct="1">
              <a:lnSpc>
                <a:spcPct val="90000"/>
              </a:lnSpc>
              <a:spcBef>
                <a:spcPts val="0"/>
              </a:spcBef>
              <a:spcAft>
                <a:spcPts val="0"/>
              </a:spcAft>
              <a:buClrTx/>
              <a:buSzTx/>
              <a:buFontTx/>
              <a:buNone/>
              <a:tabLst/>
              <a:defRPr/>
            </a:pPr>
            <a:endParaRPr kumimoji="0" lang="en-US" sz="2800" b="1" i="1" u="none" strike="noStrike" kern="0" cap="none" spc="0" normalizeH="0" baseline="0" noProof="0" dirty="0">
              <a:ln>
                <a:noFill/>
              </a:ln>
              <a:solidFill>
                <a:srgbClr val="5FBCE0"/>
              </a:solidFill>
              <a:effectLst/>
              <a:uLnTx/>
              <a:uFillTx/>
              <a:latin typeface="Calibri"/>
              <a:ea typeface="+mn-ea"/>
              <a:cs typeface="+mn-cs"/>
            </a:endParaRPr>
          </a:p>
          <a:p>
            <a:pPr marL="0" marR="0" lvl="7" indent="0" algn="l" defTabSz="914400" rtl="0" eaLnBrk="1" fontAlgn="auto" latinLnBrk="0" hangingPunct="1">
              <a:lnSpc>
                <a:spcPct val="90000"/>
              </a:lnSpc>
              <a:spcBef>
                <a:spcPts val="0"/>
              </a:spcBef>
              <a:spcAft>
                <a:spcPts val="0"/>
              </a:spcAft>
              <a:buClrTx/>
              <a:buSzTx/>
              <a:buFontTx/>
              <a:buNone/>
              <a:tabLst/>
              <a:defRPr/>
            </a:pPr>
            <a:endParaRPr lang="en-US" sz="2800" b="1" i="1" kern="0" dirty="0">
              <a:solidFill>
                <a:srgbClr val="5FBCE0"/>
              </a:solidFill>
              <a:latin typeface="Calibri"/>
            </a:endParaRPr>
          </a:p>
          <a:p>
            <a:pPr marL="0" marR="0" lvl="7" indent="0" algn="l" defTabSz="914400" rtl="0" eaLnBrk="1" fontAlgn="auto" latinLnBrk="0" hangingPunct="1">
              <a:lnSpc>
                <a:spcPct val="90000"/>
              </a:lnSpc>
              <a:spcBef>
                <a:spcPts val="0"/>
              </a:spcBef>
              <a:spcAft>
                <a:spcPts val="0"/>
              </a:spcAft>
              <a:buClrTx/>
              <a:buSzTx/>
              <a:buFontTx/>
              <a:buNone/>
              <a:tabLst/>
              <a:defRPr/>
            </a:pPr>
            <a:endParaRPr kumimoji="0" lang="en-US" sz="2800" b="1" i="1" u="none" strike="noStrike" kern="0" cap="none" spc="0" normalizeH="0" baseline="0" noProof="0" dirty="0">
              <a:ln>
                <a:noFill/>
              </a:ln>
              <a:solidFill>
                <a:srgbClr val="5FBCE0"/>
              </a:solidFill>
              <a:effectLst/>
              <a:uLnTx/>
              <a:uFillTx/>
              <a:latin typeface="Calibri"/>
              <a:ea typeface="+mn-ea"/>
              <a:cs typeface="+mn-cs"/>
            </a:endParaRPr>
          </a:p>
          <a:p>
            <a:pPr marL="0" marR="0" lvl="7" indent="0" algn="ctr" defTabSz="914400" rtl="0" eaLnBrk="1" fontAlgn="auto" latinLnBrk="0" hangingPunct="1">
              <a:lnSpc>
                <a:spcPct val="90000"/>
              </a:lnSpc>
              <a:spcBef>
                <a:spcPts val="0"/>
              </a:spcBef>
              <a:spcAft>
                <a:spcPts val="0"/>
              </a:spcAft>
              <a:buClrTx/>
              <a:buSzTx/>
              <a:buFontTx/>
              <a:buNone/>
              <a:tabLst/>
              <a:defRPr/>
            </a:pPr>
            <a:endParaRPr lang="en-US" sz="2800" b="1" i="1" kern="0" dirty="0">
              <a:solidFill>
                <a:srgbClr val="5FBCE0"/>
              </a:solidFill>
              <a:latin typeface="Calibri"/>
            </a:endParaRPr>
          </a:p>
          <a:p>
            <a:pPr marL="0" lvl="7" algn="ctr" defTabSz="914400">
              <a:lnSpc>
                <a:spcPct val="90000"/>
              </a:lnSpc>
              <a:defRPr/>
            </a:pPr>
            <a:r>
              <a:rPr lang="en-US" sz="2800" b="1" i="1" kern="0" dirty="0">
                <a:solidFill>
                  <a:srgbClr val="1F497D"/>
                </a:solidFill>
                <a:latin typeface="Calibri"/>
              </a:rPr>
              <a:t>Big Cube</a:t>
            </a:r>
          </a:p>
          <a:p>
            <a:pPr marL="0" lvl="7" algn="ctr" defTabSz="914400">
              <a:lnSpc>
                <a:spcPct val="90000"/>
              </a:lnSpc>
              <a:defRPr/>
            </a:pPr>
            <a:r>
              <a:rPr lang="en-US" sz="2400" b="1" i="1" kern="0" dirty="0">
                <a:solidFill>
                  <a:srgbClr val="1F497D"/>
                </a:solidFill>
              </a:rPr>
              <a:t>1¼” x 1¼” x 1¼” </a:t>
            </a:r>
          </a:p>
          <a:p>
            <a:pPr marL="0" lvl="7" algn="ctr" defTabSz="914400">
              <a:lnSpc>
                <a:spcPct val="90000"/>
              </a:lnSpc>
              <a:defRPr/>
            </a:pPr>
            <a:endParaRPr lang="en-US" b="1" i="1" kern="0" dirty="0">
              <a:solidFill>
                <a:srgbClr val="5FBCE0"/>
              </a:solidFill>
              <a:latin typeface="Calibri"/>
            </a:endParaRPr>
          </a:p>
        </p:txBody>
      </p:sp>
      <p:sp>
        <p:nvSpPr>
          <p:cNvPr id="3" name="Content Placeholder 2"/>
          <p:cNvSpPr>
            <a:spLocks noGrp="1"/>
          </p:cNvSpPr>
          <p:nvPr>
            <p:ph sz="half" idx="1"/>
          </p:nvPr>
        </p:nvSpPr>
        <p:spPr>
          <a:xfrm>
            <a:off x="457204" y="1189209"/>
            <a:ext cx="5186942" cy="4425207"/>
          </a:xfrm>
        </p:spPr>
        <p:txBody>
          <a:bodyPr>
            <a:normAutofit fontScale="92500" lnSpcReduction="20000"/>
          </a:bodyPr>
          <a:lstStyle/>
          <a:p>
            <a:pPr marL="0" indent="0">
              <a:buNone/>
            </a:pPr>
            <a:r>
              <a:rPr lang="en-US" sz="3000" b="1" dirty="0">
                <a:solidFill>
                  <a:srgbClr val="00B0F0"/>
                </a:solidFill>
              </a:rPr>
              <a:t>A Premium Ingredient</a:t>
            </a:r>
          </a:p>
          <a:p>
            <a:pPr marL="0" indent="0">
              <a:buNone/>
            </a:pPr>
            <a:endParaRPr lang="en-US" sz="1200" b="1" dirty="0">
              <a:solidFill>
                <a:srgbClr val="00B0F0"/>
              </a:solidFill>
            </a:endParaRPr>
          </a:p>
          <a:p>
            <a:pPr marL="0" indent="0">
              <a:buNone/>
            </a:pPr>
            <a:r>
              <a:rPr lang="en-US" sz="1600" i="1" dirty="0">
                <a:solidFill>
                  <a:schemeClr val="tx2"/>
                </a:solidFill>
              </a:rPr>
              <a:t>Slowest melting; preferred by mixologists, banquet facilities, cocktail bars, construction crews, marinas, packaged ice      users, and fine liquor aficionados</a:t>
            </a:r>
          </a:p>
          <a:p>
            <a:endParaRPr lang="en-US" sz="1200" dirty="0">
              <a:solidFill>
                <a:schemeClr val="tx2"/>
              </a:solidFill>
            </a:endParaRPr>
          </a:p>
          <a:p>
            <a:r>
              <a:rPr lang="en-US" sz="2100" dirty="0">
                <a:solidFill>
                  <a:schemeClr val="tx2"/>
                </a:solidFill>
              </a:rPr>
              <a:t>Unique evaporator design uses jet spray and gravity to remove air and minerals which results in:</a:t>
            </a:r>
          </a:p>
          <a:p>
            <a:pPr lvl="1"/>
            <a:r>
              <a:rPr lang="en-US" sz="1700" dirty="0">
                <a:solidFill>
                  <a:schemeClr val="tx2"/>
                </a:solidFill>
              </a:rPr>
              <a:t>Pure, </a:t>
            </a:r>
            <a:r>
              <a:rPr lang="en-US" sz="1700" b="1" dirty="0">
                <a:solidFill>
                  <a:schemeClr val="tx2"/>
                </a:solidFill>
              </a:rPr>
              <a:t>crystal-clear</a:t>
            </a:r>
            <a:r>
              <a:rPr lang="en-US" sz="1700" dirty="0">
                <a:solidFill>
                  <a:schemeClr val="tx2"/>
                </a:solidFill>
              </a:rPr>
              <a:t> cubes</a:t>
            </a:r>
          </a:p>
          <a:p>
            <a:pPr lvl="1"/>
            <a:r>
              <a:rPr lang="en-US" sz="1700" b="1" dirty="0">
                <a:solidFill>
                  <a:schemeClr val="tx2"/>
                </a:solidFill>
              </a:rPr>
              <a:t>Slower melting </a:t>
            </a:r>
            <a:r>
              <a:rPr lang="en-US" sz="1700" dirty="0">
                <a:solidFill>
                  <a:schemeClr val="tx2"/>
                </a:solidFill>
              </a:rPr>
              <a:t>cubes</a:t>
            </a:r>
          </a:p>
          <a:p>
            <a:endParaRPr lang="en-US" sz="400" dirty="0">
              <a:solidFill>
                <a:schemeClr val="tx2"/>
              </a:solidFill>
            </a:endParaRPr>
          </a:p>
          <a:p>
            <a:r>
              <a:rPr lang="en-US" sz="2100" dirty="0">
                <a:solidFill>
                  <a:schemeClr val="tx2"/>
                </a:solidFill>
              </a:rPr>
              <a:t>No waffling or bridging, each cube is formed </a:t>
            </a:r>
            <a:r>
              <a:rPr lang="en-US" sz="2100" b="1" dirty="0">
                <a:solidFill>
                  <a:schemeClr val="tx2"/>
                </a:solidFill>
              </a:rPr>
              <a:t>individually</a:t>
            </a:r>
            <a:r>
              <a:rPr lang="en-US" sz="2100" dirty="0">
                <a:solidFill>
                  <a:schemeClr val="tx2"/>
                </a:solidFill>
              </a:rPr>
              <a:t> and remains </a:t>
            </a:r>
            <a:r>
              <a:rPr lang="en-US" sz="2100" b="1" dirty="0">
                <a:solidFill>
                  <a:schemeClr val="tx2"/>
                </a:solidFill>
              </a:rPr>
              <a:t>perfectly square</a:t>
            </a:r>
          </a:p>
          <a:p>
            <a:endParaRPr lang="en-US" sz="400" dirty="0">
              <a:solidFill>
                <a:schemeClr val="tx2"/>
              </a:solidFill>
            </a:endParaRPr>
          </a:p>
          <a:p>
            <a:r>
              <a:rPr lang="en-US" sz="2100" dirty="0">
                <a:solidFill>
                  <a:schemeClr val="tx2"/>
                </a:solidFill>
              </a:rPr>
              <a:t>Scotsman’s </a:t>
            </a:r>
            <a:r>
              <a:rPr lang="en-US" sz="2100" b="1" dirty="0">
                <a:solidFill>
                  <a:schemeClr val="tx2"/>
                </a:solidFill>
              </a:rPr>
              <a:t>biggest</a:t>
            </a:r>
            <a:r>
              <a:rPr lang="en-US" sz="2100" dirty="0">
                <a:solidFill>
                  <a:schemeClr val="tx2"/>
                </a:solidFill>
              </a:rPr>
              <a:t> cube</a:t>
            </a:r>
          </a:p>
          <a:p>
            <a:pPr lvl="1"/>
            <a:r>
              <a:rPr lang="en-US" sz="1700" dirty="0">
                <a:solidFill>
                  <a:schemeClr val="tx2"/>
                </a:solidFill>
              </a:rPr>
              <a:t>191% larger than Scotsman’s Medium Cube</a:t>
            </a:r>
            <a:r>
              <a:rPr lang="en-US" sz="1500" dirty="0">
                <a:solidFill>
                  <a:schemeClr val="tx2"/>
                </a:solidFill>
              </a:rPr>
              <a:t>*</a:t>
            </a:r>
          </a:p>
          <a:p>
            <a:pPr lvl="1"/>
            <a:r>
              <a:rPr lang="en-US" sz="1700" dirty="0">
                <a:solidFill>
                  <a:schemeClr val="tx2"/>
                </a:solidFill>
              </a:rPr>
              <a:t>39% larger than Scotsman’s Gourmet Cube</a:t>
            </a:r>
            <a:r>
              <a:rPr lang="en-US" sz="1500" dirty="0">
                <a:solidFill>
                  <a:schemeClr val="tx2"/>
                </a:solidFill>
              </a:rPr>
              <a:t>*</a:t>
            </a:r>
          </a:p>
          <a:p>
            <a:pPr lvl="1"/>
            <a:r>
              <a:rPr lang="en-US" sz="1700" dirty="0">
                <a:solidFill>
                  <a:schemeClr val="tx2"/>
                </a:solidFill>
              </a:rPr>
              <a:t>Also 56% larger than Hoshizaki’s Square Cube</a:t>
            </a:r>
            <a:r>
              <a:rPr lang="en-US" sz="1500" dirty="0">
                <a:solidFill>
                  <a:schemeClr val="tx2"/>
                </a:solidFill>
              </a:rPr>
              <a:t>*</a:t>
            </a:r>
            <a:endParaRPr lang="en-US" sz="1700" dirty="0">
              <a:solidFill>
                <a:schemeClr val="tx2"/>
              </a:solidFill>
            </a:endParaRPr>
          </a:p>
        </p:txBody>
      </p:sp>
      <p:sp>
        <p:nvSpPr>
          <p:cNvPr id="5" name="Title 1"/>
          <p:cNvSpPr>
            <a:spLocks noGrp="1"/>
          </p:cNvSpPr>
          <p:nvPr>
            <p:ph type="title"/>
          </p:nvPr>
        </p:nvSpPr>
        <p:spPr>
          <a:xfrm>
            <a:off x="457200" y="58738"/>
            <a:ext cx="8229600" cy="741362"/>
          </a:xfrm>
        </p:spPr>
        <p:txBody>
          <a:bodyPr>
            <a:normAutofit/>
          </a:bodyPr>
          <a:lstStyle/>
          <a:p>
            <a:pPr algn="l"/>
            <a:r>
              <a:rPr lang="en-US" sz="3800" dirty="0">
                <a:solidFill>
                  <a:schemeClr val="tx2"/>
                </a:solidFill>
              </a:rPr>
              <a:t>Modular Big Cube: </a:t>
            </a:r>
            <a:r>
              <a:rPr lang="en-US" sz="3800" b="1" i="1" dirty="0">
                <a:solidFill>
                  <a:schemeClr val="tx2"/>
                </a:solidFill>
              </a:rPr>
              <a:t>About the Ice</a:t>
            </a:r>
          </a:p>
        </p:txBody>
      </p:sp>
      <p:pic>
        <p:nvPicPr>
          <p:cNvPr id="4" name="Picture 3" descr="A picture containing standing, young, man, white&#10;&#10;Description automatically generated">
            <a:extLst>
              <a:ext uri="{FF2B5EF4-FFF2-40B4-BE49-F238E27FC236}">
                <a16:creationId xmlns:a16="http://schemas.microsoft.com/office/drawing/2014/main" id="{5C4F5118-E9F5-4A9E-B10B-BCCB6DF935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406" y1="79347" x2="43051" y2="79347"/>
                        <a14:foregroundMark x1="53674" y1="79863" x2="51677" y2="79863"/>
                        <a14:foregroundMark x1="54499" y1="79519" x2="54366" y2="80378"/>
                        <a14:foregroundMark x1="54100" y1="80206" x2="52210" y2="79863"/>
                        <a14:backgroundMark x1="45607" y1="81409" x2="44808" y2="81237"/>
                        <a14:backgroundMark x1="45607" y1="81237" x2="44941" y2="80722"/>
                      </a14:backgroundRemoval>
                    </a14:imgEffect>
                    <a14:imgEffect>
                      <a14:sharpenSoften amount="25000"/>
                    </a14:imgEffect>
                    <a14:imgEffect>
                      <a14:colorTemperature colorTemp="6600"/>
                    </a14:imgEffect>
                    <a14:imgEffect>
                      <a14:saturation sat="75000"/>
                    </a14:imgEffect>
                    <a14:imgEffect>
                      <a14:brightnessContrast bright="1000" contrast="-10000"/>
                    </a14:imgEffect>
                  </a14:imgLayer>
                </a14:imgProps>
              </a:ext>
              <a:ext uri="{28A0092B-C50C-407E-A947-70E740481C1C}">
                <a14:useLocalDpi xmlns:a14="http://schemas.microsoft.com/office/drawing/2010/main"/>
              </a:ext>
            </a:extLst>
          </a:blip>
          <a:stretch>
            <a:fillRect/>
          </a:stretch>
        </p:blipFill>
        <p:spPr>
          <a:xfrm>
            <a:off x="5193206" y="1189210"/>
            <a:ext cx="4084005" cy="2779427"/>
          </a:xfrm>
          <a:prstGeom prst="rect">
            <a:avLst/>
          </a:prstGeom>
          <a:effectLst>
            <a:outerShdw blurRad="25400" dist="12700" dir="2700000" algn="tl" rotWithShape="0">
              <a:prstClr val="black">
                <a:alpha val="45000"/>
              </a:prstClr>
            </a:outerShdw>
          </a:effectLst>
        </p:spPr>
      </p:pic>
      <p:sp>
        <p:nvSpPr>
          <p:cNvPr id="8" name="TextBox 7">
            <a:extLst>
              <a:ext uri="{FF2B5EF4-FFF2-40B4-BE49-F238E27FC236}">
                <a16:creationId xmlns:a16="http://schemas.microsoft.com/office/drawing/2014/main" id="{3E227F15-B742-4037-B75A-4CACD4E84115}"/>
              </a:ext>
            </a:extLst>
          </p:cNvPr>
          <p:cNvSpPr txBox="1"/>
          <p:nvPr/>
        </p:nvSpPr>
        <p:spPr>
          <a:xfrm>
            <a:off x="457199" y="5723627"/>
            <a:ext cx="2746527" cy="246221"/>
          </a:xfrm>
          <a:prstGeom prst="rect">
            <a:avLst/>
          </a:prstGeom>
          <a:noFill/>
        </p:spPr>
        <p:txBody>
          <a:bodyPr wrap="square" rtlCol="0">
            <a:spAutoFit/>
          </a:bodyPr>
          <a:lstStyle/>
          <a:p>
            <a:r>
              <a:rPr lang="en-US" sz="1000" i="1" dirty="0"/>
              <a:t>*Based on ice cube volume</a:t>
            </a:r>
          </a:p>
        </p:txBody>
      </p:sp>
    </p:spTree>
    <p:extLst>
      <p:ext uri="{BB962C8B-B14F-4D97-AF65-F5344CB8AC3E}">
        <p14:creationId xmlns:p14="http://schemas.microsoft.com/office/powerpoint/2010/main" val="2247652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4">
            <a:extLst>
              <a:ext uri="{FF2B5EF4-FFF2-40B4-BE49-F238E27FC236}">
                <a16:creationId xmlns:a16="http://schemas.microsoft.com/office/drawing/2014/main" id="{C3DA3610-AE2F-45C9-9089-2F204D6F16F5}"/>
              </a:ext>
            </a:extLst>
          </p:cNvPr>
          <p:cNvSpPr/>
          <p:nvPr/>
        </p:nvSpPr>
        <p:spPr>
          <a:xfrm>
            <a:off x="5153091" y="1248191"/>
            <a:ext cx="3533707" cy="111573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Content Placeholder 2"/>
          <p:cNvSpPr>
            <a:spLocks noGrp="1"/>
          </p:cNvSpPr>
          <p:nvPr>
            <p:ph sz="half" idx="4294967295"/>
          </p:nvPr>
        </p:nvSpPr>
        <p:spPr>
          <a:xfrm>
            <a:off x="457201" y="1089648"/>
            <a:ext cx="3187700" cy="4868390"/>
          </a:xfrm>
          <a:prstGeom prst="rect">
            <a:avLst/>
          </a:prstGeom>
        </p:spPr>
        <p:txBody>
          <a:bodyPr>
            <a:normAutofit/>
          </a:bodyPr>
          <a:lstStyle/>
          <a:p>
            <a:pPr marL="0" indent="0">
              <a:buNone/>
            </a:pPr>
            <a:r>
              <a:rPr lang="en-US" sz="2800" b="1" dirty="0">
                <a:solidFill>
                  <a:srgbClr val="00B0F0"/>
                </a:solidFill>
              </a:rPr>
              <a:t>Broad Applications</a:t>
            </a:r>
          </a:p>
          <a:p>
            <a:pPr marL="0" indent="0">
              <a:buNone/>
            </a:pPr>
            <a:endParaRPr lang="en-US" sz="600" b="1" dirty="0">
              <a:solidFill>
                <a:srgbClr val="00B0F0"/>
              </a:solidFill>
            </a:endParaRPr>
          </a:p>
          <a:p>
            <a:pPr marL="400050"/>
            <a:r>
              <a:rPr lang="en-US" altLang="en-US" sz="2300" b="1" dirty="0">
                <a:solidFill>
                  <a:schemeClr val="tx2"/>
                </a:solidFill>
              </a:rPr>
              <a:t>Nightclubs</a:t>
            </a:r>
          </a:p>
          <a:p>
            <a:pPr marL="400050"/>
            <a:r>
              <a:rPr lang="en-US" altLang="en-US" sz="2300" b="1" dirty="0">
                <a:solidFill>
                  <a:schemeClr val="tx2"/>
                </a:solidFill>
              </a:rPr>
              <a:t>Cocktail Bars</a:t>
            </a:r>
          </a:p>
          <a:p>
            <a:pPr marL="800100" lvl="1"/>
            <a:r>
              <a:rPr lang="en-US" altLang="en-US" sz="2000" dirty="0">
                <a:solidFill>
                  <a:schemeClr val="tx2"/>
                </a:solidFill>
              </a:rPr>
              <a:t>Preferred ice form for mixologists</a:t>
            </a:r>
          </a:p>
          <a:p>
            <a:pPr marL="400050"/>
            <a:r>
              <a:rPr lang="en-US" altLang="en-US" sz="2300" b="1" dirty="0">
                <a:solidFill>
                  <a:schemeClr val="tx2"/>
                </a:solidFill>
              </a:rPr>
              <a:t>Restaurants</a:t>
            </a:r>
          </a:p>
          <a:p>
            <a:pPr marL="400050"/>
            <a:r>
              <a:rPr lang="en-US" altLang="en-US" sz="2300" b="1" dirty="0">
                <a:solidFill>
                  <a:schemeClr val="tx2"/>
                </a:solidFill>
              </a:rPr>
              <a:t>Casinos</a:t>
            </a:r>
          </a:p>
          <a:p>
            <a:pPr marL="400050"/>
            <a:r>
              <a:rPr lang="en-US" altLang="en-US" sz="2300" b="1" dirty="0">
                <a:solidFill>
                  <a:schemeClr val="tx2"/>
                </a:solidFill>
              </a:rPr>
              <a:t>Resorts </a:t>
            </a:r>
          </a:p>
          <a:p>
            <a:pPr marL="400050"/>
            <a:r>
              <a:rPr lang="en-US" altLang="en-US" sz="2300" b="1" dirty="0">
                <a:solidFill>
                  <a:schemeClr val="tx2"/>
                </a:solidFill>
              </a:rPr>
              <a:t>Golf Facilities</a:t>
            </a:r>
          </a:p>
          <a:p>
            <a:pPr marL="400050"/>
            <a:r>
              <a:rPr lang="en-US" altLang="en-US" sz="2300" b="1" dirty="0">
                <a:solidFill>
                  <a:schemeClr val="tx2"/>
                </a:solidFill>
              </a:rPr>
              <a:t>Construction Sites</a:t>
            </a:r>
          </a:p>
          <a:p>
            <a:pPr marL="400050"/>
            <a:r>
              <a:rPr lang="en-US" altLang="en-US" sz="2300" b="1" dirty="0">
                <a:solidFill>
                  <a:schemeClr val="tx2"/>
                </a:solidFill>
              </a:rPr>
              <a:t>Marinas</a:t>
            </a:r>
          </a:p>
          <a:p>
            <a:pPr marL="0" indent="0">
              <a:buNone/>
            </a:pPr>
            <a:endParaRPr lang="en-US" sz="3600" b="1" dirty="0">
              <a:solidFill>
                <a:srgbClr val="00B0F0"/>
              </a:solidFill>
            </a:endParaRPr>
          </a:p>
          <a:p>
            <a:pPr marL="0" indent="0">
              <a:buNone/>
            </a:pPr>
            <a:endParaRPr lang="en-US" sz="900" b="1" dirty="0">
              <a:solidFill>
                <a:srgbClr val="00B0F0"/>
              </a:solidFill>
            </a:endParaRPr>
          </a:p>
        </p:txBody>
      </p:sp>
      <p:sp>
        <p:nvSpPr>
          <p:cNvPr id="19" name="Rounded Rectangle 4">
            <a:extLst>
              <a:ext uri="{FF2B5EF4-FFF2-40B4-BE49-F238E27FC236}">
                <a16:creationId xmlns:a16="http://schemas.microsoft.com/office/drawing/2014/main" id="{DAFF59DD-623E-4315-A779-369BFCB80F98}"/>
              </a:ext>
            </a:extLst>
          </p:cNvPr>
          <p:cNvSpPr/>
          <p:nvPr/>
        </p:nvSpPr>
        <p:spPr>
          <a:xfrm>
            <a:off x="5429539" y="4142816"/>
            <a:ext cx="3257258" cy="111573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Content Placeholder 2">
            <a:extLst>
              <a:ext uri="{FF2B5EF4-FFF2-40B4-BE49-F238E27FC236}">
                <a16:creationId xmlns:a16="http://schemas.microsoft.com/office/drawing/2014/main" id="{D666E308-0FEC-45BD-9FE4-627C49F15CD0}"/>
              </a:ext>
            </a:extLst>
          </p:cNvPr>
          <p:cNvSpPr txBox="1">
            <a:spLocks/>
          </p:cNvSpPr>
          <p:nvPr/>
        </p:nvSpPr>
        <p:spPr>
          <a:xfrm>
            <a:off x="6093379" y="1248190"/>
            <a:ext cx="2440865" cy="111573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 indent="0" algn="ctr">
              <a:buNone/>
            </a:pPr>
            <a:r>
              <a:rPr lang="en-US" sz="1800" b="1" dirty="0">
                <a:solidFill>
                  <a:schemeClr val="bg1"/>
                </a:solidFill>
              </a:rPr>
              <a:t>Slow melting cubes help cool drinks without diluting them</a:t>
            </a:r>
            <a:endParaRPr lang="en-US" sz="400" b="1" dirty="0">
              <a:solidFill>
                <a:schemeClr val="bg1"/>
              </a:solidFill>
            </a:endParaRPr>
          </a:p>
        </p:txBody>
      </p:sp>
      <p:sp>
        <p:nvSpPr>
          <p:cNvPr id="20" name="Rounded Rectangle 4">
            <a:extLst>
              <a:ext uri="{FF2B5EF4-FFF2-40B4-BE49-F238E27FC236}">
                <a16:creationId xmlns:a16="http://schemas.microsoft.com/office/drawing/2014/main" id="{DAF302B0-BCE5-4E91-A507-4024E9E71E6C}"/>
              </a:ext>
            </a:extLst>
          </p:cNvPr>
          <p:cNvSpPr/>
          <p:nvPr/>
        </p:nvSpPr>
        <p:spPr>
          <a:xfrm>
            <a:off x="5429540" y="2607485"/>
            <a:ext cx="3257256" cy="129176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Content Placeholder 2">
            <a:extLst>
              <a:ext uri="{FF2B5EF4-FFF2-40B4-BE49-F238E27FC236}">
                <a16:creationId xmlns:a16="http://schemas.microsoft.com/office/drawing/2014/main" id="{AB6712E2-869F-4D56-9593-C86562D5B23A}"/>
              </a:ext>
            </a:extLst>
          </p:cNvPr>
          <p:cNvSpPr txBox="1">
            <a:spLocks/>
          </p:cNvSpPr>
          <p:nvPr/>
        </p:nvSpPr>
        <p:spPr>
          <a:xfrm>
            <a:off x="6093379" y="2607484"/>
            <a:ext cx="2504661" cy="1291768"/>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 indent="0" algn="ctr">
              <a:buNone/>
            </a:pPr>
            <a:r>
              <a:rPr lang="en-US" sz="1800" b="1" dirty="0">
                <a:solidFill>
                  <a:schemeClr val="bg1"/>
                </a:solidFill>
              </a:rPr>
              <a:t>Uniquely large cube size offers a more “craft” and “artisan” experience</a:t>
            </a:r>
          </a:p>
        </p:txBody>
      </p:sp>
      <p:sp>
        <p:nvSpPr>
          <p:cNvPr id="23" name="Content Placeholder 2">
            <a:extLst>
              <a:ext uri="{FF2B5EF4-FFF2-40B4-BE49-F238E27FC236}">
                <a16:creationId xmlns:a16="http://schemas.microsoft.com/office/drawing/2014/main" id="{A4D2F262-BEF9-4602-9AFA-3B340A3D3934}"/>
              </a:ext>
            </a:extLst>
          </p:cNvPr>
          <p:cNvSpPr txBox="1">
            <a:spLocks/>
          </p:cNvSpPr>
          <p:nvPr/>
        </p:nvSpPr>
        <p:spPr>
          <a:xfrm>
            <a:off x="6093379" y="4142816"/>
            <a:ext cx="2440865" cy="111573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150" indent="0" algn="ctr">
              <a:buNone/>
            </a:pPr>
            <a:r>
              <a:rPr lang="en-US" sz="1800" b="1" dirty="0">
                <a:solidFill>
                  <a:schemeClr val="bg1"/>
                </a:solidFill>
              </a:rPr>
              <a:t>Perfectly clear, square, and individual cubes</a:t>
            </a:r>
          </a:p>
        </p:txBody>
      </p:sp>
      <p:pic>
        <p:nvPicPr>
          <p:cNvPr id="16" name="Picture 15">
            <a:extLst>
              <a:ext uri="{FF2B5EF4-FFF2-40B4-BE49-F238E27FC236}">
                <a16:creationId xmlns:a16="http://schemas.microsoft.com/office/drawing/2014/main" id="{7A5B0AE7-E3D4-440E-892E-F3B6A3B9B4D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190081" y="1287229"/>
            <a:ext cx="1818684" cy="4442084"/>
          </a:xfrm>
          <a:prstGeom prst="roundRect">
            <a:avLst>
              <a:gd name="adj" fmla="val 8594"/>
            </a:avLst>
          </a:prstGeom>
          <a:solidFill>
            <a:srgbClr val="FFFFFF">
              <a:shade val="85000"/>
            </a:srgbClr>
          </a:solidFill>
          <a:ln w="38100">
            <a:solidFill>
              <a:srgbClr val="00ADEF"/>
            </a:solidFill>
          </a:ln>
          <a:effectLst/>
        </p:spPr>
      </p:pic>
      <p:sp>
        <p:nvSpPr>
          <p:cNvPr id="28" name="Title 1">
            <a:extLst>
              <a:ext uri="{FF2B5EF4-FFF2-40B4-BE49-F238E27FC236}">
                <a16:creationId xmlns:a16="http://schemas.microsoft.com/office/drawing/2014/main" id="{6C1E96BB-8A6A-41D4-8B5C-82F52C14D293}"/>
              </a:ext>
            </a:extLst>
          </p:cNvPr>
          <p:cNvSpPr>
            <a:spLocks noGrp="1"/>
          </p:cNvSpPr>
          <p:nvPr>
            <p:ph type="title"/>
          </p:nvPr>
        </p:nvSpPr>
        <p:spPr>
          <a:xfrm>
            <a:off x="457200" y="58738"/>
            <a:ext cx="8229600" cy="741362"/>
          </a:xfrm>
        </p:spPr>
        <p:txBody>
          <a:bodyPr>
            <a:normAutofit/>
          </a:bodyPr>
          <a:lstStyle/>
          <a:p>
            <a:pPr algn="l"/>
            <a:r>
              <a:rPr lang="en-US" sz="3800" dirty="0">
                <a:solidFill>
                  <a:schemeClr val="tx2"/>
                </a:solidFill>
              </a:rPr>
              <a:t>Modular Big Cube: </a:t>
            </a:r>
            <a:r>
              <a:rPr lang="en-US" sz="3800" b="1" i="1" dirty="0">
                <a:solidFill>
                  <a:schemeClr val="tx2"/>
                </a:solidFill>
              </a:rPr>
              <a:t>About the Ice</a:t>
            </a:r>
          </a:p>
        </p:txBody>
      </p:sp>
    </p:spTree>
    <p:extLst>
      <p:ext uri="{BB962C8B-B14F-4D97-AF65-F5344CB8AC3E}">
        <p14:creationId xmlns:p14="http://schemas.microsoft.com/office/powerpoint/2010/main" val="561703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5" y="1153447"/>
            <a:ext cx="4885630" cy="3050551"/>
          </a:xfrm>
        </p:spPr>
        <p:txBody>
          <a:bodyPr>
            <a:normAutofit lnSpcReduction="10000"/>
          </a:bodyPr>
          <a:lstStyle/>
          <a:p>
            <a:pPr marL="0" indent="0">
              <a:buNone/>
            </a:pPr>
            <a:r>
              <a:rPr lang="en-US" b="1" dirty="0">
                <a:solidFill>
                  <a:srgbClr val="00B0F0"/>
                </a:solidFill>
              </a:rPr>
              <a:t>Unique Horizontal Evaporator</a:t>
            </a:r>
            <a:endParaRPr lang="en-US" i="1" dirty="0">
              <a:solidFill>
                <a:schemeClr val="tx2"/>
              </a:solidFill>
            </a:endParaRPr>
          </a:p>
          <a:p>
            <a:endParaRPr lang="en-US" sz="1100" dirty="0">
              <a:solidFill>
                <a:schemeClr val="tx2"/>
              </a:solidFill>
            </a:endParaRPr>
          </a:p>
          <a:p>
            <a:r>
              <a:rPr lang="en-US" sz="2000" dirty="0">
                <a:solidFill>
                  <a:schemeClr val="tx2"/>
                </a:solidFill>
              </a:rPr>
              <a:t>Upside down freezing ensures that pure water is frozen first as gravity pulls away air and minerals</a:t>
            </a:r>
          </a:p>
          <a:p>
            <a:endParaRPr lang="en-US" sz="200" dirty="0">
              <a:solidFill>
                <a:schemeClr val="tx2"/>
              </a:solidFill>
            </a:endParaRPr>
          </a:p>
          <a:p>
            <a:pPr lvl="1"/>
            <a:r>
              <a:rPr lang="en-US" sz="1700" dirty="0">
                <a:solidFill>
                  <a:schemeClr val="tx2"/>
                </a:solidFill>
              </a:rPr>
              <a:t>Beyond clearer and slower melting cubes, evaporator design provides </a:t>
            </a:r>
            <a:r>
              <a:rPr lang="en-US" sz="1700" b="1" dirty="0">
                <a:solidFill>
                  <a:schemeClr val="tx2"/>
                </a:solidFill>
              </a:rPr>
              <a:t>consistency</a:t>
            </a:r>
            <a:r>
              <a:rPr lang="en-US" sz="1700" dirty="0">
                <a:solidFill>
                  <a:schemeClr val="tx2"/>
                </a:solidFill>
              </a:rPr>
              <a:t>      for cube size and density</a:t>
            </a:r>
          </a:p>
          <a:p>
            <a:pPr lvl="1"/>
            <a:endParaRPr lang="en-US" sz="200" dirty="0">
              <a:solidFill>
                <a:schemeClr val="tx2"/>
              </a:solidFill>
            </a:endParaRPr>
          </a:p>
          <a:p>
            <a:pPr lvl="1"/>
            <a:r>
              <a:rPr lang="en-US" sz="1700" dirty="0">
                <a:solidFill>
                  <a:schemeClr val="tx2"/>
                </a:solidFill>
              </a:rPr>
              <a:t>Additionally, evaporator design </a:t>
            </a:r>
            <a:r>
              <a:rPr lang="en-US" sz="1700" b="1" dirty="0">
                <a:solidFill>
                  <a:schemeClr val="tx2"/>
                </a:solidFill>
              </a:rPr>
              <a:t>reduces   scale buildup</a:t>
            </a:r>
            <a:r>
              <a:rPr lang="en-US" sz="1700" dirty="0">
                <a:solidFill>
                  <a:schemeClr val="tx2"/>
                </a:solidFill>
              </a:rPr>
              <a:t> between cleanings</a:t>
            </a:r>
          </a:p>
        </p:txBody>
      </p:sp>
      <p:sp>
        <p:nvSpPr>
          <p:cNvPr id="5" name="Title 1"/>
          <p:cNvSpPr>
            <a:spLocks noGrp="1"/>
          </p:cNvSpPr>
          <p:nvPr>
            <p:ph type="title"/>
          </p:nvPr>
        </p:nvSpPr>
        <p:spPr>
          <a:xfrm>
            <a:off x="457200" y="58738"/>
            <a:ext cx="8229600" cy="741362"/>
          </a:xfrm>
        </p:spPr>
        <p:txBody>
          <a:bodyPr>
            <a:normAutofit/>
          </a:bodyPr>
          <a:lstStyle/>
          <a:p>
            <a:pPr algn="l"/>
            <a:r>
              <a:rPr lang="en-US" sz="3800" dirty="0">
                <a:solidFill>
                  <a:schemeClr val="tx2"/>
                </a:solidFill>
              </a:rPr>
              <a:t>Modular Big Cube: </a:t>
            </a:r>
            <a:r>
              <a:rPr lang="en-US" sz="3800" b="1" i="1" dirty="0">
                <a:solidFill>
                  <a:schemeClr val="tx2"/>
                </a:solidFill>
              </a:rPr>
              <a:t>About the Ice</a:t>
            </a:r>
          </a:p>
        </p:txBody>
      </p:sp>
      <p:pic>
        <p:nvPicPr>
          <p:cNvPr id="22" name="Picture 2" descr="image001">
            <a:extLst>
              <a:ext uri="{FF2B5EF4-FFF2-40B4-BE49-F238E27FC236}">
                <a16:creationId xmlns:a16="http://schemas.microsoft.com/office/drawing/2014/main" id="{7BC1AA23-447E-4D90-AD94-4B917993856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6181036" y="3411649"/>
            <a:ext cx="2423326" cy="1778835"/>
          </a:xfrm>
          <a:prstGeom prst="roundRect">
            <a:avLst>
              <a:gd name="adj" fmla="val 4167"/>
            </a:avLst>
          </a:prstGeom>
          <a:solidFill>
            <a:srgbClr val="FFFFFF"/>
          </a:solidFill>
          <a:ln w="38100">
            <a:solidFill>
              <a:srgbClr val="00B0F0"/>
            </a:solidFill>
            <a:miter lim="800000"/>
            <a:headEnd/>
            <a:tailEnd/>
          </a:ln>
          <a:effectLst/>
        </p:spPr>
      </p:pic>
      <p:grpSp>
        <p:nvGrpSpPr>
          <p:cNvPr id="33" name="Group 32">
            <a:extLst>
              <a:ext uri="{FF2B5EF4-FFF2-40B4-BE49-F238E27FC236}">
                <a16:creationId xmlns:a16="http://schemas.microsoft.com/office/drawing/2014/main" id="{D19BF511-19F4-4855-8A8F-665FE4B3B50C}"/>
              </a:ext>
            </a:extLst>
          </p:cNvPr>
          <p:cNvGrpSpPr/>
          <p:nvPr/>
        </p:nvGrpSpPr>
        <p:grpSpPr>
          <a:xfrm>
            <a:off x="457205" y="4301067"/>
            <a:ext cx="5180704" cy="1478989"/>
            <a:chOff x="539638" y="4301067"/>
            <a:chExt cx="5180704" cy="1478989"/>
          </a:xfrm>
        </p:grpSpPr>
        <p:grpSp>
          <p:nvGrpSpPr>
            <p:cNvPr id="23" name="Group 22">
              <a:extLst>
                <a:ext uri="{FF2B5EF4-FFF2-40B4-BE49-F238E27FC236}">
                  <a16:creationId xmlns:a16="http://schemas.microsoft.com/office/drawing/2014/main" id="{F10A71CD-6CDB-44CD-AA8B-6EE1D629593D}"/>
                </a:ext>
              </a:extLst>
            </p:cNvPr>
            <p:cNvGrpSpPr/>
            <p:nvPr/>
          </p:nvGrpSpPr>
          <p:grpSpPr>
            <a:xfrm>
              <a:off x="539638" y="4668827"/>
              <a:ext cx="5180704" cy="1111229"/>
              <a:chOff x="322576" y="4724398"/>
              <a:chExt cx="8589948" cy="1842489"/>
            </a:xfrm>
            <a:solidFill>
              <a:schemeClr val="bg1">
                <a:lumMod val="85000"/>
              </a:schemeClr>
            </a:solidFill>
          </p:grpSpPr>
          <p:pic>
            <p:nvPicPr>
              <p:cNvPr id="24" name="Picture 14" descr="ice process1">
                <a:extLst>
                  <a:ext uri="{FF2B5EF4-FFF2-40B4-BE49-F238E27FC236}">
                    <a16:creationId xmlns:a16="http://schemas.microsoft.com/office/drawing/2014/main" id="{C9F5DE5E-B07D-4A06-A29E-59CB760910A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26059"/>
              <a:stretch/>
            </p:blipFill>
            <p:spPr bwMode="auto">
              <a:xfrm>
                <a:off x="322576" y="4724400"/>
                <a:ext cx="1937468" cy="1842487"/>
              </a:xfrm>
              <a:prstGeom prst="roundRect">
                <a:avLst/>
              </a:prstGeom>
              <a:grpFill/>
              <a:ln w="38100">
                <a:noFill/>
              </a:ln>
            </p:spPr>
          </p:pic>
          <p:pic>
            <p:nvPicPr>
              <p:cNvPr id="25" name="Picture 15" descr="ice process2">
                <a:extLst>
                  <a:ext uri="{FF2B5EF4-FFF2-40B4-BE49-F238E27FC236}">
                    <a16:creationId xmlns:a16="http://schemas.microsoft.com/office/drawing/2014/main" id="{9282575D-3504-49C8-B599-4FB697DE556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32795" r="-24814"/>
              <a:stretch/>
            </p:blipFill>
            <p:spPr bwMode="auto">
              <a:xfrm>
                <a:off x="1607265" y="4724400"/>
                <a:ext cx="2393735" cy="1842209"/>
              </a:xfrm>
              <a:prstGeom prst="roundRect">
                <a:avLst/>
              </a:prstGeom>
              <a:grpFill/>
              <a:ln w="38100">
                <a:noFill/>
              </a:ln>
            </p:spPr>
          </p:pic>
          <p:pic>
            <p:nvPicPr>
              <p:cNvPr id="26" name="Picture 16" descr="ice process3">
                <a:extLst>
                  <a:ext uri="{FF2B5EF4-FFF2-40B4-BE49-F238E27FC236}">
                    <a16:creationId xmlns:a16="http://schemas.microsoft.com/office/drawing/2014/main" id="{16A44F74-884B-4C7C-84FC-DA7D8FD205B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31134" r="-24450"/>
              <a:stretch/>
            </p:blipFill>
            <p:spPr bwMode="auto">
              <a:xfrm>
                <a:off x="3397146" y="4724400"/>
                <a:ext cx="2362968" cy="1842209"/>
              </a:xfrm>
              <a:prstGeom prst="roundRect">
                <a:avLst/>
              </a:prstGeom>
              <a:grpFill/>
              <a:ln w="38100">
                <a:noFill/>
              </a:ln>
            </p:spPr>
          </p:pic>
          <p:pic>
            <p:nvPicPr>
              <p:cNvPr id="27" name="Picture 17" descr="ice process4">
                <a:extLst>
                  <a:ext uri="{FF2B5EF4-FFF2-40B4-BE49-F238E27FC236}">
                    <a16:creationId xmlns:a16="http://schemas.microsoft.com/office/drawing/2014/main" id="{F27E5DBC-DFF3-4305-8E1A-92C6B1841385}"/>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32693" r="-22891"/>
              <a:stretch/>
            </p:blipFill>
            <p:spPr bwMode="auto">
              <a:xfrm>
                <a:off x="5138101" y="4724400"/>
                <a:ext cx="2362968" cy="1842207"/>
              </a:xfrm>
              <a:prstGeom prst="roundRect">
                <a:avLst/>
              </a:prstGeom>
              <a:grpFill/>
              <a:ln w="38100">
                <a:noFill/>
              </a:ln>
            </p:spPr>
          </p:pic>
          <p:pic>
            <p:nvPicPr>
              <p:cNvPr id="28" name="Picture 18" descr="ice process5">
                <a:extLst>
                  <a:ext uri="{FF2B5EF4-FFF2-40B4-BE49-F238E27FC236}">
                    <a16:creationId xmlns:a16="http://schemas.microsoft.com/office/drawing/2014/main" id="{BC7F8C92-CCE5-4674-BEDA-DFF3230BD2BE}"/>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l="-27567"/>
              <a:stretch/>
            </p:blipFill>
            <p:spPr bwMode="auto">
              <a:xfrm>
                <a:off x="6975056" y="4724398"/>
                <a:ext cx="1937468" cy="1842205"/>
              </a:xfrm>
              <a:prstGeom prst="roundRect">
                <a:avLst/>
              </a:prstGeom>
              <a:grpFill/>
              <a:ln w="38100">
                <a:noFill/>
              </a:ln>
            </p:spPr>
          </p:pic>
        </p:grpSp>
        <p:sp>
          <p:nvSpPr>
            <p:cNvPr id="29" name="Content Placeholder 2">
              <a:extLst>
                <a:ext uri="{FF2B5EF4-FFF2-40B4-BE49-F238E27FC236}">
                  <a16:creationId xmlns:a16="http://schemas.microsoft.com/office/drawing/2014/main" id="{2F0F3FE9-1B89-45A1-A9B3-9910442D2026}"/>
                </a:ext>
              </a:extLst>
            </p:cNvPr>
            <p:cNvSpPr txBox="1">
              <a:spLocks/>
            </p:cNvSpPr>
            <p:nvPr/>
          </p:nvSpPr>
          <p:spPr>
            <a:xfrm>
              <a:off x="539638" y="4301067"/>
              <a:ext cx="5180704" cy="36759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solidFill>
                    <a:srgbClr val="00B0F0"/>
                  </a:solidFill>
                </a:rPr>
                <a:t>Freeze/Harvest Cycle</a:t>
              </a:r>
              <a:endParaRPr lang="en-US" sz="2000" i="1" dirty="0">
                <a:solidFill>
                  <a:schemeClr val="tx2"/>
                </a:solidFill>
              </a:endParaRPr>
            </a:p>
          </p:txBody>
        </p:sp>
      </p:grpSp>
      <p:pic>
        <p:nvPicPr>
          <p:cNvPr id="21" name="Picture 20" descr="sl 03">
            <a:extLst>
              <a:ext uri="{FF2B5EF4-FFF2-40B4-BE49-F238E27FC236}">
                <a16:creationId xmlns:a16="http://schemas.microsoft.com/office/drawing/2014/main" id="{C73A5FAB-DD11-405F-9136-50BB86C99B5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0" b="89906" l="5666" r="97796">
                        <a14:foregroundMark x1="8814" y1="48991" x2="7030" y2="58277"/>
                        <a14:foregroundMark x1="7030" y1="58277" x2="11018" y2="63122"/>
                        <a14:foregroundMark x1="11018" y1="63122" x2="11018" y2="63122"/>
                        <a14:foregroundMark x1="11962" y1="41184" x2="11962" y2="41184"/>
                        <a14:foregroundMark x1="13431" y1="38762" x2="13431" y2="38762"/>
                        <a14:foregroundMark x1="13851" y1="38493" x2="13851" y2="38493"/>
                        <a14:foregroundMark x1="5981" y1="64468" x2="5981" y2="64468"/>
                        <a14:foregroundMark x1="7345" y1="65410" x2="7345" y2="65410"/>
                        <a14:foregroundMark x1="12277" y1="66353" x2="12277" y2="66353"/>
                        <a14:foregroundMark x1="13851" y1="66622" x2="13851" y2="66622"/>
                        <a14:foregroundMark x1="11228" y1="66622" x2="11228" y2="66622"/>
                        <a14:foregroundMark x1="8814" y1="66218" x2="8814" y2="66218"/>
                        <a14:foregroundMark x1="17733" y1="68641" x2="17733" y2="68641"/>
                        <a14:foregroundMark x1="29171" y1="71736" x2="29171" y2="71736"/>
                        <a14:foregroundMark x1="72403" y1="85464" x2="72403" y2="85464"/>
                        <a14:foregroundMark x1="82791" y1="79946" x2="82791" y2="79946"/>
                        <a14:foregroundMark x1="83106" y1="80081" x2="83106" y2="80081"/>
                        <a14:foregroundMark x1="90556" y1="54509" x2="90556" y2="54509"/>
                        <a14:foregroundMark x1="94858" y1="43203" x2="94858" y2="43203"/>
                        <a14:foregroundMark x1="97796" y1="27052" x2="97796" y2="27052"/>
                        <a14:foregroundMark x1="27387" y1="20054" x2="27387" y2="20054"/>
                        <a14:foregroundMark x1="27492" y1="19381" x2="27492" y2="19381"/>
                        <a14:foregroundMark x1="27807" y1="18573" x2="27807" y2="18573"/>
                        <a14:foregroundMark x1="28751" y1="17093" x2="28751" y2="17093"/>
                        <a14:foregroundMark x1="29381" y1="16958" x2="29381" y2="16958"/>
                        <a14:foregroundMark x1="30115" y1="16824" x2="30115" y2="16824"/>
                        <a14:foregroundMark x1="32214" y1="13459" x2="32214" y2="13459"/>
                        <a14:foregroundMark x1="32004" y1="13459" x2="32004" y2="13459"/>
                        <a14:foregroundMark x1="32109" y1="12921" x2="32109" y2="12921"/>
                        <a14:foregroundMark x1="32529" y1="11978" x2="32529" y2="11978"/>
                        <a14:foregroundMark x1="32634" y1="11440" x2="32634" y2="11440"/>
                        <a14:foregroundMark x1="32949" y1="10902" x2="32949" y2="10902"/>
                        <a14:foregroundMark x1="33158" y1="10767" x2="33158" y2="10767"/>
                        <a14:foregroundMark x1="33263" y1="10498" x2="33263" y2="10498"/>
                        <a14:foregroundMark x1="34208" y1="9960" x2="34208" y2="9960"/>
                        <a14:foregroundMark x1="35257" y1="10094" x2="35257" y2="10094"/>
                        <a14:foregroundMark x1="36516" y1="10229" x2="36516" y2="10229"/>
                        <a14:foregroundMark x1="37566" y1="10363" x2="37566" y2="10363"/>
                        <a14:foregroundMark x1="38510" y1="10498" x2="38510" y2="10498"/>
                        <a14:foregroundMark x1="39349" y1="10902" x2="39349" y2="10902"/>
                        <a14:foregroundMark x1="39769" y1="11036" x2="39769" y2="11036"/>
                        <a14:foregroundMark x1="40609" y1="11171" x2="40609" y2="11171"/>
                        <a14:foregroundMark x1="41763" y1="11306" x2="41763" y2="11306"/>
                        <a14:foregroundMark x1="43127" y1="11575" x2="43127" y2="11575"/>
                        <a14:foregroundMark x1="44491" y1="11978" x2="44491" y2="11978"/>
                        <a14:foregroundMark x1="44386" y1="11978" x2="44386" y2="11978"/>
                        <a14:foregroundMark x1="44176" y1="11844" x2="44176" y2="11844"/>
                        <a14:foregroundMark x1="45016" y1="12113" x2="45016" y2="12113"/>
                        <a14:foregroundMark x1="44176" y1="11844" x2="44176" y2="11844"/>
                        <a14:foregroundMark x1="92760" y1="23015" x2="92760" y2="23015"/>
                        <a14:foregroundMark x1="92235" y1="22611" x2="92235" y2="22611"/>
                        <a14:foregroundMark x1="91815" y1="22207" x2="91815" y2="22207"/>
                        <a14:foregroundMark x1="90871" y1="21669" x2="89297" y2="22073"/>
                        <a14:foregroundMark x1="88772" y1="21265" x2="88772" y2="21265"/>
                        <a14:foregroundMark x1="86884" y1="20996" x2="86884" y2="20996"/>
                        <a14:foregroundMark x1="86884" y1="20861" x2="86674" y2="20861"/>
                        <a14:foregroundMark x1="81532" y1="19785" x2="80483" y2="19785"/>
                        <a14:foregroundMark x1="81637" y1="19650" x2="81112" y2="19381"/>
                        <a14:foregroundMark x1="79748" y1="19381" x2="78909" y2="19246"/>
                        <a14:foregroundMark x1="75866" y1="18708" x2="75026" y2="18304"/>
                        <a14:foregroundMark x1="73452" y1="17900" x2="72718" y2="17631"/>
                        <a14:foregroundMark x1="69780" y1="17362" x2="69465" y2="17362"/>
                        <a14:foregroundMark x1="67576" y1="16689" x2="67576" y2="16689"/>
                        <a14:foregroundMark x1="67471" y1="16689" x2="68101" y2="16824"/>
                        <a14:foregroundMark x1="69360" y1="17362" x2="69465" y2="17227"/>
                        <a14:foregroundMark x1="61805" y1="15612" x2="61280" y2="15478"/>
                        <a14:foregroundMark x1="59811" y1="15209" x2="59496" y2="15074"/>
                        <a14:foregroundMark x1="58342" y1="14805" x2="57817" y2="14670"/>
                        <a14:foregroundMark x1="50052" y1="13055" x2="49948" y2="13055"/>
                        <a14:foregroundMark x1="52466" y1="13863" x2="51731" y2="13863"/>
                        <a14:foregroundMark x1="52256" y1="13594" x2="51522" y2="13459"/>
                        <a14:foregroundMark x1="54145" y1="13997" x2="53515" y2="13997"/>
                        <a14:foregroundMark x1="56139" y1="14401" x2="55509" y2="14401"/>
                        <a14:foregroundMark x1="57608" y1="14805" x2="56978" y2="14401"/>
                        <a14:foregroundMark x1="64113" y1="16420" x2="63169" y2="16151"/>
                        <a14:foregroundMark x1="37041" y1="10902" x2="34208" y2="10498"/>
                        <a14:foregroundMark x1="54355" y1="79542" x2="54355" y2="79542"/>
                        <a14:foregroundMark x1="51102" y1="78331" x2="51102" y2="78331"/>
                      </a14:backgroundRemoval>
                    </a14:imgEffect>
                    <a14:imgEffect>
                      <a14:sharpenSoften amount="50000"/>
                    </a14:imgEffect>
                  </a14:imgLayer>
                </a14:imgProps>
              </a:ext>
            </a:extLst>
          </a:blip>
          <a:srcRect/>
          <a:stretch>
            <a:fillRect/>
          </a:stretch>
        </p:blipFill>
        <p:spPr bwMode="auto">
          <a:xfrm>
            <a:off x="5758471" y="986401"/>
            <a:ext cx="2928329" cy="2282137"/>
          </a:xfrm>
          <a:prstGeom prst="rect">
            <a:avLst/>
          </a:prstGeom>
          <a:effectLst>
            <a:outerShdw blurRad="25400" dist="25400" algn="l" rotWithShape="0">
              <a:prstClr val="black">
                <a:alpha val="60000"/>
              </a:prstClr>
            </a:outerShdw>
          </a:effectLst>
        </p:spPr>
      </p:pic>
      <p:cxnSp>
        <p:nvCxnSpPr>
          <p:cNvPr id="30" name="Straight Arrow Connector 29">
            <a:extLst>
              <a:ext uri="{FF2B5EF4-FFF2-40B4-BE49-F238E27FC236}">
                <a16:creationId xmlns:a16="http://schemas.microsoft.com/office/drawing/2014/main" id="{23D382F2-2EE9-477F-A7C7-9E329DC9BB53}"/>
              </a:ext>
            </a:extLst>
          </p:cNvPr>
          <p:cNvCxnSpPr>
            <a:cxnSpLocks/>
          </p:cNvCxnSpPr>
          <p:nvPr/>
        </p:nvCxnSpPr>
        <p:spPr>
          <a:xfrm flipH="1">
            <a:off x="7531331" y="2410095"/>
            <a:ext cx="399236" cy="85844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0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EEE4355-26DA-4E78-BDFD-73EF43717F84}"/>
              </a:ext>
            </a:extLst>
          </p:cNvPr>
          <p:cNvPicPr>
            <a:picLocks noChangeAspect="1"/>
          </p:cNvPicPr>
          <p:nvPr/>
        </p:nvPicPr>
        <p:blipFill>
          <a:blip r:embed="rId3"/>
          <a:stretch>
            <a:fillRect/>
          </a:stretch>
        </p:blipFill>
        <p:spPr>
          <a:xfrm>
            <a:off x="4727449" y="1028947"/>
            <a:ext cx="3767655" cy="4724809"/>
          </a:xfrm>
          <a:prstGeom prst="rect">
            <a:avLst/>
          </a:prstGeom>
        </p:spPr>
      </p:pic>
      <p:sp>
        <p:nvSpPr>
          <p:cNvPr id="3" name="Content Placeholder 2"/>
          <p:cNvSpPr>
            <a:spLocks noGrp="1"/>
          </p:cNvSpPr>
          <p:nvPr>
            <p:ph sz="quarter" idx="10"/>
          </p:nvPr>
        </p:nvSpPr>
        <p:spPr>
          <a:xfrm>
            <a:off x="457200" y="1102370"/>
            <a:ext cx="3959352" cy="5188702"/>
          </a:xfrm>
        </p:spPr>
        <p:txBody>
          <a:bodyPr>
            <a:normAutofit fontScale="62500" lnSpcReduction="20000"/>
          </a:bodyPr>
          <a:lstStyle/>
          <a:p>
            <a:pPr marL="0" indent="0">
              <a:buNone/>
            </a:pPr>
            <a:r>
              <a:rPr lang="en-US" sz="4500" b="1" dirty="0">
                <a:solidFill>
                  <a:srgbClr val="00B0F0"/>
                </a:solidFill>
              </a:rPr>
              <a:t>Features &amp; Benefits</a:t>
            </a:r>
          </a:p>
          <a:p>
            <a:pPr marL="0" indent="0">
              <a:buNone/>
            </a:pPr>
            <a:endParaRPr lang="en-US" sz="1300" b="1" i="1" dirty="0">
              <a:solidFill>
                <a:srgbClr val="00B0F0"/>
              </a:solidFill>
            </a:endParaRPr>
          </a:p>
          <a:p>
            <a:pPr marL="0" indent="0">
              <a:buNone/>
            </a:pPr>
            <a:r>
              <a:rPr lang="en-US" sz="2600" b="1" dirty="0">
                <a:solidFill>
                  <a:schemeClr val="tx2"/>
                </a:solidFill>
              </a:rPr>
              <a:t>Adjustable Bin Level Probe</a:t>
            </a:r>
          </a:p>
          <a:p>
            <a:pPr>
              <a:lnSpc>
                <a:spcPct val="120000"/>
              </a:lnSpc>
            </a:pPr>
            <a:r>
              <a:rPr lang="en-US" sz="2200" dirty="0">
                <a:solidFill>
                  <a:schemeClr val="tx2"/>
                </a:solidFill>
              </a:rPr>
              <a:t>Automatically triggers production start/stop</a:t>
            </a:r>
          </a:p>
          <a:p>
            <a:pPr>
              <a:lnSpc>
                <a:spcPct val="120000"/>
              </a:lnSpc>
            </a:pPr>
            <a:endParaRPr lang="en-US" sz="200" dirty="0">
              <a:solidFill>
                <a:schemeClr val="tx2"/>
              </a:solidFill>
            </a:endParaRPr>
          </a:p>
          <a:p>
            <a:pPr marL="0" indent="0">
              <a:lnSpc>
                <a:spcPct val="120000"/>
              </a:lnSpc>
              <a:buNone/>
            </a:pPr>
            <a:r>
              <a:rPr lang="en-US" sz="2600" b="1" dirty="0">
                <a:solidFill>
                  <a:schemeClr val="tx2"/>
                </a:solidFill>
              </a:rPr>
              <a:t>Liquid Level Control</a:t>
            </a:r>
          </a:p>
          <a:p>
            <a:pPr>
              <a:lnSpc>
                <a:spcPct val="120000"/>
              </a:lnSpc>
            </a:pPr>
            <a:r>
              <a:rPr lang="en-US" sz="2200" dirty="0">
                <a:solidFill>
                  <a:schemeClr val="tx2"/>
                </a:solidFill>
              </a:rPr>
              <a:t>Evaporator thermostat and water level dual float switch ensure fully formed cubes</a:t>
            </a:r>
          </a:p>
          <a:p>
            <a:pPr>
              <a:lnSpc>
                <a:spcPct val="120000"/>
              </a:lnSpc>
            </a:pPr>
            <a:r>
              <a:rPr lang="en-US" sz="2200" dirty="0">
                <a:solidFill>
                  <a:schemeClr val="tx2"/>
                </a:solidFill>
              </a:rPr>
              <a:t>Harvest time adjustment</a:t>
            </a:r>
          </a:p>
          <a:p>
            <a:pPr>
              <a:lnSpc>
                <a:spcPct val="120000"/>
              </a:lnSpc>
            </a:pPr>
            <a:r>
              <a:rPr lang="en-US" sz="2200" dirty="0">
                <a:solidFill>
                  <a:schemeClr val="tx2"/>
                </a:solidFill>
              </a:rPr>
              <a:t>Ice thickness/dimple adjustment</a:t>
            </a:r>
          </a:p>
          <a:p>
            <a:pPr>
              <a:lnSpc>
                <a:spcPct val="120000"/>
              </a:lnSpc>
            </a:pPr>
            <a:endParaRPr lang="en-US" sz="200" dirty="0">
              <a:solidFill>
                <a:schemeClr val="tx2"/>
              </a:solidFill>
            </a:endParaRPr>
          </a:p>
          <a:p>
            <a:pPr marL="0" indent="0">
              <a:lnSpc>
                <a:spcPct val="120000"/>
              </a:lnSpc>
              <a:buNone/>
            </a:pPr>
            <a:r>
              <a:rPr lang="en-US" sz="2600" b="1" dirty="0">
                <a:solidFill>
                  <a:schemeClr val="tx2"/>
                </a:solidFill>
              </a:rPr>
              <a:t>Control Panel</a:t>
            </a:r>
          </a:p>
          <a:p>
            <a:pPr>
              <a:lnSpc>
                <a:spcPct val="120000"/>
              </a:lnSpc>
            </a:pPr>
            <a:r>
              <a:rPr lang="en-US" sz="2200" dirty="0">
                <a:solidFill>
                  <a:schemeClr val="tx2"/>
                </a:solidFill>
              </a:rPr>
              <a:t>Seven-segment display shows critical diagnostics for easy reference</a:t>
            </a:r>
          </a:p>
          <a:p>
            <a:pPr>
              <a:lnSpc>
                <a:spcPct val="120000"/>
              </a:lnSpc>
            </a:pPr>
            <a:r>
              <a:rPr lang="en-US" sz="2200" dirty="0">
                <a:solidFill>
                  <a:schemeClr val="tx2"/>
                </a:solidFill>
              </a:rPr>
              <a:t>“On/Off/Clean” switch</a:t>
            </a:r>
          </a:p>
          <a:p>
            <a:pPr>
              <a:lnSpc>
                <a:spcPct val="120000"/>
              </a:lnSpc>
            </a:pPr>
            <a:endParaRPr lang="en-US" sz="200" dirty="0">
              <a:solidFill>
                <a:schemeClr val="tx2"/>
              </a:solidFill>
            </a:endParaRPr>
          </a:p>
          <a:p>
            <a:pPr marL="0" indent="0">
              <a:lnSpc>
                <a:spcPct val="120000"/>
              </a:lnSpc>
              <a:buNone/>
            </a:pPr>
            <a:r>
              <a:rPr lang="en-US" sz="2600" b="1" dirty="0">
                <a:solidFill>
                  <a:schemeClr val="tx2"/>
                </a:solidFill>
              </a:rPr>
              <a:t>Durable Stainless-Steel Exterior Panels</a:t>
            </a:r>
          </a:p>
          <a:p>
            <a:pPr>
              <a:lnSpc>
                <a:spcPct val="120000"/>
              </a:lnSpc>
            </a:pPr>
            <a:r>
              <a:rPr lang="en-US" sz="2200" dirty="0">
                <a:solidFill>
                  <a:schemeClr val="tx2"/>
                </a:solidFill>
              </a:rPr>
              <a:t>Designed for maximum lifetime</a:t>
            </a:r>
          </a:p>
          <a:p>
            <a:pPr>
              <a:lnSpc>
                <a:spcPct val="120000"/>
              </a:lnSpc>
            </a:pPr>
            <a:endParaRPr lang="en-US" sz="200" dirty="0">
              <a:solidFill>
                <a:schemeClr val="tx2"/>
              </a:solidFill>
            </a:endParaRPr>
          </a:p>
          <a:p>
            <a:pPr marL="0" indent="0">
              <a:lnSpc>
                <a:spcPct val="120000"/>
              </a:lnSpc>
              <a:buNone/>
            </a:pPr>
            <a:r>
              <a:rPr lang="en-US" sz="2600" b="1" dirty="0">
                <a:solidFill>
                  <a:schemeClr val="tx2"/>
                </a:solidFill>
              </a:rPr>
              <a:t>Universal Bin Attachment Brackets Included</a:t>
            </a:r>
          </a:p>
          <a:p>
            <a:pPr>
              <a:lnSpc>
                <a:spcPct val="120000"/>
              </a:lnSpc>
            </a:pPr>
            <a:r>
              <a:rPr lang="en-US" sz="2200" dirty="0">
                <a:solidFill>
                  <a:schemeClr val="tx2"/>
                </a:solidFill>
              </a:rPr>
              <a:t>BC0530 recommended bins: </a:t>
            </a:r>
          </a:p>
          <a:p>
            <a:pPr lvl="1">
              <a:lnSpc>
                <a:spcPct val="120000"/>
              </a:lnSpc>
              <a:buFont typeface="Wingdings" panose="05000000000000000000" pitchFamily="2" charset="2"/>
              <a:buChar char="ü"/>
            </a:pPr>
            <a:r>
              <a:rPr lang="en-US" sz="2200" dirty="0">
                <a:solidFill>
                  <a:schemeClr val="tx2"/>
                </a:solidFill>
              </a:rPr>
              <a:t>B330P, B530P, B530S</a:t>
            </a:r>
          </a:p>
        </p:txBody>
      </p:sp>
      <p:sp>
        <p:nvSpPr>
          <p:cNvPr id="12" name="Title 1">
            <a:extLst>
              <a:ext uri="{FF2B5EF4-FFF2-40B4-BE49-F238E27FC236}">
                <a16:creationId xmlns:a16="http://schemas.microsoft.com/office/drawing/2014/main" id="{B03D2D19-94A4-4577-A75C-8570A552FB94}"/>
              </a:ext>
            </a:extLst>
          </p:cNvPr>
          <p:cNvSpPr>
            <a:spLocks noGrp="1"/>
          </p:cNvSpPr>
          <p:nvPr>
            <p:ph type="title"/>
          </p:nvPr>
        </p:nvSpPr>
        <p:spPr>
          <a:xfrm>
            <a:off x="457200" y="58738"/>
            <a:ext cx="8229600" cy="741362"/>
          </a:xfrm>
        </p:spPr>
        <p:txBody>
          <a:bodyPr>
            <a:normAutofit/>
          </a:bodyPr>
          <a:lstStyle/>
          <a:p>
            <a:pPr algn="l"/>
            <a:r>
              <a:rPr lang="en-US" dirty="0">
                <a:solidFill>
                  <a:schemeClr val="tx2"/>
                </a:solidFill>
              </a:rPr>
              <a:t>Modular Big Cube: </a:t>
            </a:r>
            <a:r>
              <a:rPr lang="en-US" b="1" i="1" dirty="0">
                <a:solidFill>
                  <a:schemeClr val="tx2"/>
                </a:solidFill>
              </a:rPr>
              <a:t>Ease of Use</a:t>
            </a:r>
          </a:p>
        </p:txBody>
      </p:sp>
    </p:spTree>
    <p:extLst>
      <p:ext uri="{BB962C8B-B14F-4D97-AF65-F5344CB8AC3E}">
        <p14:creationId xmlns:p14="http://schemas.microsoft.com/office/powerpoint/2010/main" val="41107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5" y="1089649"/>
            <a:ext cx="4443980" cy="4280020"/>
          </a:xfrm>
        </p:spPr>
        <p:txBody>
          <a:bodyPr>
            <a:normAutofit/>
          </a:bodyPr>
          <a:lstStyle/>
          <a:p>
            <a:pPr marL="0" indent="0">
              <a:buNone/>
            </a:pPr>
            <a:r>
              <a:rPr lang="en-US" sz="3000" b="1" dirty="0">
                <a:solidFill>
                  <a:srgbClr val="00B0F0"/>
                </a:solidFill>
              </a:rPr>
              <a:t>Quick Response (QR) Code</a:t>
            </a:r>
          </a:p>
          <a:p>
            <a:pPr marL="0" indent="0">
              <a:buNone/>
            </a:pPr>
            <a:endParaRPr lang="en-US" sz="800" b="1" i="1" dirty="0">
              <a:solidFill>
                <a:srgbClr val="00B0F0"/>
              </a:solidFill>
            </a:endParaRPr>
          </a:p>
          <a:p>
            <a:r>
              <a:rPr lang="en-US" sz="2100" dirty="0">
                <a:solidFill>
                  <a:srgbClr val="003F80"/>
                </a:solidFill>
              </a:rPr>
              <a:t>Each machine features a QR code that connects customers to vital </a:t>
            </a:r>
            <a:r>
              <a:rPr lang="en-US" sz="2100" b="1" dirty="0">
                <a:solidFill>
                  <a:srgbClr val="003F80"/>
                </a:solidFill>
              </a:rPr>
              <a:t>unit specific </a:t>
            </a:r>
            <a:r>
              <a:rPr lang="en-US" sz="2100" dirty="0">
                <a:solidFill>
                  <a:srgbClr val="003F80"/>
                </a:solidFill>
              </a:rPr>
              <a:t>information</a:t>
            </a:r>
          </a:p>
          <a:p>
            <a:endParaRPr lang="en-US" sz="400" b="1" dirty="0">
              <a:solidFill>
                <a:srgbClr val="003F80"/>
              </a:solidFill>
            </a:endParaRPr>
          </a:p>
          <a:p>
            <a:r>
              <a:rPr lang="en-US" sz="2100" dirty="0">
                <a:solidFill>
                  <a:srgbClr val="003F80"/>
                </a:solidFill>
              </a:rPr>
              <a:t>Helps </a:t>
            </a:r>
            <a:r>
              <a:rPr lang="en-US" sz="2100" b="1" dirty="0">
                <a:solidFill>
                  <a:srgbClr val="003F80"/>
                </a:solidFill>
              </a:rPr>
              <a:t>reduce downtime</a:t>
            </a:r>
            <a:r>
              <a:rPr lang="en-US" sz="2100" dirty="0">
                <a:solidFill>
                  <a:srgbClr val="003F80"/>
                </a:solidFill>
              </a:rPr>
              <a:t> and frequency of service calls</a:t>
            </a:r>
          </a:p>
          <a:p>
            <a:pPr marL="0" indent="0">
              <a:buNone/>
            </a:pPr>
            <a:endParaRPr lang="en-US" sz="400" dirty="0">
              <a:solidFill>
                <a:srgbClr val="003F80"/>
              </a:solidFill>
            </a:endParaRPr>
          </a:p>
          <a:p>
            <a:r>
              <a:rPr lang="en-US" sz="2100" dirty="0">
                <a:solidFill>
                  <a:srgbClr val="003F80"/>
                </a:solidFill>
              </a:rPr>
              <a:t>QR code leads to a warranty registration page, auto-populated with the corresponding serial number</a:t>
            </a:r>
          </a:p>
        </p:txBody>
      </p:sp>
      <p:grpSp>
        <p:nvGrpSpPr>
          <p:cNvPr id="10" name="Group 9">
            <a:extLst>
              <a:ext uri="{FF2B5EF4-FFF2-40B4-BE49-F238E27FC236}">
                <a16:creationId xmlns:a16="http://schemas.microsoft.com/office/drawing/2014/main" id="{947CA294-586B-4B87-BE89-772309ABC5F4}"/>
              </a:ext>
            </a:extLst>
          </p:cNvPr>
          <p:cNvGrpSpPr/>
          <p:nvPr/>
        </p:nvGrpSpPr>
        <p:grpSpPr>
          <a:xfrm>
            <a:off x="5404104" y="1352144"/>
            <a:ext cx="3228603" cy="3734191"/>
            <a:chOff x="5690682" y="1352145"/>
            <a:chExt cx="2942025" cy="3402736"/>
          </a:xfrm>
        </p:grpSpPr>
        <p:pic>
          <p:nvPicPr>
            <p:cNvPr id="2" name="Picture 1">
              <a:extLst>
                <a:ext uri="{FF2B5EF4-FFF2-40B4-BE49-F238E27FC236}">
                  <a16:creationId xmlns:a16="http://schemas.microsoft.com/office/drawing/2014/main" id="{F9B8FD9A-2CA4-49E9-838D-58A97AD141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690682" y="1352145"/>
              <a:ext cx="2942025" cy="3402736"/>
            </a:xfrm>
            <a:prstGeom prst="roundRect">
              <a:avLst>
                <a:gd name="adj" fmla="val 4167"/>
              </a:avLst>
            </a:prstGeom>
            <a:solidFill>
              <a:srgbClr val="FBFBFB"/>
            </a:solidFill>
            <a:ln w="38100" cap="sq">
              <a:solidFill>
                <a:srgbClr val="00B0F0"/>
              </a:solidFill>
              <a:miter lim="800000"/>
            </a:ln>
            <a:effectLst/>
          </p:spPr>
        </p:pic>
        <p:sp>
          <p:nvSpPr>
            <p:cNvPr id="4" name="Rectangle 3">
              <a:extLst>
                <a:ext uri="{FF2B5EF4-FFF2-40B4-BE49-F238E27FC236}">
                  <a16:creationId xmlns:a16="http://schemas.microsoft.com/office/drawing/2014/main" id="{5350A213-7281-45C5-BBCE-821FC708CE58}"/>
                </a:ext>
              </a:extLst>
            </p:cNvPr>
            <p:cNvSpPr/>
            <p:nvPr/>
          </p:nvSpPr>
          <p:spPr>
            <a:xfrm rot="865830">
              <a:off x="7000635" y="2936567"/>
              <a:ext cx="751344" cy="61752"/>
            </a:xfrm>
            <a:prstGeom prst="rect">
              <a:avLst/>
            </a:prstGeom>
            <a:solidFill>
              <a:srgbClr val="FBFBF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6747C54-5243-429A-BB0C-3AE958F05D77}"/>
                </a:ext>
              </a:extLst>
            </p:cNvPr>
            <p:cNvSpPr/>
            <p:nvPr/>
          </p:nvSpPr>
          <p:spPr>
            <a:xfrm rot="865830">
              <a:off x="7000634" y="2941621"/>
              <a:ext cx="751344" cy="61752"/>
            </a:xfrm>
            <a:prstGeom prst="rect">
              <a:avLst/>
            </a:prstGeom>
            <a:solidFill>
              <a:srgbClr val="FBFBF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1F1AF82-C365-4B14-91CB-A70CBCE74BDA}"/>
                </a:ext>
              </a:extLst>
            </p:cNvPr>
            <p:cNvSpPr/>
            <p:nvPr/>
          </p:nvSpPr>
          <p:spPr>
            <a:xfrm rot="865830">
              <a:off x="6976218" y="2941622"/>
              <a:ext cx="751344" cy="61752"/>
            </a:xfrm>
            <a:prstGeom prst="rect">
              <a:avLst/>
            </a:prstGeom>
            <a:solidFill>
              <a:srgbClr val="FBFBF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2AEF44B-B9B8-4AEF-8B11-902C0D363810}"/>
                </a:ext>
              </a:extLst>
            </p:cNvPr>
            <p:cNvSpPr/>
            <p:nvPr/>
          </p:nvSpPr>
          <p:spPr>
            <a:xfrm rot="823642">
              <a:off x="6921134" y="2921306"/>
              <a:ext cx="696984" cy="56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 b="1" dirty="0">
                  <a:solidFill>
                    <a:srgbClr val="888888"/>
                  </a:solidFill>
                  <a:latin typeface="Frutiger" panose="020B0500000000000000" pitchFamily="34" charset="0"/>
                  <a:ea typeface="Malgun Gothic" panose="020B0503020000020004" pitchFamily="34" charset="-127"/>
                </a:rPr>
                <a:t>BC0530A-1A</a:t>
              </a:r>
            </a:p>
          </p:txBody>
        </p:sp>
        <p:sp>
          <p:nvSpPr>
            <p:cNvPr id="9" name="Rectangle 8">
              <a:extLst>
                <a:ext uri="{FF2B5EF4-FFF2-40B4-BE49-F238E27FC236}">
                  <a16:creationId xmlns:a16="http://schemas.microsoft.com/office/drawing/2014/main" id="{D622FAF7-F503-41B6-9BAF-395BC55362AA}"/>
                </a:ext>
              </a:extLst>
            </p:cNvPr>
            <p:cNvSpPr/>
            <p:nvPr/>
          </p:nvSpPr>
          <p:spPr>
            <a:xfrm rot="865830">
              <a:off x="6997302" y="2887791"/>
              <a:ext cx="305629" cy="62309"/>
            </a:xfrm>
            <a:prstGeom prst="rect">
              <a:avLst/>
            </a:prstGeom>
            <a:solidFill>
              <a:srgbClr val="FBFBFB">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itle 1">
            <a:extLst>
              <a:ext uri="{FF2B5EF4-FFF2-40B4-BE49-F238E27FC236}">
                <a16:creationId xmlns:a16="http://schemas.microsoft.com/office/drawing/2014/main" id="{CFA6FA6D-08B0-4885-94CE-28DEDD51A8B4}"/>
              </a:ext>
            </a:extLst>
          </p:cNvPr>
          <p:cNvSpPr>
            <a:spLocks noGrp="1"/>
          </p:cNvSpPr>
          <p:nvPr>
            <p:ph type="title"/>
          </p:nvPr>
        </p:nvSpPr>
        <p:spPr>
          <a:xfrm>
            <a:off x="457200" y="58738"/>
            <a:ext cx="8229600" cy="741362"/>
          </a:xfrm>
        </p:spPr>
        <p:txBody>
          <a:bodyPr>
            <a:normAutofit/>
          </a:bodyPr>
          <a:lstStyle/>
          <a:p>
            <a:pPr algn="l"/>
            <a:r>
              <a:rPr lang="en-US" sz="3800" dirty="0">
                <a:solidFill>
                  <a:schemeClr val="tx2"/>
                </a:solidFill>
              </a:rPr>
              <a:t>Modular Big Cube: </a:t>
            </a:r>
            <a:r>
              <a:rPr lang="en-US" sz="3800" b="1" i="1" dirty="0">
                <a:solidFill>
                  <a:schemeClr val="tx2"/>
                </a:solidFill>
              </a:rPr>
              <a:t>Ease of Use</a:t>
            </a:r>
          </a:p>
        </p:txBody>
      </p:sp>
    </p:spTree>
    <p:extLst>
      <p:ext uri="{BB962C8B-B14F-4D97-AF65-F5344CB8AC3E}">
        <p14:creationId xmlns:p14="http://schemas.microsoft.com/office/powerpoint/2010/main" val="3574362944"/>
      </p:ext>
    </p:extLst>
  </p:cSld>
  <p:clrMapOvr>
    <a:masterClrMapping/>
  </p:clrMapOvr>
</p:sld>
</file>

<file path=ppt/theme/theme1.xml><?xml version="1.0" encoding="utf-8"?>
<a:theme xmlns:a="http://schemas.openxmlformats.org/drawingml/2006/main" name="Title Page 1">
  <a:themeElements>
    <a:clrScheme name="Scotsman Color Theme">
      <a:dk1>
        <a:sysClr val="windowText" lastClr="000000"/>
      </a:dk1>
      <a:lt1>
        <a:sysClr val="window" lastClr="FFFFFF"/>
      </a:lt1>
      <a:dk2>
        <a:srgbClr val="0A2856"/>
      </a:dk2>
      <a:lt2>
        <a:srgbClr val="003F80"/>
      </a:lt2>
      <a:accent1>
        <a:srgbClr val="0093FF"/>
      </a:accent1>
      <a:accent2>
        <a:srgbClr val="004A87"/>
      </a:accent2>
      <a:accent3>
        <a:srgbClr val="5FBCE0"/>
      </a:accent3>
      <a:accent4>
        <a:srgbClr val="ADDBE9"/>
      </a:accent4>
      <a:accent5>
        <a:srgbClr val="0F578C"/>
      </a:accent5>
      <a:accent6>
        <a:srgbClr val="49A7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Page 2">
  <a:themeElements>
    <a:clrScheme name="Scotsman Color Theme">
      <a:dk1>
        <a:sysClr val="windowText" lastClr="000000"/>
      </a:dk1>
      <a:lt1>
        <a:sysClr val="window" lastClr="FFFFFF"/>
      </a:lt1>
      <a:dk2>
        <a:srgbClr val="0A2856"/>
      </a:dk2>
      <a:lt2>
        <a:srgbClr val="003F80"/>
      </a:lt2>
      <a:accent1>
        <a:srgbClr val="0093FF"/>
      </a:accent1>
      <a:accent2>
        <a:srgbClr val="004A87"/>
      </a:accent2>
      <a:accent3>
        <a:srgbClr val="5FBCE0"/>
      </a:accent3>
      <a:accent4>
        <a:srgbClr val="ADDBE9"/>
      </a:accent4>
      <a:accent5>
        <a:srgbClr val="0F578C"/>
      </a:accent5>
      <a:accent6>
        <a:srgbClr val="49A7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side pages">
  <a:themeElements>
    <a:clrScheme name="Scotsman Color Theme">
      <a:dk1>
        <a:sysClr val="windowText" lastClr="000000"/>
      </a:dk1>
      <a:lt1>
        <a:sysClr val="window" lastClr="FFFFFF"/>
      </a:lt1>
      <a:dk2>
        <a:srgbClr val="0A2856"/>
      </a:dk2>
      <a:lt2>
        <a:srgbClr val="003F80"/>
      </a:lt2>
      <a:accent1>
        <a:srgbClr val="0093FF"/>
      </a:accent1>
      <a:accent2>
        <a:srgbClr val="004A87"/>
      </a:accent2>
      <a:accent3>
        <a:srgbClr val="5FBCE0"/>
      </a:accent3>
      <a:accent4>
        <a:srgbClr val="ADDBE9"/>
      </a:accent4>
      <a:accent5>
        <a:srgbClr val="0F578C"/>
      </a:accent5>
      <a:accent6>
        <a:srgbClr val="49A7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Inside pages">
  <a:themeElements>
    <a:clrScheme name="Scotsman Color Theme">
      <a:dk1>
        <a:sysClr val="windowText" lastClr="000000"/>
      </a:dk1>
      <a:lt1>
        <a:sysClr val="window" lastClr="FFFFFF"/>
      </a:lt1>
      <a:dk2>
        <a:srgbClr val="0A2856"/>
      </a:dk2>
      <a:lt2>
        <a:srgbClr val="003F80"/>
      </a:lt2>
      <a:accent1>
        <a:srgbClr val="0093FF"/>
      </a:accent1>
      <a:accent2>
        <a:srgbClr val="004A87"/>
      </a:accent2>
      <a:accent3>
        <a:srgbClr val="5FBCE0"/>
      </a:accent3>
      <a:accent4>
        <a:srgbClr val="ADDBE9"/>
      </a:accent4>
      <a:accent5>
        <a:srgbClr val="0F578C"/>
      </a:accent5>
      <a:accent6>
        <a:srgbClr val="49A7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33007</TotalTime>
  <Words>764</Words>
  <Application>Microsoft Office PowerPoint</Application>
  <PresentationFormat>On-screen Show (4:3)</PresentationFormat>
  <Paragraphs>171</Paragraphs>
  <Slides>13</Slides>
  <Notes>13</Notes>
  <HiddenSlides>0</HiddenSlides>
  <MMClips>0</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13</vt:i4>
      </vt:variant>
    </vt:vector>
  </HeadingPairs>
  <TitlesOfParts>
    <vt:vector size="27" baseType="lpstr">
      <vt:lpstr>Arial</vt:lpstr>
      <vt:lpstr>Calibri</vt:lpstr>
      <vt:lpstr>Frutiger</vt:lpstr>
      <vt:lpstr>Wingdings</vt:lpstr>
      <vt:lpstr>Title Page 1</vt:lpstr>
      <vt:lpstr>Title Page 2</vt:lpstr>
      <vt:lpstr>Inside pages</vt:lpstr>
      <vt:lpstr>1_Inside pages</vt:lpstr>
      <vt:lpstr>Office Theme</vt:lpstr>
      <vt:lpstr>1_Custom Design</vt:lpstr>
      <vt:lpstr>Custom Design</vt:lpstr>
      <vt:lpstr>2_Custom Design</vt:lpstr>
      <vt:lpstr>3_Custom Design</vt:lpstr>
      <vt:lpstr>4_Custom Design</vt:lpstr>
      <vt:lpstr>INTRODUCING MODULAR BIG CUBE</vt:lpstr>
      <vt:lpstr>PowerPoint Presentation</vt:lpstr>
      <vt:lpstr>PowerPoint Presentation</vt:lpstr>
      <vt:lpstr>PowerPoint Presentation</vt:lpstr>
      <vt:lpstr>Modular Big Cube: About the Ice</vt:lpstr>
      <vt:lpstr>Modular Big Cube: About the Ice</vt:lpstr>
      <vt:lpstr>Modular Big Cube: About the Ice</vt:lpstr>
      <vt:lpstr>Modular Big Cube: Ease of Use</vt:lpstr>
      <vt:lpstr>Modular Big Cube: Ease of Use</vt:lpstr>
      <vt:lpstr>Modular Big Cube: Ease of Use</vt:lpstr>
      <vt:lpstr>Modular Big Cube: Key Components</vt:lpstr>
      <vt:lpstr>Modular Big Cube: Superior Reliability </vt:lpstr>
      <vt:lpstr>PowerPoint Presentation</vt:lpstr>
    </vt:vector>
  </TitlesOfParts>
  <Company>VantagePoint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Levinson</dc:creator>
  <cp:lastModifiedBy>Levinson, Brandon (SIS)</cp:lastModifiedBy>
  <cp:revision>686</cp:revision>
  <cp:lastPrinted>2017-09-27T22:21:17Z</cp:lastPrinted>
  <dcterms:created xsi:type="dcterms:W3CDTF">2014-09-30T13:49:33Z</dcterms:created>
  <dcterms:modified xsi:type="dcterms:W3CDTF">2020-05-15T17:52:00Z</dcterms:modified>
</cp:coreProperties>
</file>