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8.xml" ContentType="application/vnd.openxmlformats-officedocument.theme+xml"/>
  <Override PartName="/ppt/slideLayouts/slideLayout40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  <p:sldMasterId id="2147483661" r:id="rId2"/>
    <p:sldMasterId id="2147483651" r:id="rId3"/>
    <p:sldMasterId id="2147483663" r:id="rId4"/>
    <p:sldMasterId id="2147483665" r:id="rId5"/>
    <p:sldMasterId id="2147483671" r:id="rId6"/>
    <p:sldMasterId id="2147483692" r:id="rId7"/>
    <p:sldMasterId id="2147483702" r:id="rId8"/>
    <p:sldMasterId id="2147483706" r:id="rId9"/>
  </p:sldMasterIdLst>
  <p:notesMasterIdLst>
    <p:notesMasterId r:id="rId44"/>
  </p:notesMasterIdLst>
  <p:sldIdLst>
    <p:sldId id="305" r:id="rId10"/>
    <p:sldId id="393" r:id="rId11"/>
    <p:sldId id="407" r:id="rId12"/>
    <p:sldId id="500" r:id="rId13"/>
    <p:sldId id="498" r:id="rId14"/>
    <p:sldId id="501" r:id="rId15"/>
    <p:sldId id="491" r:id="rId16"/>
    <p:sldId id="503" r:id="rId17"/>
    <p:sldId id="499" r:id="rId18"/>
    <p:sldId id="502" r:id="rId19"/>
    <p:sldId id="505" r:id="rId20"/>
    <p:sldId id="306" r:id="rId21"/>
    <p:sldId id="402" r:id="rId22"/>
    <p:sldId id="403" r:id="rId23"/>
    <p:sldId id="404" r:id="rId24"/>
    <p:sldId id="405" r:id="rId25"/>
    <p:sldId id="307" r:id="rId26"/>
    <p:sldId id="400" r:id="rId27"/>
    <p:sldId id="401" r:id="rId28"/>
    <p:sldId id="298" r:id="rId29"/>
    <p:sldId id="315" r:id="rId30"/>
    <p:sldId id="317" r:id="rId31"/>
    <p:sldId id="318" r:id="rId32"/>
    <p:sldId id="310" r:id="rId33"/>
    <p:sldId id="313" r:id="rId34"/>
    <p:sldId id="314" r:id="rId35"/>
    <p:sldId id="312" r:id="rId36"/>
    <p:sldId id="311" r:id="rId37"/>
    <p:sldId id="309" r:id="rId38"/>
    <p:sldId id="387" r:id="rId39"/>
    <p:sldId id="396" r:id="rId40"/>
    <p:sldId id="320" r:id="rId41"/>
    <p:sldId id="321" r:id="rId42"/>
    <p:sldId id="271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eghan Daro" initials="MD" lastIdx="22" clrIdx="0"/>
  <p:cmAuthor id="1" name="Virginia Vanvick" initials="VV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1E53"/>
    <a:srgbClr val="132145"/>
    <a:srgbClr val="192758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76" autoAdjust="0"/>
    <p:restoredTop sz="94635" autoAdjust="0"/>
  </p:normalViewPr>
  <p:slideViewPr>
    <p:cSldViewPr snapToGrid="0" snapToObjects="1">
      <p:cViewPr varScale="1">
        <p:scale>
          <a:sx n="113" d="100"/>
          <a:sy n="113" d="100"/>
        </p:scale>
        <p:origin x="1584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presProps" Target="presProps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0C08E-5FFF-4AB1-A71E-5FD9A951FE54}" type="datetimeFigureOut">
              <a:rPr lang="en-US" smtClean="0"/>
              <a:t>3/6/2024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27025-AB52-40DB-9AFC-E7238FF9E8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335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E2991F-FD1D-FF42-9B0E-8EEDB31F4D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893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5E74B-D234-683D-8A09-CBEC599D8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99916A-92BB-6049-2B93-DF0C5B7CE4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FF879C-6149-872E-BC4C-63AC6B0DE7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F9FA5-AA25-7F61-4950-6A55BBA222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91E488-AE90-486C-9543-D779576A46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88639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327025-AB52-40DB-9AFC-E7238FF9E87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658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F8D5E5-A431-4D63-B4AD-79F0392A4188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371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7FBA7-C84F-4687-9973-1761EB2BD2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124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7FBA7-C84F-4687-9973-1761EB2BD2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2885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91E488-AE90-486C-9543-D779576A46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4568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7FBA7-C84F-4687-9973-1761EB2BD2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363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91E488-AE90-486C-9543-D779576A46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4044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80B86-7191-02E4-88DA-1D5D04D16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77D8C5-0674-2085-0C98-7BD65D2C94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154BAC-AD88-99B5-7BFC-294A4B634E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4B74D8-40A5-0398-6AA2-7C03737C95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91E488-AE90-486C-9543-D779576A46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11891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91E488-AE90-486C-9543-D779576A46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3941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7FBA7-C84F-4687-9973-1761EB2BD2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9348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729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667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5637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54851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3807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4917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01663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2498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5025" y="1598613"/>
            <a:ext cx="4037013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B211954-39E6-4BE0-AF47-9578A1AAFB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14326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7135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8208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6142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9305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25728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22056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8EBEE32-2D27-440E-9BBF-2447757878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23577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81283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41424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22461546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6240032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212869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7143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04254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01666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9104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0898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62028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10553352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29007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96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95803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210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9047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74766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71727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66507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9097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6806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7522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65150"/>
            <a:ext cx="6019800" cy="609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8BA65-5D72-4666-9210-937CEB04DAC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008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image" Target="../media/image6.jpeg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image" Target="../media/image6.jpeg"/><Relationship Id="rId5" Type="http://schemas.openxmlformats.org/officeDocument/2006/relationships/slideLayout" Target="../slideLayouts/slideLayout33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ow-of-uneven-ice-PPT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01056"/>
            <a:ext cx="9144000" cy="1456944"/>
          </a:xfrm>
          <a:prstGeom prst="rect">
            <a:avLst/>
          </a:prstGeom>
        </p:spPr>
      </p:pic>
      <p:sp>
        <p:nvSpPr>
          <p:cNvPr id="2" name="Chord 1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hord 9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1" name="Picture 60" descr="ScotsmanLogoWithTag - white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179"/>
          <a:stretch/>
        </p:blipFill>
        <p:spPr>
          <a:xfrm>
            <a:off x="3703039" y="6305702"/>
            <a:ext cx="1781822" cy="46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6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ow-of-uneven-ice-PPT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01056"/>
            <a:ext cx="9144000" cy="1456944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3696540"/>
            <a:ext cx="9144000" cy="315951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hord 9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hord 10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ScotsmanLogoWithTag - white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179"/>
          <a:stretch/>
        </p:blipFill>
        <p:spPr>
          <a:xfrm>
            <a:off x="3703039" y="6305702"/>
            <a:ext cx="1781822" cy="46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9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w-of-uneven-ice-PPT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30926"/>
            <a:ext cx="9144000" cy="827074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822574"/>
            <a:ext cx="9144000" cy="0"/>
          </a:xfrm>
          <a:prstGeom prst="line">
            <a:avLst/>
          </a:prstGeom>
          <a:ln w="1270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cotsmanLogoWithTag-cyan.png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5812" y="5686632"/>
            <a:ext cx="1803556" cy="25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2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8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DCD0B1C-D405-4F9D-866E-69855E2700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3/6/2024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1669E13-208E-4B1D-B581-417AE31233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421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3/6/2024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375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91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3/6/2024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97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3/6/2024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065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5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w-of-uneven-ice-PPT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30926"/>
            <a:ext cx="9144000" cy="827074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822574"/>
            <a:ext cx="9144000" cy="0"/>
          </a:xfrm>
          <a:prstGeom prst="line">
            <a:avLst/>
          </a:prstGeom>
          <a:ln w="1270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cotsmanLogoWithTag-cyan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5812" y="5686632"/>
            <a:ext cx="1803556" cy="40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134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DCD0B1C-D405-4F9D-866E-69855E2700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3/6/2024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1669E13-208E-4B1D-B581-417AE31233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776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4.jpe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6.png"/><Relationship Id="rId5" Type="http://schemas.openxmlformats.org/officeDocument/2006/relationships/image" Target="../media/image17.jpe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0.png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10" Type="http://schemas.microsoft.com/office/2007/relationships/hdphoto" Target="../media/hdphoto2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4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0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4.png"/><Relationship Id="rId11" Type="http://schemas.openxmlformats.org/officeDocument/2006/relationships/image" Target="../media/image17.jpeg"/><Relationship Id="rId5" Type="http://schemas.openxmlformats.org/officeDocument/2006/relationships/image" Target="../media/image23.jpeg"/><Relationship Id="rId10" Type="http://schemas.openxmlformats.org/officeDocument/2006/relationships/image" Target="../media/image28.pn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7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7.jpe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/>
              <a:t>INTRODUCING</a:t>
            </a:r>
            <a:br>
              <a:rPr lang="en-US" sz="3600" dirty="0"/>
            </a:br>
            <a:r>
              <a:rPr lang="en-US" sz="3600" b="1" dirty="0"/>
              <a:t>ICE &amp; WATER DISPENSERS</a:t>
            </a:r>
            <a:endParaRPr lang="en-US" sz="2800" dirty="0"/>
          </a:p>
        </p:txBody>
      </p:sp>
      <p:sp>
        <p:nvSpPr>
          <p:cNvPr id="15" name="Rounded Rectangle 14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6" name="Picture 2" descr="C:\Users\blevinson\Pictures\Admin\nugget2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875" y="1795394"/>
            <a:ext cx="908283" cy="6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Meridian-logo-RGB.png">
            <a:extLst>
              <a:ext uri="{FF2B5EF4-FFF2-40B4-BE49-F238E27FC236}">
                <a16:creationId xmlns:a16="http://schemas.microsoft.com/office/drawing/2014/main" id="{1BB65823-FF4E-7076-1D09-88912252870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7607" y="474248"/>
            <a:ext cx="1621367" cy="246612"/>
          </a:xfrm>
          <a:prstGeom prst="rect">
            <a:avLst/>
          </a:prstGeom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3AB8B57-A7B8-BDA0-6989-F9A2B23C3F93}"/>
              </a:ext>
            </a:extLst>
          </p:cNvPr>
          <p:cNvSpPr txBox="1">
            <a:spLocks/>
          </p:cNvSpPr>
          <p:nvPr/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750">
                <a:solidFill>
                  <a:schemeClr val="bg1"/>
                </a:solidFill>
              </a:rPr>
              <a:t>SUPERIOR RELIABILITY, EASIER CLEANABILITY, ENHANCED SERVICEABILITY. </a:t>
            </a:r>
            <a:endParaRPr lang="en-US" sz="17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353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D435FC73-B543-4593-AE96-78F6A428B5BB}"/>
              </a:ext>
            </a:extLst>
          </p:cNvPr>
          <p:cNvGrpSpPr/>
          <p:nvPr/>
        </p:nvGrpSpPr>
        <p:grpSpPr>
          <a:xfrm>
            <a:off x="396162" y="1520172"/>
            <a:ext cx="6429899" cy="3682143"/>
            <a:chOff x="1745280" y="1460364"/>
            <a:chExt cx="6429899" cy="3682143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F9FEE40-4116-4C36-8D0F-0C5B49A7B815}"/>
                </a:ext>
              </a:extLst>
            </p:cNvPr>
            <p:cNvSpPr/>
            <p:nvPr/>
          </p:nvSpPr>
          <p:spPr>
            <a:xfrm>
              <a:off x="1745280" y="3025700"/>
              <a:ext cx="2500418" cy="11233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KLP24A Adjustable Legs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1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Optional 4” adjustable legs for easy cleaning beneath unit</a:t>
              </a: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endParaRPr kumimoji="0" lang="en-US" sz="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6504BB4-B589-4E4C-8A04-17045ECA9920}"/>
                </a:ext>
              </a:extLst>
            </p:cNvPr>
            <p:cNvSpPr/>
            <p:nvPr/>
          </p:nvSpPr>
          <p:spPr>
            <a:xfrm>
              <a:off x="4706463" y="3020183"/>
              <a:ext cx="3468716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HSTCD16-A Machine Stand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1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Optional machine stand allows for freestanding configuration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“CD”: Compact Dispenser</a:t>
              </a: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Reversible Door + Storage Shelf</a:t>
              </a: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Includes 6” adjustable legs</a:t>
              </a: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endPara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5AA0004-A3B8-42DC-BCD1-140769170858}"/>
                </a:ext>
              </a:extLst>
            </p:cNvPr>
            <p:cNvCxnSpPr>
              <a:cxnSpLocks/>
            </p:cNvCxnSpPr>
            <p:nvPr/>
          </p:nvCxnSpPr>
          <p:spPr>
            <a:xfrm>
              <a:off x="4435890" y="1460364"/>
              <a:ext cx="0" cy="3682143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 descr="A picture containing indoor, cup, counter, sitting&#10;&#10;Description automatically generated">
            <a:extLst>
              <a:ext uri="{FF2B5EF4-FFF2-40B4-BE49-F238E27FC236}">
                <a16:creationId xmlns:a16="http://schemas.microsoft.com/office/drawing/2014/main" id="{F483CCCD-CC1E-40CA-95DF-9094BCAFB2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9982" y="4053583"/>
            <a:ext cx="1961744" cy="1684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00B0F0"/>
            </a:solidFill>
          </a:ln>
          <a:effectLst/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20AA8D4-4710-CF93-4BA6-B1A7E93EA0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668" t="12520" r="16607" b="6692"/>
          <a:stretch/>
        </p:blipFill>
        <p:spPr>
          <a:xfrm>
            <a:off x="6917355" y="1355725"/>
            <a:ext cx="1888935" cy="370662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EAE362F-E2B4-8B09-0B3E-20EAFDB6364B}"/>
              </a:ext>
            </a:extLst>
          </p:cNvPr>
          <p:cNvGrpSpPr/>
          <p:nvPr/>
        </p:nvGrpSpPr>
        <p:grpSpPr>
          <a:xfrm>
            <a:off x="3551819" y="5067271"/>
            <a:ext cx="2803347" cy="692138"/>
            <a:chOff x="722064" y="4334770"/>
            <a:chExt cx="3565347" cy="1105703"/>
          </a:xfrm>
        </p:grpSpPr>
        <p:sp>
          <p:nvSpPr>
            <p:cNvPr id="3" name="Rounded Rectangle 37">
              <a:extLst>
                <a:ext uri="{FF2B5EF4-FFF2-40B4-BE49-F238E27FC236}">
                  <a16:creationId xmlns:a16="http://schemas.microsoft.com/office/drawing/2014/main" id="{B44A265E-B110-779B-177A-3091C35D5476}"/>
                </a:ext>
              </a:extLst>
            </p:cNvPr>
            <p:cNvSpPr/>
            <p:nvPr/>
          </p:nvSpPr>
          <p:spPr>
            <a:xfrm>
              <a:off x="722064" y="4358781"/>
              <a:ext cx="3565347" cy="1081692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0552B2A-B449-355D-7505-8BE97EFB0B25}"/>
                </a:ext>
              </a:extLst>
            </p:cNvPr>
            <p:cNvSpPr/>
            <p:nvPr/>
          </p:nvSpPr>
          <p:spPr>
            <a:xfrm>
              <a:off x="722065" y="4334770"/>
              <a:ext cx="3565346" cy="108169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Service Kits: </a:t>
              </a:r>
            </a:p>
            <a:p>
              <a:pPr marL="171450" marR="0" lvl="0" indent="-17145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Touch-Free to Push-Button Conversion</a:t>
              </a:r>
            </a:p>
            <a:p>
              <a:pPr marL="171450" marR="0" lvl="0" indent="-17145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Push-Button to Touch-Free Conversion</a:t>
              </a: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Title 1">
            <a:extLst>
              <a:ext uri="{FF2B5EF4-FFF2-40B4-BE49-F238E27FC236}">
                <a16:creationId xmlns:a16="http://schemas.microsoft.com/office/drawing/2014/main" id="{D9527EDE-8469-E809-6C97-F1123393D59E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HID207: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Accessories</a:t>
            </a:r>
          </a:p>
        </p:txBody>
      </p:sp>
      <p:pic>
        <p:nvPicPr>
          <p:cNvPr id="25" name="Picture 24" descr="A blue and white logo&#10;&#10;Description automatically generated">
            <a:extLst>
              <a:ext uri="{FF2B5EF4-FFF2-40B4-BE49-F238E27FC236}">
                <a16:creationId xmlns:a16="http://schemas.microsoft.com/office/drawing/2014/main" id="{2DA53706-EC8B-5E5C-13F5-4CC10070AA8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798" y="297259"/>
            <a:ext cx="1965000" cy="340519"/>
          </a:xfrm>
          <a:prstGeom prst="rect">
            <a:avLst/>
          </a:prstGeom>
        </p:spPr>
      </p:pic>
      <p:pic>
        <p:nvPicPr>
          <p:cNvPr id="7" name="Picture 6" descr="A white rectangular object with black wheels&#10;&#10;Description automatically generated">
            <a:extLst>
              <a:ext uri="{FF2B5EF4-FFF2-40B4-BE49-F238E27FC236}">
                <a16:creationId xmlns:a16="http://schemas.microsoft.com/office/drawing/2014/main" id="{7987E047-B112-AE9A-70EB-1FE50078A5F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9" t="21783" r="21702" b="12868"/>
          <a:stretch/>
        </p:blipFill>
        <p:spPr>
          <a:xfrm flipH="1">
            <a:off x="3341422" y="1193965"/>
            <a:ext cx="1129337" cy="1886026"/>
          </a:xfrm>
          <a:prstGeom prst="rect">
            <a:avLst/>
          </a:prstGeom>
        </p:spPr>
      </p:pic>
      <p:pic>
        <p:nvPicPr>
          <p:cNvPr id="10" name="Picture 9" descr="A silver metal cabinet with black legs&#10;&#10;Description automatically generated">
            <a:extLst>
              <a:ext uri="{FF2B5EF4-FFF2-40B4-BE49-F238E27FC236}">
                <a16:creationId xmlns:a16="http://schemas.microsoft.com/office/drawing/2014/main" id="{F0940BF9-D55C-14B1-AD12-108411900B5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2" b="6621"/>
          <a:stretch/>
        </p:blipFill>
        <p:spPr>
          <a:xfrm flipH="1">
            <a:off x="4470759" y="1230976"/>
            <a:ext cx="2048116" cy="1807007"/>
          </a:xfrm>
          <a:prstGeom prst="rect">
            <a:avLst/>
          </a:prstGeom>
        </p:spPr>
      </p:pic>
      <p:pic>
        <p:nvPicPr>
          <p:cNvPr id="8" name="Picture 7" descr="A black machine with two water bottles&#10;&#10;Description automatically generated with medium confidence">
            <a:extLst>
              <a:ext uri="{FF2B5EF4-FFF2-40B4-BE49-F238E27FC236}">
                <a16:creationId xmlns:a16="http://schemas.microsoft.com/office/drawing/2014/main" id="{AF03B34C-D680-E126-9CCD-BDAFBBC4AEC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2" t="14735" r="18231" b="8626"/>
          <a:stretch/>
        </p:blipFill>
        <p:spPr>
          <a:xfrm>
            <a:off x="888745" y="1189135"/>
            <a:ext cx="1518003" cy="185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960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AE703-40C7-9773-BB3A-C124BF364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F03AEC-B94C-7E8A-7271-5CAFCB02A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/>
              <a:t>INTRODUCING: TRADITIONAL</a:t>
            </a:r>
            <a:br>
              <a:rPr lang="en-US" sz="3600" dirty="0"/>
            </a:br>
            <a:r>
              <a:rPr lang="en-US" sz="3600" b="1" dirty="0"/>
              <a:t>ICE &amp; WATER DISPENSERS</a:t>
            </a:r>
            <a:endParaRPr lang="en-US" sz="2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635EDA-2D67-2474-4281-5B84A56BBEC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</a:rPr>
              <a:t>SPECIFIC FEATURES - HID312 | HID525 | HID540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CCEF92A-8D5F-3F13-F838-2E0C0BCFB625}"/>
              </a:ext>
            </a:extLst>
          </p:cNvPr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2" descr="C:\Users\blevinson\Pictures\Admin\nugget2.png">
            <a:extLst>
              <a:ext uri="{FF2B5EF4-FFF2-40B4-BE49-F238E27FC236}">
                <a16:creationId xmlns:a16="http://schemas.microsoft.com/office/drawing/2014/main" id="{06B3987A-A6FB-3DA8-F862-3E46A629B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875" y="1795394"/>
            <a:ext cx="908283" cy="6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Meridian-logo-RGB.png">
            <a:extLst>
              <a:ext uri="{FF2B5EF4-FFF2-40B4-BE49-F238E27FC236}">
                <a16:creationId xmlns:a16="http://schemas.microsoft.com/office/drawing/2014/main" id="{B2FF37B7-8B72-CD5C-35BE-861CFCEB7E7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7607" y="474248"/>
            <a:ext cx="1621367" cy="24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366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9D328D-7262-4171-AA9B-8D3E2C39C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317" y="1004890"/>
            <a:ext cx="8476494" cy="5129307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 </a:t>
            </a:r>
            <a:r>
              <a:rPr lang="en-US" sz="3700" b="1" i="1" dirty="0">
                <a:solidFill>
                  <a:schemeClr val="tx2"/>
                </a:solidFill>
              </a:rPr>
              <a:t>Difference</a:t>
            </a:r>
          </a:p>
        </p:txBody>
      </p:sp>
    </p:spTree>
    <p:extLst>
      <p:ext uri="{BB962C8B-B14F-4D97-AF65-F5344CB8AC3E}">
        <p14:creationId xmlns:p14="http://schemas.microsoft.com/office/powerpoint/2010/main" val="2559108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Ice &amp; Water Dispensers: </a:t>
            </a:r>
            <a:r>
              <a:rPr kumimoji="0" lang="en-US" sz="37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Overview</a:t>
            </a: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E582BE65-323E-4612-9148-4EAE8AAE7D19}"/>
              </a:ext>
            </a:extLst>
          </p:cNvPr>
          <p:cNvSpPr/>
          <p:nvPr/>
        </p:nvSpPr>
        <p:spPr>
          <a:xfrm>
            <a:off x="457200" y="5608547"/>
            <a:ext cx="2834307" cy="235482"/>
          </a:xfrm>
          <a:prstGeom prst="roundRect">
            <a:avLst/>
          </a:prstGeom>
          <a:solidFill>
            <a:srgbClr val="0D1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3777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504DDEF-E782-4D74-BBAE-FBC8E1FD7E2C}"/>
              </a:ext>
            </a:extLst>
          </p:cNvPr>
          <p:cNvSpPr/>
          <p:nvPr/>
        </p:nvSpPr>
        <p:spPr>
          <a:xfrm>
            <a:off x="457201" y="5613197"/>
            <a:ext cx="283431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i="1" dirty="0">
                <a:solidFill>
                  <a:schemeClr val="bg1"/>
                </a:solidFill>
              </a:rPr>
              <a:t>All models include 7.5’ power cord with NEMA 5-15P plug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B96322E-518D-48D5-97CD-86B1EE4434DE}"/>
              </a:ext>
            </a:extLst>
          </p:cNvPr>
          <p:cNvGrpSpPr/>
          <p:nvPr/>
        </p:nvGrpSpPr>
        <p:grpSpPr>
          <a:xfrm>
            <a:off x="396161" y="1189270"/>
            <a:ext cx="8462284" cy="4386276"/>
            <a:chOff x="297977" y="1189270"/>
            <a:chExt cx="8462284" cy="4386276"/>
          </a:xfrm>
        </p:grpSpPr>
        <p:pic>
          <p:nvPicPr>
            <p:cNvPr id="32" name="Picture 31" descr="A picture containing computer&#10;&#10;Description automatically generated">
              <a:extLst>
                <a:ext uri="{FF2B5EF4-FFF2-40B4-BE49-F238E27FC236}">
                  <a16:creationId xmlns:a16="http://schemas.microsoft.com/office/drawing/2014/main" id="{1DC55465-FFB4-4C0D-888F-0D7C03FA02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49997" y="1189273"/>
              <a:ext cx="1463300" cy="1965653"/>
            </a:xfrm>
            <a:prstGeom prst="rect">
              <a:avLst/>
            </a:prstGeom>
          </p:spPr>
        </p:pic>
        <p:pic>
          <p:nvPicPr>
            <p:cNvPr id="34" name="Picture 33" descr="A picture containing computer, table, stove&#10;&#10;Description automatically generated">
              <a:extLst>
                <a:ext uri="{FF2B5EF4-FFF2-40B4-BE49-F238E27FC236}">
                  <a16:creationId xmlns:a16="http://schemas.microsoft.com/office/drawing/2014/main" id="{A887EE71-9BC6-455E-8E86-BE8DAD08D4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24503" y="1189270"/>
              <a:ext cx="1382473" cy="1965654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97410E9-3B26-4D94-9CA5-F5A1F6CCF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4932" y="2883324"/>
              <a:ext cx="543206" cy="543206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7B3255B-DBC9-46F0-97EA-ECBD9CA74F23}"/>
                </a:ext>
              </a:extLst>
            </p:cNvPr>
            <p:cNvGrpSpPr/>
            <p:nvPr/>
          </p:nvGrpSpPr>
          <p:grpSpPr>
            <a:xfrm>
              <a:off x="297977" y="1520172"/>
              <a:ext cx="8462284" cy="4055374"/>
              <a:chOff x="1812837" y="1403214"/>
              <a:chExt cx="8462284" cy="4055374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A47A33CB-E8FF-4DEA-8788-3EFE2D3A722B}"/>
                  </a:ext>
                </a:extLst>
              </p:cNvPr>
              <p:cNvGrpSpPr/>
              <p:nvPr/>
            </p:nvGrpSpPr>
            <p:grpSpPr>
              <a:xfrm>
                <a:off x="1812837" y="1403214"/>
                <a:ext cx="8462284" cy="4055374"/>
                <a:chOff x="1745279" y="1460364"/>
                <a:chExt cx="8462284" cy="4055374"/>
              </a:xfrm>
            </p:grpSpPr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6BA4B8C8-3721-48A0-BB38-E36B459710E1}"/>
                    </a:ext>
                  </a:extLst>
                </p:cNvPr>
                <p:cNvSpPr/>
                <p:nvPr/>
              </p:nvSpPr>
              <p:spPr>
                <a:xfrm>
                  <a:off x="1745279" y="3025700"/>
                  <a:ext cx="2618007" cy="248529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B0F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HID312</a:t>
                  </a: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panose="05000000000000000000" pitchFamily="2" charset="2"/>
                    <a:buChar char="ü"/>
                    <a:tabLst/>
                    <a:defRPr/>
                  </a:pPr>
                  <a:r>
                    <a:rPr kumimoji="0" lang="en-US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Air cooled only</a:t>
                  </a: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panose="05000000000000000000" pitchFamily="2" charset="2"/>
                    <a:buChar char="ü"/>
                    <a:tabLst/>
                    <a:defRPr/>
                  </a:pPr>
                  <a:r>
                    <a:rPr kumimoji="0" lang="en-US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50 and 60 Hz options</a:t>
                  </a: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panose="05000000000000000000" pitchFamily="2" charset="2"/>
                    <a:buChar char="ü"/>
                    <a:tabLst/>
                    <a:defRPr/>
                  </a:pPr>
                  <a:endParaRPr kumimoji="0" lang="en-US" sz="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1100" i="1" dirty="0">
                      <a:solidFill>
                        <a:srgbClr val="1F497D"/>
                      </a:solidFill>
                      <a:latin typeface="Calibri"/>
                    </a:rPr>
                    <a:t>Push-button dispensing option available</a:t>
                  </a:r>
                  <a:endParaRPr kumimoji="0" lang="en-US" sz="11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Wall-mounted unit available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Capacity: </a:t>
                  </a:r>
                  <a:r>
                    <a:rPr lang="en-US" sz="1400" b="1" dirty="0">
                      <a:solidFill>
                        <a:srgbClr val="1F497D"/>
                      </a:solidFill>
                      <a:latin typeface="Calibri"/>
                    </a:rPr>
                    <a:t>225</a:t>
                  </a: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@ 90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/70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endPara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>
                      <a:tab pos="857250" algn="l"/>
                      <a:tab pos="914400" algn="l"/>
                    </a:tabLst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                </a:t>
                  </a:r>
                  <a:r>
                    <a:rPr kumimoji="0" lang="en-US" sz="1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             </a:t>
                  </a:r>
                  <a:r>
                    <a:rPr lang="en-US" sz="1400" b="1" dirty="0">
                      <a:solidFill>
                        <a:srgbClr val="1F497D"/>
                      </a:solidFill>
                      <a:latin typeface="Calibri"/>
                    </a:rPr>
                    <a:t>260</a:t>
                  </a: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@ 70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/50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endPara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Storage: </a:t>
                  </a:r>
                  <a:r>
                    <a:rPr lang="en-US" sz="1400" b="1" dirty="0">
                      <a:solidFill>
                        <a:srgbClr val="1F497D"/>
                      </a:solidFill>
                      <a:latin typeface="Calibri"/>
                    </a:rPr>
                    <a:t>12</a:t>
                  </a: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lb.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Dimensions: </a:t>
                  </a:r>
                  <a:r>
                    <a:rPr lang="en-US" sz="1200" dirty="0">
                      <a:solidFill>
                        <a:srgbClr val="1F497D"/>
                      </a:solidFill>
                      <a:latin typeface="Calibri"/>
                    </a:rPr>
                    <a:t>16.3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”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x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24.4”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x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35”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5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Optional 4” leg kit available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D4B45031-D517-4E59-8318-8CF9C094F9DE}"/>
                    </a:ext>
                  </a:extLst>
                </p:cNvPr>
                <p:cNvGrpSpPr/>
                <p:nvPr/>
              </p:nvGrpSpPr>
              <p:grpSpPr>
                <a:xfrm>
                  <a:off x="4706464" y="1465108"/>
                  <a:ext cx="5501099" cy="4050630"/>
                  <a:chOff x="3185515" y="1500355"/>
                  <a:chExt cx="5836744" cy="4297779"/>
                </a:xfrm>
              </p:grpSpPr>
              <p:sp>
                <p:nvSpPr>
                  <p:cNvPr id="14" name="Rectangle 13">
                    <a:extLst>
                      <a:ext uri="{FF2B5EF4-FFF2-40B4-BE49-F238E27FC236}">
                        <a16:creationId xmlns:a16="http://schemas.microsoft.com/office/drawing/2014/main" id="{ADF069A2-BA92-4D76-BF4D-CA1EDCE219FE}"/>
                      </a:ext>
                    </a:extLst>
                  </p:cNvPr>
                  <p:cNvSpPr/>
                  <p:nvPr/>
                </p:nvSpPr>
                <p:spPr>
                  <a:xfrm>
                    <a:off x="3185515" y="3150313"/>
                    <a:ext cx="2686761" cy="2343036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HID525</a:t>
                    </a: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B0F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  <a:p>
                    <a:pPr marL="285750" marR="0" lvl="0" indent="-28575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Wingdings" panose="05000000000000000000" pitchFamily="2" charset="2"/>
                      <a:buChar char="ü"/>
                      <a:tabLst/>
                      <a:defRPr/>
                    </a:pPr>
                    <a:r>
                      <a:rPr kumimoji="0" lang="en-US" sz="13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Air and water cooled </a:t>
                    </a:r>
                  </a:p>
                  <a:p>
                    <a:pPr marL="285750" marR="0" lvl="0" indent="-28575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Wingdings" panose="05000000000000000000" pitchFamily="2" charset="2"/>
                      <a:buChar char="ü"/>
                      <a:tabLst/>
                      <a:defRPr/>
                    </a:pPr>
                    <a:r>
                      <a:rPr lang="en-US" sz="1350" dirty="0">
                        <a:solidFill>
                          <a:srgbClr val="1F497D"/>
                        </a:solidFill>
                        <a:latin typeface="Calibri"/>
                      </a:rPr>
                      <a:t>50 and </a:t>
                    </a:r>
                    <a:r>
                      <a:rPr kumimoji="0" lang="en-US" sz="13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60 Hz options</a:t>
                    </a:r>
                  </a:p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en-US" sz="1100" i="1" dirty="0">
                        <a:solidFill>
                          <a:srgbClr val="1F497D"/>
                        </a:solidFill>
                        <a:latin typeface="Calibri"/>
                      </a:rPr>
                      <a:t>Push-button dispensing option available</a:t>
                    </a:r>
                    <a:endParaRPr kumimoji="0" lang="en-US" sz="11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Wall-mounted unit available</a:t>
                    </a:r>
                  </a:p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Capacity: </a:t>
                    </a:r>
                    <a:r>
                      <a:rPr lang="en-US" sz="1400" b="1" dirty="0">
                        <a:solidFill>
                          <a:srgbClr val="1F497D"/>
                        </a:solidFill>
                        <a:latin typeface="Calibri"/>
                      </a:rPr>
                      <a:t>365</a:t>
                    </a:r>
                    <a:r>
                      <a: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 @ 90</a:t>
                    </a:r>
                    <a:r>
                      <a: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°</a:t>
                    </a:r>
                    <a:r>
                      <a: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/70</a:t>
                    </a:r>
                    <a:r>
                      <a: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°</a:t>
                    </a:r>
                    <a:endPara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>
                        <a:tab pos="509588" algn="l"/>
                      </a:tabLst>
                      <a:defRPr/>
                    </a:pPr>
                    <a:r>
                      <a: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                 </a:t>
                    </a:r>
                    <a:r>
                      <a:rPr kumimoji="0" lang="en-US" sz="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            </a:t>
                    </a:r>
                    <a:r>
                      <a:rPr lang="en-US" sz="1400" b="1" dirty="0">
                        <a:solidFill>
                          <a:srgbClr val="1F497D"/>
                        </a:solidFill>
                        <a:latin typeface="Calibri"/>
                      </a:rPr>
                      <a:t>500</a:t>
                    </a:r>
                    <a:r>
                      <a: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 @ 70</a:t>
                    </a:r>
                    <a:r>
                      <a: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°</a:t>
                    </a:r>
                    <a:r>
                      <a: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/50</a:t>
                    </a:r>
                    <a:r>
                      <a: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°</a:t>
                    </a:r>
                    <a:endPara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Storage: </a:t>
                    </a:r>
                    <a:r>
                      <a:rPr lang="en-US" sz="1400" b="1" dirty="0">
                        <a:solidFill>
                          <a:srgbClr val="1F497D"/>
                        </a:solidFill>
                        <a:latin typeface="Calibri"/>
                      </a:rPr>
                      <a:t>25</a:t>
                    </a:r>
                    <a:r>
                      <a: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 lb.</a:t>
                    </a:r>
                  </a:p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Dimensions: </a:t>
                    </a:r>
                    <a:r>
                      <a:rPr lang="en-US" sz="1200" dirty="0">
                        <a:solidFill>
                          <a:srgbClr val="1F497D"/>
                        </a:solidFill>
                        <a:latin typeface="Calibri"/>
                      </a:rPr>
                      <a:t>21.3</a:t>
                    </a:r>
                    <a:r>
                      <a: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”</a:t>
                    </a:r>
                    <a:r>
                      <a: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 </a:t>
                    </a:r>
                    <a:r>
                      <a: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x</a:t>
                    </a:r>
                    <a:r>
                      <a: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 </a:t>
                    </a:r>
                    <a:r>
                      <a: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24.4”</a:t>
                    </a:r>
                    <a:r>
                      <a: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 </a:t>
                    </a:r>
                    <a:r>
                      <a: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x</a:t>
                    </a:r>
                    <a:r>
                      <a: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 </a:t>
                    </a:r>
                    <a:r>
                      <a: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35”</a:t>
                    </a:r>
                  </a:p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5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Optional 4” leg kit available</a:t>
                    </a:r>
                  </a:p>
                </p:txBody>
              </p:sp>
              <p:sp>
                <p:nvSpPr>
                  <p:cNvPr id="15" name="Rectangle 14">
                    <a:extLst>
                      <a:ext uri="{FF2B5EF4-FFF2-40B4-BE49-F238E27FC236}">
                        <a16:creationId xmlns:a16="http://schemas.microsoft.com/office/drawing/2014/main" id="{D4540BC1-D201-433C-B474-C395A79612F6}"/>
                      </a:ext>
                    </a:extLst>
                  </p:cNvPr>
                  <p:cNvSpPr/>
                  <p:nvPr/>
                </p:nvSpPr>
                <p:spPr>
                  <a:xfrm>
                    <a:off x="6335505" y="3161198"/>
                    <a:ext cx="2686754" cy="2636936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F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HID540</a:t>
                    </a:r>
                  </a:p>
                  <a:p>
                    <a:pPr marL="285750" marR="0" lvl="0" indent="-28575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Wingdings" panose="05000000000000000000" pitchFamily="2" charset="2"/>
                      <a:buChar char="ü"/>
                      <a:tabLst/>
                      <a:defRPr/>
                    </a:pPr>
                    <a:r>
                      <a:rPr kumimoji="0" lang="en-US" sz="13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Air and water cooled </a:t>
                    </a:r>
                  </a:p>
                  <a:p>
                    <a:pPr marL="285750" marR="0" lvl="0" indent="-28575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Wingdings" panose="05000000000000000000" pitchFamily="2" charset="2"/>
                      <a:buChar char="ü"/>
                      <a:tabLst/>
                      <a:defRPr/>
                    </a:pPr>
                    <a:r>
                      <a:rPr kumimoji="0" lang="en-US" sz="13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60 Hz only</a:t>
                    </a:r>
                  </a:p>
                  <a:p>
                    <a:pPr marL="285750" marR="0" lvl="0" indent="-28575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 typeface="Wingdings" panose="05000000000000000000" pitchFamily="2" charset="2"/>
                      <a:buChar char="ü"/>
                      <a:tabLst/>
                      <a:defRPr/>
                    </a:pPr>
                    <a:endParaRPr kumimoji="0" lang="en-US" sz="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en-US" sz="1100" i="1" dirty="0">
                        <a:solidFill>
                          <a:srgbClr val="1F497D"/>
                        </a:solidFill>
                        <a:latin typeface="Calibri"/>
                      </a:rPr>
                      <a:t>Push-button dispensing option available</a:t>
                    </a:r>
                    <a:endParaRPr kumimoji="0" lang="en-US" sz="11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1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Wall-mounted unit available</a:t>
                    </a:r>
                  </a:p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Capacity: 365 @ 90</a:t>
                    </a:r>
                    <a:r>
                      <a: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°</a:t>
                    </a:r>
                    <a:r>
                      <a: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/70</a:t>
                    </a:r>
                    <a:r>
                      <a: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°</a:t>
                    </a:r>
                    <a:endPara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>
                        <a:tab pos="857250" algn="l"/>
                        <a:tab pos="914400" algn="l"/>
                      </a:tabLst>
                      <a:defRPr/>
                    </a:pPr>
                    <a:r>
                      <a: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                 </a:t>
                    </a:r>
                    <a:r>
                      <a:rPr kumimoji="0" lang="en-US" sz="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              </a:t>
                    </a:r>
                    <a:r>
                      <a:rPr lang="en-US" sz="1400" b="1" dirty="0">
                        <a:solidFill>
                          <a:srgbClr val="1F497D"/>
                        </a:solidFill>
                        <a:latin typeface="Calibri"/>
                      </a:rPr>
                      <a:t>500</a:t>
                    </a:r>
                    <a:r>
                      <a: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 @ 70</a:t>
                    </a:r>
                    <a:r>
                      <a: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°</a:t>
                    </a:r>
                    <a:r>
                      <a: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/50</a:t>
                    </a:r>
                    <a:r>
                      <a: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°</a:t>
                    </a:r>
                    <a:endPara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Storage: </a:t>
                    </a:r>
                    <a:r>
                      <a:rPr lang="en-US" sz="1400" b="1" dirty="0">
                        <a:solidFill>
                          <a:srgbClr val="1F497D"/>
                        </a:solidFill>
                        <a:latin typeface="Calibri"/>
                      </a:rPr>
                      <a:t>40</a:t>
                    </a:r>
                    <a:r>
                      <a: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 lb.</a:t>
                    </a:r>
                  </a:p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Dimensions: </a:t>
                    </a:r>
                    <a:r>
                      <a:rPr lang="en-US" sz="1200" dirty="0">
                        <a:solidFill>
                          <a:srgbClr val="1F497D"/>
                        </a:solidFill>
                        <a:latin typeface="Calibri"/>
                      </a:rPr>
                      <a:t>21.3</a:t>
                    </a:r>
                    <a:r>
                      <a: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”</a:t>
                    </a:r>
                    <a:r>
                      <a: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 </a:t>
                    </a:r>
                    <a:r>
                      <a: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x</a:t>
                    </a:r>
                    <a:r>
                      <a: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 </a:t>
                    </a:r>
                    <a:r>
                      <a: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24.4”</a:t>
                    </a:r>
                    <a:r>
                      <a: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 </a:t>
                    </a:r>
                    <a:r>
                      <a: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x</a:t>
                    </a:r>
                    <a:r>
                      <a: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 </a:t>
                    </a:r>
                    <a:r>
                      <a:rPr lang="en-US" sz="1200" dirty="0">
                        <a:solidFill>
                          <a:srgbClr val="1F497D"/>
                        </a:solidFill>
                        <a:latin typeface="Calibri"/>
                      </a:rPr>
                      <a:t>41</a:t>
                    </a:r>
                    <a:r>
                      <a: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”</a:t>
                    </a:r>
                  </a:p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05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Optional 4” leg kit available</a:t>
                    </a:r>
                  </a:p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16" name="Straight Connector 15">
                    <a:extLst>
                      <a:ext uri="{FF2B5EF4-FFF2-40B4-BE49-F238E27FC236}">
                        <a16:creationId xmlns:a16="http://schemas.microsoft.com/office/drawing/2014/main" id="{D4B839B8-812F-4482-ABA9-2539CF3259E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085366" y="1500355"/>
                    <a:ext cx="0" cy="3901775"/>
                  </a:xfrm>
                  <a:prstGeom prst="line">
                    <a:avLst/>
                  </a:prstGeom>
                  <a:ln>
                    <a:solidFill>
                      <a:srgbClr val="00B0F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70DB316E-E70D-41A2-AF3E-B5DB63ABE8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76082" y="1460364"/>
                  <a:ext cx="0" cy="3682143"/>
                </a:xfrm>
                <a:prstGeom prst="line">
                  <a:avLst/>
                </a:prstGeom>
                <a:ln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CA4B849D-9AA6-4584-AC9D-BD76E47D66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28157" y="2766366"/>
                <a:ext cx="543206" cy="543206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B3135FB5-D3F6-4C57-95DA-08D4FA0D80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621310" y="2766363"/>
                <a:ext cx="543206" cy="543206"/>
              </a:xfrm>
              <a:prstGeom prst="rect">
                <a:avLst/>
              </a:prstGeom>
            </p:spPr>
          </p:pic>
        </p:grpSp>
        <p:pic>
          <p:nvPicPr>
            <p:cNvPr id="30" name="Picture 29" descr="A picture containing small, sitting, computer, table&#10;&#10;Description automatically generated">
              <a:extLst>
                <a:ext uri="{FF2B5EF4-FFF2-40B4-BE49-F238E27FC236}">
                  <a16:creationId xmlns:a16="http://schemas.microsoft.com/office/drawing/2014/main" id="{BC93083C-2AAF-4A87-8F6D-BBD1BCE37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7293" y="1189271"/>
              <a:ext cx="1369793" cy="19656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4069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1426"/>
            <a:ext cx="4365625" cy="48344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Touch-Free Technology</a:t>
            </a:r>
          </a:p>
          <a:p>
            <a:pPr marL="0" indent="0">
              <a:buNone/>
            </a:pPr>
            <a:endParaRPr lang="en-US" sz="600" b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Touch-free, infrared dispensing  of ice and water eliminates the need to physically touch the dispenser for </a:t>
            </a:r>
            <a:r>
              <a:rPr lang="en-US" sz="2200" b="1" dirty="0">
                <a:solidFill>
                  <a:schemeClr val="tx2"/>
                </a:solidFill>
              </a:rPr>
              <a:t>more sanitary operation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Scotsman’s infrared design was an industry first, eliminating levers and buttons while minimizing the possibility of cross-contamination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NSF-compliant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Touch-Free Dispensing</a:t>
            </a:r>
            <a:endParaRPr lang="en-US" sz="3700" dirty="0">
              <a:solidFill>
                <a:schemeClr val="tx2"/>
              </a:solidFill>
            </a:endParaRPr>
          </a:p>
        </p:txBody>
      </p:sp>
      <p:pic>
        <p:nvPicPr>
          <p:cNvPr id="6" name="Picture 5" descr="HID540-w_Leg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7650" y="1244325"/>
            <a:ext cx="3359150" cy="4108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538075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Push-Button Option</a:t>
            </a:r>
            <a:endParaRPr lang="en-US" sz="3700" dirty="0">
              <a:solidFill>
                <a:schemeClr val="tx2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E077D9-3F43-4F46-A431-71868A163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409" y="3263176"/>
            <a:ext cx="4075041" cy="2607915"/>
          </a:xfrm>
          <a:prstGeom prst="rect">
            <a:avLst/>
          </a:prstGeom>
        </p:spPr>
      </p:pic>
      <p:pic>
        <p:nvPicPr>
          <p:cNvPr id="5" name="Picture 4" descr="A picture containing table, sitting, computer, refrigerator&#10;&#10;Description automatically generated">
            <a:extLst>
              <a:ext uri="{FF2B5EF4-FFF2-40B4-BE49-F238E27FC236}">
                <a16:creationId xmlns:a16="http://schemas.microsoft.com/office/drawing/2014/main" id="{5CF175E8-9A05-4DB9-95E8-EE5BDE538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8091" y="1089648"/>
            <a:ext cx="2848709" cy="4347056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323C3AB-6DDD-4937-ACF4-2FA7B80129F4}"/>
              </a:ext>
            </a:extLst>
          </p:cNvPr>
          <p:cNvSpPr txBox="1">
            <a:spLocks/>
          </p:cNvSpPr>
          <p:nvPr/>
        </p:nvSpPr>
        <p:spPr>
          <a:xfrm>
            <a:off x="457200" y="1061426"/>
            <a:ext cx="4949687" cy="4834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00B0F0"/>
                </a:solidFill>
              </a:rPr>
              <a:t>Choice of Dispensing Method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600" b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Push-Button Models Available: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HID312AB-1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HID525AB-1, HID525WB-1</a:t>
            </a:r>
          </a:p>
          <a:p>
            <a:pPr lvl="1"/>
            <a:r>
              <a:rPr lang="en-US" sz="1600" dirty="0">
                <a:solidFill>
                  <a:schemeClr val="tx2"/>
                </a:solidFill>
              </a:rPr>
              <a:t>HID540AB-1, HID540WB-1</a:t>
            </a:r>
          </a:p>
        </p:txBody>
      </p:sp>
    </p:spTree>
    <p:extLst>
      <p:ext uri="{BB962C8B-B14F-4D97-AF65-F5344CB8AC3E}">
        <p14:creationId xmlns:p14="http://schemas.microsoft.com/office/powerpoint/2010/main" val="257958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food, milk&#10;&#10;Description automatically generated">
            <a:extLst>
              <a:ext uri="{FF2B5EF4-FFF2-40B4-BE49-F238E27FC236}">
                <a16:creationId xmlns:a16="http://schemas.microsoft.com/office/drawing/2014/main" id="{45BCDF3C-C8DD-4601-81AA-B2C1572CA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513" y="1162473"/>
            <a:ext cx="3199847" cy="392443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1427"/>
            <a:ext cx="5337313" cy="321761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SmoothStream™ Water Dispensing</a:t>
            </a:r>
          </a:p>
          <a:p>
            <a:pPr marL="0" indent="0">
              <a:buNone/>
            </a:pPr>
            <a:endParaRPr lang="en-US" sz="400" b="1" dirty="0">
              <a:solidFill>
                <a:srgbClr val="00B0F0"/>
              </a:solidFill>
            </a:endParaRPr>
          </a:p>
          <a:p>
            <a:r>
              <a:rPr lang="en-US" sz="2300" b="1" dirty="0">
                <a:solidFill>
                  <a:schemeClr val="tx2"/>
                </a:solidFill>
              </a:rPr>
              <a:t>Reduces splashing </a:t>
            </a:r>
            <a:r>
              <a:rPr lang="en-US" sz="2300" dirty="0">
                <a:solidFill>
                  <a:schemeClr val="tx2"/>
                </a:solidFill>
              </a:rPr>
              <a:t>to keep the machine  and surrounding areas clean</a:t>
            </a:r>
          </a:p>
          <a:p>
            <a:endParaRPr lang="en-US" sz="500" dirty="0">
              <a:solidFill>
                <a:schemeClr val="tx2"/>
              </a:solidFill>
            </a:endParaRPr>
          </a:p>
          <a:p>
            <a:r>
              <a:rPr lang="en-US" sz="2300" dirty="0">
                <a:solidFill>
                  <a:schemeClr val="tx2"/>
                </a:solidFill>
              </a:rPr>
              <a:t>Produces a </a:t>
            </a:r>
            <a:r>
              <a:rPr lang="en-US" sz="2300" b="1" dirty="0">
                <a:solidFill>
                  <a:schemeClr val="tx2"/>
                </a:solidFill>
              </a:rPr>
              <a:t>fast-filling</a:t>
            </a:r>
            <a:r>
              <a:rPr lang="en-US" sz="2300" dirty="0">
                <a:solidFill>
                  <a:schemeClr val="tx2"/>
                </a:solidFill>
              </a:rPr>
              <a:t>, consistent stream</a:t>
            </a:r>
          </a:p>
          <a:p>
            <a:endParaRPr lang="en-US" sz="500" dirty="0">
              <a:solidFill>
                <a:schemeClr val="tx2"/>
              </a:solidFill>
            </a:endParaRPr>
          </a:p>
          <a:p>
            <a:r>
              <a:rPr lang="en-US" sz="2300" dirty="0">
                <a:solidFill>
                  <a:schemeClr val="tx2"/>
                </a:solidFill>
              </a:rPr>
              <a:t>SmoothStream™ technology is now standard on all new units</a:t>
            </a:r>
          </a:p>
          <a:p>
            <a:pPr lvl="1"/>
            <a:r>
              <a:rPr lang="en-US" sz="1900" dirty="0">
                <a:solidFill>
                  <a:schemeClr val="tx2"/>
                </a:solidFill>
              </a:rPr>
              <a:t>Kit available to convert existing units</a:t>
            </a:r>
          </a:p>
          <a:p>
            <a:endParaRPr lang="en-US" sz="800" u="sng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SmoothStream</a:t>
            </a:r>
            <a:r>
              <a:rPr lang="en-US" sz="3700" b="1" i="1" spc="-150" dirty="0">
                <a:solidFill>
                  <a:schemeClr val="tx2"/>
                </a:solidFill>
              </a:rPr>
              <a:t>™</a:t>
            </a:r>
            <a:r>
              <a:rPr lang="en-US" sz="3700" b="1" i="1" dirty="0">
                <a:solidFill>
                  <a:schemeClr val="tx2"/>
                </a:solidFill>
              </a:rPr>
              <a:t>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C903785-84DF-4DFF-AC2B-AE1D78BE51D5}"/>
              </a:ext>
            </a:extLst>
          </p:cNvPr>
          <p:cNvGrpSpPr/>
          <p:nvPr/>
        </p:nvGrpSpPr>
        <p:grpSpPr>
          <a:xfrm>
            <a:off x="1537419" y="4111296"/>
            <a:ext cx="3176873" cy="1793451"/>
            <a:chOff x="1596427" y="4111108"/>
            <a:chExt cx="3176873" cy="179345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647186E-803C-4AA9-909F-2FDFCB3AB9AB}"/>
                </a:ext>
              </a:extLst>
            </p:cNvPr>
            <p:cNvGrpSpPr/>
            <p:nvPr/>
          </p:nvGrpSpPr>
          <p:grpSpPr>
            <a:xfrm>
              <a:off x="1596427" y="4111296"/>
              <a:ext cx="3176873" cy="1793263"/>
              <a:chOff x="1596427" y="4153711"/>
              <a:chExt cx="3176873" cy="1793263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04C9F434-E8CF-419C-9756-C6FC378466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96427" y="4153711"/>
                <a:ext cx="3176873" cy="1786991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bg1"/>
                </a:solidFill>
              </a:ln>
              <a:effectLst/>
            </p:spPr>
          </p:pic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9CB9282C-D2E8-41A9-8D1C-BE7F3F725D11}"/>
                  </a:ext>
                </a:extLst>
              </p:cNvPr>
              <p:cNvSpPr/>
              <p:nvPr/>
            </p:nvSpPr>
            <p:spPr>
              <a:xfrm>
                <a:off x="1596427" y="5646398"/>
                <a:ext cx="3176873" cy="294115"/>
              </a:xfrm>
              <a:prstGeom prst="roundRect">
                <a:avLst>
                  <a:gd name="adj" fmla="val 50000"/>
                </a:avLst>
              </a:prstGeom>
              <a:solidFill>
                <a:srgbClr val="001E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4A8D10C3-D79D-462B-8785-2407D47EDCD8}"/>
                  </a:ext>
                </a:extLst>
              </p:cNvPr>
              <p:cNvSpPr/>
              <p:nvPr/>
            </p:nvSpPr>
            <p:spPr>
              <a:xfrm>
                <a:off x="1596427" y="5646398"/>
                <a:ext cx="3176873" cy="147057"/>
              </a:xfrm>
              <a:prstGeom prst="rect">
                <a:avLst/>
              </a:prstGeom>
              <a:solidFill>
                <a:srgbClr val="001E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5EC32BF2-4889-4697-8EC7-A31D09AAC5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25000"/>
                        </a14:imgEffect>
                      </a14:imgLayer>
                    </a14:imgProps>
                  </a:ext>
                </a:extLst>
              </a:blip>
              <a:srcRect l="-333"/>
              <a:stretch/>
            </p:blipFill>
            <p:spPr>
              <a:xfrm>
                <a:off x="1851315" y="5690677"/>
                <a:ext cx="1070620" cy="179538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33BF892-93FE-45D7-9919-168D41638E2C}"/>
                  </a:ext>
                </a:extLst>
              </p:cNvPr>
              <p:cNvSpPr txBox="1"/>
              <p:nvPr/>
            </p:nvSpPr>
            <p:spPr>
              <a:xfrm>
                <a:off x="3334460" y="5623809"/>
                <a:ext cx="1284938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500" b="1" i="1" dirty="0">
                    <a:solidFill>
                      <a:srgbClr val="FFFFFF"/>
                    </a:solidFill>
                    <a:latin typeface="+mj-lt"/>
                  </a:rPr>
                  <a:t>OTHERS</a:t>
                </a:r>
              </a:p>
            </p:txBody>
          </p:sp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8589801-2882-4F7A-8DB1-E51FE6AE3B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76834" t="1" r="3832" b="74534"/>
            <a:stretch/>
          </p:blipFill>
          <p:spPr>
            <a:xfrm rot="5400000">
              <a:off x="2838735" y="5711841"/>
              <a:ext cx="206314" cy="45719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1A0793E-28E8-4686-BF2C-D23FE4011DF4}"/>
                </a:ext>
              </a:extLst>
            </p:cNvPr>
            <p:cNvCxnSpPr>
              <a:stCxn id="11" idx="0"/>
              <a:endCxn id="20" idx="2"/>
            </p:cNvCxnSpPr>
            <p:nvPr/>
          </p:nvCxnSpPr>
          <p:spPr>
            <a:xfrm>
              <a:off x="3184864" y="4111296"/>
              <a:ext cx="0" cy="1786802"/>
            </a:xfrm>
            <a:prstGeom prst="line">
              <a:avLst/>
            </a:prstGeom>
            <a:ln w="825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E9784B7F-F2EB-4878-AEDD-2226B4E2FFD5}"/>
                </a:ext>
              </a:extLst>
            </p:cNvPr>
            <p:cNvSpPr/>
            <p:nvPr/>
          </p:nvSpPr>
          <p:spPr>
            <a:xfrm>
              <a:off x="1596427" y="4111108"/>
              <a:ext cx="3176873" cy="1786802"/>
            </a:xfrm>
            <a:prstGeom prst="roundRect">
              <a:avLst>
                <a:gd name="adj" fmla="val 8844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12988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061426"/>
            <a:ext cx="5219700" cy="483440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Reliable Dispensing</a:t>
            </a:r>
          </a:p>
          <a:p>
            <a:pPr marL="0" indent="0">
              <a:buNone/>
            </a:pPr>
            <a:endParaRPr lang="en-US" sz="600" b="1" dirty="0">
              <a:solidFill>
                <a:srgbClr val="00B0F0"/>
              </a:solidFill>
            </a:endParaRPr>
          </a:p>
          <a:p>
            <a:r>
              <a:rPr lang="en-US" sz="2300" dirty="0">
                <a:solidFill>
                  <a:schemeClr val="tx2"/>
                </a:solidFill>
              </a:rPr>
              <a:t>Touch-free infrared sensors feature best-in-class technology to intuitively sense the start and duration of dispensing</a:t>
            </a:r>
          </a:p>
          <a:p>
            <a:endParaRPr lang="en-US" sz="900" dirty="0">
              <a:solidFill>
                <a:schemeClr val="tx2"/>
              </a:solidFill>
            </a:endParaRPr>
          </a:p>
          <a:p>
            <a:r>
              <a:rPr lang="en-US" sz="2300" b="1" dirty="0">
                <a:solidFill>
                  <a:schemeClr val="tx2"/>
                </a:solidFill>
              </a:rPr>
              <a:t>11” enlarged dispensing envelope</a:t>
            </a:r>
            <a:r>
              <a:rPr lang="en-US" sz="2300" dirty="0">
                <a:solidFill>
                  <a:schemeClr val="tx2"/>
                </a:solidFill>
              </a:rPr>
              <a:t> and offset placement of spouts optimizes space from spout to sink, easily accommodating a variety of container shapes and sizes — from small cups to large pitchers</a:t>
            </a:r>
          </a:p>
          <a:p>
            <a:endParaRPr lang="en-US" sz="900" dirty="0">
              <a:solidFill>
                <a:schemeClr val="tx2"/>
              </a:solidFill>
            </a:endParaRPr>
          </a:p>
          <a:p>
            <a:r>
              <a:rPr lang="en-US" sz="2300" dirty="0">
                <a:solidFill>
                  <a:schemeClr val="tx2"/>
                </a:solidFill>
              </a:rPr>
              <a:t>Scotsman’s exclusive </a:t>
            </a:r>
            <a:r>
              <a:rPr lang="en-US" sz="2300" b="1" dirty="0">
                <a:solidFill>
                  <a:schemeClr val="tx2"/>
                </a:solidFill>
              </a:rPr>
              <a:t>H² Nugget optimizes dispensability</a:t>
            </a:r>
            <a:r>
              <a:rPr lang="en-US" sz="2300" dirty="0">
                <a:solidFill>
                  <a:schemeClr val="tx2"/>
                </a:solidFill>
              </a:rPr>
              <a:t> while providing the softest, most chewable ice form available</a:t>
            </a:r>
          </a:p>
          <a:p>
            <a:endParaRPr lang="en-US" sz="800" u="sng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Superior Reliability</a:t>
            </a:r>
            <a:endParaRPr lang="en-US" sz="3700" b="1" dirty="0">
              <a:solidFill>
                <a:schemeClr val="tx2"/>
              </a:solidFill>
            </a:endParaRPr>
          </a:p>
        </p:txBody>
      </p:sp>
      <p:pic>
        <p:nvPicPr>
          <p:cNvPr id="9" name="Picture 8" descr="HID540-w_Leg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5225" y="1174751"/>
            <a:ext cx="2482850" cy="36622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0" name="Rounded Rectangle 9"/>
          <p:cNvSpPr/>
          <p:nvPr/>
        </p:nvSpPr>
        <p:spPr>
          <a:xfrm>
            <a:off x="6492875" y="1653937"/>
            <a:ext cx="1057030" cy="1781413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098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2" y="1061426"/>
            <a:ext cx="5038077" cy="48344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Maintenance-Free Bearing</a:t>
            </a:r>
          </a:p>
          <a:p>
            <a:pPr marL="0" indent="0">
              <a:buNone/>
            </a:pPr>
            <a:endParaRPr lang="en-US" sz="9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chemeClr val="tx2"/>
                </a:solidFill>
              </a:rPr>
              <a:t>The Problem: </a:t>
            </a:r>
            <a:r>
              <a:rPr lang="en-US" sz="1800" i="1" dirty="0">
                <a:solidFill>
                  <a:schemeClr val="tx2"/>
                </a:solidFill>
              </a:rPr>
              <a:t>Components used to create compressed ice require maintenance for routine checks, specifically with wearable parts like  bearings or bushings</a:t>
            </a:r>
          </a:p>
          <a:p>
            <a:pPr marL="0" indent="0">
              <a:buNone/>
            </a:pPr>
            <a:endParaRPr lang="en-US" sz="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chemeClr val="tx2"/>
                </a:solidFill>
              </a:rPr>
              <a:t>Innovation: </a:t>
            </a:r>
            <a:r>
              <a:rPr lang="en-US" sz="1900" dirty="0">
                <a:solidFill>
                  <a:schemeClr val="tx2"/>
                </a:solidFill>
              </a:rPr>
              <a:t>All Meridian™ models feature proprietary, maintenance-free bearings,          fully sealed with a high-tech polymer                that lubricates and eliminates the                     need for greasing</a:t>
            </a:r>
            <a:endParaRPr lang="en-US" sz="1600" i="1" dirty="0">
              <a:solidFill>
                <a:schemeClr val="tx2"/>
              </a:solidFill>
            </a:endParaRPr>
          </a:p>
          <a:p>
            <a:r>
              <a:rPr lang="en-US" sz="1650" dirty="0">
                <a:solidFill>
                  <a:schemeClr val="tx2"/>
                </a:solidFill>
              </a:rPr>
              <a:t>Scotsman’s exclusive technology has                                            </a:t>
            </a:r>
            <a:r>
              <a:rPr lang="en-US" sz="1650" b="1" dirty="0">
                <a:solidFill>
                  <a:schemeClr val="tx2"/>
                </a:solidFill>
              </a:rPr>
              <a:t>no wearable parts or grease</a:t>
            </a:r>
            <a:r>
              <a:rPr lang="en-US" sz="1650" dirty="0">
                <a:solidFill>
                  <a:schemeClr val="tx2"/>
                </a:solidFill>
              </a:rPr>
              <a:t>, which                  </a:t>
            </a:r>
            <a:r>
              <a:rPr lang="en-US" sz="1650" u="sng" dirty="0">
                <a:solidFill>
                  <a:schemeClr val="tx2"/>
                </a:solidFill>
              </a:rPr>
              <a:t>reduces preventative maintenance</a:t>
            </a:r>
            <a:r>
              <a:rPr lang="en-US" sz="1650" dirty="0">
                <a:solidFill>
                  <a:schemeClr val="tx2"/>
                </a:solidFill>
              </a:rPr>
              <a:t>                          </a:t>
            </a:r>
            <a:r>
              <a:rPr lang="en-US" sz="1650" u="sng" dirty="0">
                <a:solidFill>
                  <a:schemeClr val="tx2"/>
                </a:solidFill>
              </a:rPr>
              <a:t> and ensures long-lasting performance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Superior Reliability</a:t>
            </a:r>
          </a:p>
        </p:txBody>
      </p:sp>
      <p:pic>
        <p:nvPicPr>
          <p:cNvPr id="4" name="Picture 3" descr="A picture containing device&#10;&#10;Description automatically generated">
            <a:extLst>
              <a:ext uri="{FF2B5EF4-FFF2-40B4-BE49-F238E27FC236}">
                <a16:creationId xmlns:a16="http://schemas.microsoft.com/office/drawing/2014/main" id="{D89921F3-C3F7-4261-B00A-C1522DECF3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6599" y="938585"/>
            <a:ext cx="3182474" cy="3638017"/>
          </a:xfrm>
          <a:prstGeom prst="rect">
            <a:avLst/>
          </a:prstGeom>
        </p:spPr>
      </p:pic>
      <p:sp>
        <p:nvSpPr>
          <p:cNvPr id="10" name="Rounded Rectangle 37">
            <a:extLst>
              <a:ext uri="{FF2B5EF4-FFF2-40B4-BE49-F238E27FC236}">
                <a16:creationId xmlns:a16="http://schemas.microsoft.com/office/drawing/2014/main" id="{2745A620-45D7-4C26-93B8-698EA49F6903}"/>
              </a:ext>
            </a:extLst>
          </p:cNvPr>
          <p:cNvSpPr/>
          <p:nvPr/>
        </p:nvSpPr>
        <p:spPr>
          <a:xfrm>
            <a:off x="5962650" y="4318927"/>
            <a:ext cx="2846341" cy="102242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3194BB2D-08C3-4A3E-849D-7739B2290C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107" t="12835" r="18311" b="2156"/>
          <a:stretch/>
        </p:blipFill>
        <p:spPr>
          <a:xfrm>
            <a:off x="4333875" y="3888307"/>
            <a:ext cx="1889537" cy="1883664"/>
          </a:xfrm>
          <a:prstGeom prst="ellipse">
            <a:avLst/>
          </a:prstGeom>
          <a:ln w="57150" cap="rnd">
            <a:solidFill>
              <a:schemeClr val="accent2"/>
            </a:solidFill>
          </a:ln>
          <a:effectLst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E2ADAF-EA2D-4E99-9764-41393A87AC79}"/>
              </a:ext>
            </a:extLst>
          </p:cNvPr>
          <p:cNvSpPr/>
          <p:nvPr/>
        </p:nvSpPr>
        <p:spPr>
          <a:xfrm>
            <a:off x="6226902" y="4368474"/>
            <a:ext cx="2582088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350" b="1" dirty="0">
                <a:solidFill>
                  <a:schemeClr val="bg1"/>
                </a:solidFill>
              </a:rPr>
              <a:t>Eliminates the use of industry standard ball bearings/bushings, which require time consuming maintenance or replacement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990D808-C617-4559-A115-7CC281E423CF}"/>
              </a:ext>
            </a:extLst>
          </p:cNvPr>
          <p:cNvCxnSpPr>
            <a:cxnSpLocks/>
            <a:stCxn id="18" idx="1"/>
            <a:endCxn id="18" idx="5"/>
          </p:cNvCxnSpPr>
          <p:nvPr/>
        </p:nvCxnSpPr>
        <p:spPr>
          <a:xfrm>
            <a:off x="4610591" y="4164163"/>
            <a:ext cx="1336105" cy="1331952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2148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2" y="1061426"/>
            <a:ext cx="4355958" cy="48344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Heavy-Duty Stainless-Steel Components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Scotsman’s Ice &amp; Water Dispensers feature:</a:t>
            </a:r>
          </a:p>
          <a:p>
            <a:pPr lvl="1"/>
            <a:r>
              <a:rPr lang="en-US" sz="1800" dirty="0">
                <a:solidFill>
                  <a:schemeClr val="tx2"/>
                </a:solidFill>
              </a:rPr>
              <a:t>An extremely reliable            </a:t>
            </a:r>
            <a:r>
              <a:rPr lang="en-US" sz="1800" b="1" dirty="0">
                <a:solidFill>
                  <a:schemeClr val="tx2"/>
                </a:solidFill>
              </a:rPr>
              <a:t>stainless-steel evaporator</a:t>
            </a:r>
          </a:p>
          <a:p>
            <a:pPr lvl="1"/>
            <a:r>
              <a:rPr lang="en-US" sz="1800" dirty="0">
                <a:solidFill>
                  <a:schemeClr val="tx2"/>
                </a:solidFill>
              </a:rPr>
              <a:t>Durable </a:t>
            </a:r>
            <a:r>
              <a:rPr lang="en-US" sz="1800" b="1" dirty="0">
                <a:solidFill>
                  <a:schemeClr val="tx2"/>
                </a:solidFill>
              </a:rPr>
              <a:t>stainless-steel auger</a:t>
            </a:r>
          </a:p>
          <a:p>
            <a:endParaRPr lang="en-US" sz="2200" b="1" dirty="0">
              <a:solidFill>
                <a:schemeClr val="tx2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F0ED5E-939C-4B9F-BFCB-26722F6DE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875" y="4064817"/>
            <a:ext cx="1846259" cy="185006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Superior Reliability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8DA02B-4488-495D-B193-9F05AF909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8424" y="1486696"/>
            <a:ext cx="4278376" cy="2578121"/>
          </a:xfrm>
          <a:prstGeom prst="rect">
            <a:avLst/>
          </a:prstGeom>
        </p:spPr>
      </p:pic>
      <p:sp>
        <p:nvSpPr>
          <p:cNvPr id="7" name="Rounded Rectangle 37">
            <a:extLst>
              <a:ext uri="{FF2B5EF4-FFF2-40B4-BE49-F238E27FC236}">
                <a16:creationId xmlns:a16="http://schemas.microsoft.com/office/drawing/2014/main" id="{9C18960B-86C9-4383-A2F1-1F585D532106}"/>
              </a:ext>
            </a:extLst>
          </p:cNvPr>
          <p:cNvSpPr/>
          <p:nvPr/>
        </p:nvSpPr>
        <p:spPr>
          <a:xfrm>
            <a:off x="4408424" y="4346583"/>
            <a:ext cx="4278374" cy="866303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9E3026-34F0-4E3E-B361-FFB2B6AB1B54}"/>
              </a:ext>
            </a:extLst>
          </p:cNvPr>
          <p:cNvSpPr/>
          <p:nvPr/>
        </p:nvSpPr>
        <p:spPr>
          <a:xfrm>
            <a:off x="4408424" y="4425791"/>
            <a:ext cx="42783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Ensures maximum durability and reliability for a long machine life</a:t>
            </a:r>
          </a:p>
        </p:txBody>
      </p:sp>
    </p:spTree>
    <p:extLst>
      <p:ext uri="{BB962C8B-B14F-4D97-AF65-F5344CB8AC3E}">
        <p14:creationId xmlns:p14="http://schemas.microsoft.com/office/powerpoint/2010/main" val="3759639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kumimoji="0" lang="en-US" sz="37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Ice &amp; Water Dispensers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93250" y="1360977"/>
            <a:ext cx="8240489" cy="3903247"/>
            <a:chOff x="420447" y="1145219"/>
            <a:chExt cx="8434102" cy="3994951"/>
          </a:xfrm>
        </p:grpSpPr>
        <p:sp>
          <p:nvSpPr>
            <p:cNvPr id="17" name="Rounded Rectangle 16"/>
            <p:cNvSpPr/>
            <p:nvPr/>
          </p:nvSpPr>
          <p:spPr>
            <a:xfrm>
              <a:off x="420447" y="1145219"/>
              <a:ext cx="8434102" cy="3994951"/>
            </a:xfrm>
            <a:prstGeom prst="roundRect">
              <a:avLst>
                <a:gd name="adj" fmla="val 529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lIns="274320" rIns="274320" rtlCol="0" anchor="ctr"/>
            <a:lstStyle/>
            <a:p>
              <a:pPr marL="0" marR="0" lvl="7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5FBCE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7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5FBCE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596684" y="1379724"/>
              <a:ext cx="5056055" cy="8505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00" b="1" i="1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Reliable, Sanitary Operation:</a:t>
              </a:r>
              <a:br>
                <a:rPr kumimoji="0" lang="en-US" sz="2400" b="1" i="1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</a:br>
              <a:r>
                <a:rPr kumimoji="0" lang="en-US" sz="1750" b="1" i="1" u="none" strike="noStrike" kern="0" cap="none" spc="0" normalizeH="0" baseline="0" noProof="0" dirty="0">
                  <a:ln>
                    <a:noFill/>
                  </a:ln>
                  <a:solidFill>
                    <a:srgbClr val="00377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Touch-Free and Push-Button models available</a:t>
              </a:r>
              <a:endParaRPr kumimoji="0" lang="en-US" sz="1750" b="0" i="1" u="none" strike="noStrike" kern="0" cap="none" spc="0" normalizeH="0" baseline="0" noProof="0" dirty="0">
                <a:ln>
                  <a:noFill/>
                </a:ln>
                <a:solidFill>
                  <a:srgbClr val="00377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596683" y="2448999"/>
              <a:ext cx="5056055" cy="22444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50" b="0" i="1" u="none" strike="noStrike" kern="0" cap="none" spc="0" normalizeH="0" baseline="0" noProof="0" dirty="0">
                  <a:ln>
                    <a:noFill/>
                  </a:ln>
                  <a:solidFill>
                    <a:srgbClr val="003F8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Born out of extensive market research, Meridian™ was developed with space, production and installation in mind — combining Scotsman’s trusted reliability, intuitive cleanability and time-saving serviceability with new innovations to deliver the softest, most satisfying ice on the market.</a:t>
              </a:r>
            </a:p>
          </p:txBody>
        </p:sp>
      </p:grpSp>
      <p:pic>
        <p:nvPicPr>
          <p:cNvPr id="5" name="Picture 4" descr="A picture containing small, sitting, computer, table&#10;&#10;Description automatically generated">
            <a:extLst>
              <a:ext uri="{FF2B5EF4-FFF2-40B4-BE49-F238E27FC236}">
                <a16:creationId xmlns:a16="http://schemas.microsoft.com/office/drawing/2014/main" id="{036A9DD3-DABD-44CF-9F65-81708F8138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904" y="1455526"/>
            <a:ext cx="1737820" cy="2362945"/>
          </a:xfrm>
          <a:prstGeom prst="rect">
            <a:avLst/>
          </a:prstGeom>
        </p:spPr>
      </p:pic>
      <p:pic>
        <p:nvPicPr>
          <p:cNvPr id="2" name="Picture 1" descr="A black machine with buttons and a couple of controls&#10;&#10;Description automatically generated">
            <a:extLst>
              <a:ext uri="{FF2B5EF4-FFF2-40B4-BE49-F238E27FC236}">
                <a16:creationId xmlns:a16="http://schemas.microsoft.com/office/drawing/2014/main" id="{707D1AF5-88BB-E13A-1393-F79AEFF7F8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413" t="11682" b="10438"/>
          <a:stretch/>
        </p:blipFill>
        <p:spPr>
          <a:xfrm>
            <a:off x="1439333" y="3818472"/>
            <a:ext cx="1953193" cy="135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78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8" y="1061426"/>
            <a:ext cx="5141895" cy="4754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Built-In Antimicrobial Protection</a:t>
            </a:r>
          </a:p>
          <a:p>
            <a:pPr marL="0" indent="0">
              <a:buNone/>
            </a:pPr>
            <a:endParaRPr lang="en-US" sz="600" b="1" i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Meridian™ units are designed to ensure sanitary operation, especially between cleanings</a:t>
            </a:r>
          </a:p>
          <a:p>
            <a:endParaRPr lang="en-US" sz="10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Sealed refrigeration system minimizes outside airborne contamination</a:t>
            </a:r>
          </a:p>
          <a:p>
            <a:endParaRPr lang="en-US" sz="1000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AgION® and other antimicrobial compounds are molded into </a:t>
            </a:r>
            <a:r>
              <a:rPr lang="en-US" sz="2200" b="1" dirty="0">
                <a:solidFill>
                  <a:srgbClr val="003F80"/>
                </a:solidFill>
              </a:rPr>
              <a:t>key  internal and external components </a:t>
            </a:r>
            <a:r>
              <a:rPr lang="en-US" sz="2200" dirty="0">
                <a:solidFill>
                  <a:srgbClr val="003F80"/>
                </a:solidFill>
              </a:rPr>
              <a:t>to help inhibit the growth of microbes, bacteria, mold and algae</a:t>
            </a:r>
            <a:endParaRPr lang="en-US" sz="1000" dirty="0">
              <a:solidFill>
                <a:srgbClr val="003F8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Enhanced Sanitation</a:t>
            </a:r>
            <a:endParaRPr lang="en-US" sz="3700" b="1" i="1" dirty="0">
              <a:solidFill>
                <a:srgbClr val="1F497D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6DE561-2539-441C-B0D1-28993B1F006F}"/>
              </a:ext>
            </a:extLst>
          </p:cNvPr>
          <p:cNvGrpSpPr/>
          <p:nvPr/>
        </p:nvGrpSpPr>
        <p:grpSpPr>
          <a:xfrm>
            <a:off x="6490251" y="1096688"/>
            <a:ext cx="2281728" cy="3414595"/>
            <a:chOff x="5811727" y="1096688"/>
            <a:chExt cx="2960253" cy="4430003"/>
          </a:xfrm>
        </p:grpSpPr>
        <p:grpSp>
          <p:nvGrpSpPr>
            <p:cNvPr id="70" name="Group 69"/>
            <p:cNvGrpSpPr/>
            <p:nvPr/>
          </p:nvGrpSpPr>
          <p:grpSpPr>
            <a:xfrm>
              <a:off x="7672103" y="1104975"/>
              <a:ext cx="1099877" cy="4421716"/>
              <a:chOff x="7158380" y="1139742"/>
              <a:chExt cx="1099877" cy="4421716"/>
            </a:xfrm>
          </p:grpSpPr>
          <p:sp>
            <p:nvSpPr>
              <p:cNvPr id="71" name="Rectangle 70"/>
              <p:cNvSpPr/>
              <p:nvPr/>
            </p:nvSpPr>
            <p:spPr>
              <a:xfrm>
                <a:off x="7158380" y="1315590"/>
                <a:ext cx="853179" cy="4086304"/>
              </a:xfrm>
              <a:prstGeom prst="rect">
                <a:avLst/>
              </a:prstGeom>
              <a:solidFill>
                <a:srgbClr val="0093FF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72" name="Group 71"/>
              <p:cNvGrpSpPr/>
              <p:nvPr/>
            </p:nvGrpSpPr>
            <p:grpSpPr>
              <a:xfrm>
                <a:off x="7209692" y="1139742"/>
                <a:ext cx="950872" cy="950872"/>
                <a:chOff x="7209692" y="1250463"/>
                <a:chExt cx="950872" cy="950872"/>
              </a:xfrm>
            </p:grpSpPr>
            <p:sp>
              <p:nvSpPr>
                <p:cNvPr id="111" name="Oval 110"/>
                <p:cNvSpPr/>
                <p:nvPr/>
              </p:nvSpPr>
              <p:spPr>
                <a:xfrm>
                  <a:off x="7209692" y="1250463"/>
                  <a:ext cx="950872" cy="950872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Oval 111"/>
                <p:cNvSpPr/>
                <p:nvPr/>
              </p:nvSpPr>
              <p:spPr>
                <a:xfrm>
                  <a:off x="7293056" y="1333827"/>
                  <a:ext cx="784144" cy="78414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3" name="Oval 112"/>
                <p:cNvSpPr/>
                <p:nvPr/>
              </p:nvSpPr>
              <p:spPr>
                <a:xfrm>
                  <a:off x="7369256" y="1410027"/>
                  <a:ext cx="631744" cy="63174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Oval 113"/>
                <p:cNvSpPr/>
                <p:nvPr/>
              </p:nvSpPr>
              <p:spPr>
                <a:xfrm>
                  <a:off x="7445456" y="1490136"/>
                  <a:ext cx="479344" cy="47934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Oval 114"/>
                <p:cNvSpPr/>
                <p:nvPr/>
              </p:nvSpPr>
              <p:spPr>
                <a:xfrm>
                  <a:off x="7520671" y="1554616"/>
                  <a:ext cx="350384" cy="35038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72"/>
              <p:cNvGrpSpPr/>
              <p:nvPr/>
            </p:nvGrpSpPr>
            <p:grpSpPr>
              <a:xfrm>
                <a:off x="7209692" y="2007250"/>
                <a:ext cx="950872" cy="950872"/>
                <a:chOff x="7209692" y="1250463"/>
                <a:chExt cx="950872" cy="950872"/>
              </a:xfrm>
            </p:grpSpPr>
            <p:sp>
              <p:nvSpPr>
                <p:cNvPr id="106" name="Oval 105"/>
                <p:cNvSpPr/>
                <p:nvPr/>
              </p:nvSpPr>
              <p:spPr>
                <a:xfrm>
                  <a:off x="7209692" y="1250463"/>
                  <a:ext cx="950872" cy="950872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7" name="Oval 106"/>
                <p:cNvSpPr/>
                <p:nvPr/>
              </p:nvSpPr>
              <p:spPr>
                <a:xfrm>
                  <a:off x="7293056" y="1333827"/>
                  <a:ext cx="784144" cy="78414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Oval 107"/>
                <p:cNvSpPr/>
                <p:nvPr/>
              </p:nvSpPr>
              <p:spPr>
                <a:xfrm>
                  <a:off x="7369256" y="1410027"/>
                  <a:ext cx="631744" cy="63174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Oval 108"/>
                <p:cNvSpPr/>
                <p:nvPr/>
              </p:nvSpPr>
              <p:spPr>
                <a:xfrm>
                  <a:off x="7445456" y="1490136"/>
                  <a:ext cx="479344" cy="47934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0" name="Oval 109"/>
                <p:cNvSpPr/>
                <p:nvPr/>
              </p:nvSpPr>
              <p:spPr>
                <a:xfrm>
                  <a:off x="7520671" y="1554616"/>
                  <a:ext cx="350384" cy="35038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73"/>
              <p:cNvGrpSpPr/>
              <p:nvPr/>
            </p:nvGrpSpPr>
            <p:grpSpPr>
              <a:xfrm>
                <a:off x="7209692" y="2873943"/>
                <a:ext cx="950872" cy="950872"/>
                <a:chOff x="7209692" y="1250463"/>
                <a:chExt cx="950872" cy="950872"/>
              </a:xfrm>
            </p:grpSpPr>
            <p:sp>
              <p:nvSpPr>
                <p:cNvPr id="101" name="Oval 100"/>
                <p:cNvSpPr/>
                <p:nvPr/>
              </p:nvSpPr>
              <p:spPr>
                <a:xfrm>
                  <a:off x="7209692" y="1250463"/>
                  <a:ext cx="950872" cy="950872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2" name="Oval 101"/>
                <p:cNvSpPr/>
                <p:nvPr/>
              </p:nvSpPr>
              <p:spPr>
                <a:xfrm>
                  <a:off x="7293056" y="1333827"/>
                  <a:ext cx="784144" cy="78414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3" name="Oval 102"/>
                <p:cNvSpPr/>
                <p:nvPr/>
              </p:nvSpPr>
              <p:spPr>
                <a:xfrm>
                  <a:off x="7369256" y="1410027"/>
                  <a:ext cx="631744" cy="63174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4" name="Oval 103"/>
                <p:cNvSpPr/>
                <p:nvPr/>
              </p:nvSpPr>
              <p:spPr>
                <a:xfrm>
                  <a:off x="7445456" y="1490136"/>
                  <a:ext cx="479344" cy="47934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5" name="Oval 104"/>
                <p:cNvSpPr/>
                <p:nvPr/>
              </p:nvSpPr>
              <p:spPr>
                <a:xfrm>
                  <a:off x="7520671" y="1554616"/>
                  <a:ext cx="350384" cy="35038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5" name="Group 74"/>
              <p:cNvGrpSpPr/>
              <p:nvPr/>
            </p:nvGrpSpPr>
            <p:grpSpPr>
              <a:xfrm>
                <a:off x="7209692" y="3743078"/>
                <a:ext cx="950872" cy="950872"/>
                <a:chOff x="7209692" y="1250463"/>
                <a:chExt cx="950872" cy="950872"/>
              </a:xfrm>
            </p:grpSpPr>
            <p:sp>
              <p:nvSpPr>
                <p:cNvPr id="96" name="Oval 95"/>
                <p:cNvSpPr/>
                <p:nvPr/>
              </p:nvSpPr>
              <p:spPr>
                <a:xfrm>
                  <a:off x="7209692" y="1250463"/>
                  <a:ext cx="950872" cy="950872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7" name="Oval 96"/>
                <p:cNvSpPr/>
                <p:nvPr/>
              </p:nvSpPr>
              <p:spPr>
                <a:xfrm>
                  <a:off x="7293056" y="1333827"/>
                  <a:ext cx="784144" cy="78414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8" name="Oval 97"/>
                <p:cNvSpPr/>
                <p:nvPr/>
              </p:nvSpPr>
              <p:spPr>
                <a:xfrm>
                  <a:off x="7369256" y="1410027"/>
                  <a:ext cx="631744" cy="63174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9" name="Oval 98"/>
                <p:cNvSpPr/>
                <p:nvPr/>
              </p:nvSpPr>
              <p:spPr>
                <a:xfrm>
                  <a:off x="7445456" y="1490136"/>
                  <a:ext cx="479344" cy="47934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0" name="Oval 99"/>
                <p:cNvSpPr/>
                <p:nvPr/>
              </p:nvSpPr>
              <p:spPr>
                <a:xfrm>
                  <a:off x="7520671" y="1554616"/>
                  <a:ext cx="350384" cy="35038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75"/>
              <p:cNvGrpSpPr/>
              <p:nvPr/>
            </p:nvGrpSpPr>
            <p:grpSpPr>
              <a:xfrm>
                <a:off x="7209692" y="4610586"/>
                <a:ext cx="950872" cy="950872"/>
                <a:chOff x="7209692" y="1250463"/>
                <a:chExt cx="950872" cy="950872"/>
              </a:xfrm>
            </p:grpSpPr>
            <p:sp>
              <p:nvSpPr>
                <p:cNvPr id="91" name="Oval 90"/>
                <p:cNvSpPr/>
                <p:nvPr/>
              </p:nvSpPr>
              <p:spPr>
                <a:xfrm>
                  <a:off x="7209692" y="1250463"/>
                  <a:ext cx="950872" cy="950872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2" name="Oval 91"/>
                <p:cNvSpPr/>
                <p:nvPr/>
              </p:nvSpPr>
              <p:spPr>
                <a:xfrm>
                  <a:off x="7293056" y="1333827"/>
                  <a:ext cx="784144" cy="78414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3" name="Oval 92"/>
                <p:cNvSpPr/>
                <p:nvPr/>
              </p:nvSpPr>
              <p:spPr>
                <a:xfrm>
                  <a:off x="7369256" y="1410027"/>
                  <a:ext cx="631744" cy="63174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4" name="Oval 93"/>
                <p:cNvSpPr/>
                <p:nvPr/>
              </p:nvSpPr>
              <p:spPr>
                <a:xfrm>
                  <a:off x="7445456" y="1490136"/>
                  <a:ext cx="479344" cy="47934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5" name="Oval 94"/>
                <p:cNvSpPr/>
                <p:nvPr/>
              </p:nvSpPr>
              <p:spPr>
                <a:xfrm>
                  <a:off x="7520671" y="1554616"/>
                  <a:ext cx="350384" cy="350384"/>
                </a:xfrm>
                <a:prstGeom prst="ellipse">
                  <a:avLst/>
                </a:prstGeom>
                <a:noFill/>
                <a:ln w="9525" cap="flat" cmpd="sng" algn="ctr">
                  <a:solidFill>
                    <a:srgbClr val="FFFFFF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defTabSz="914400"/>
                  <a:endParaRPr lang="en-US" kern="0" dirty="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7" name="Rectangle 76"/>
              <p:cNvSpPr/>
              <p:nvPr/>
            </p:nvSpPr>
            <p:spPr>
              <a:xfrm>
                <a:off x="7633027" y="1315590"/>
                <a:ext cx="625230" cy="4086304"/>
              </a:xfrm>
              <a:prstGeom prst="rect">
                <a:avLst/>
              </a:prstGeom>
              <a:gradFill rotWithShape="1">
                <a:gsLst>
                  <a:gs pos="0">
                    <a:sysClr val="windowText" lastClr="000000">
                      <a:lumMod val="65000"/>
                      <a:lumOff val="3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10800000" scaled="0"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8" name="Rectangle 77"/>
              <p:cNvSpPr/>
              <p:nvPr/>
            </p:nvSpPr>
            <p:spPr>
              <a:xfrm rot="1652252">
                <a:off x="7635189" y="1465381"/>
                <a:ext cx="273538" cy="267025"/>
              </a:xfrm>
              <a:prstGeom prst="rect">
                <a:avLst/>
              </a:prstGeom>
              <a:gradFill rotWithShape="1">
                <a:gsLst>
                  <a:gs pos="0">
                    <a:srgbClr val="49A750"/>
                  </a:gs>
                  <a:gs pos="100000">
                    <a:srgbClr val="49A750">
                      <a:lumMod val="60000"/>
                      <a:lumOff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FF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algn="ctr" defTabSz="914400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 rot="20903769">
                <a:off x="7631423" y="2351126"/>
                <a:ext cx="273538" cy="267025"/>
              </a:xfrm>
              <a:prstGeom prst="rect">
                <a:avLst/>
              </a:prstGeom>
              <a:gradFill rotWithShape="1">
                <a:gsLst>
                  <a:gs pos="0">
                    <a:srgbClr val="49A750"/>
                  </a:gs>
                  <a:gs pos="100000">
                    <a:srgbClr val="49A750">
                      <a:lumMod val="60000"/>
                      <a:lumOff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FF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algn="ctr" defTabSz="914400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274725">
                <a:off x="7632122" y="3210819"/>
                <a:ext cx="273538" cy="267025"/>
              </a:xfrm>
              <a:prstGeom prst="rect">
                <a:avLst/>
              </a:prstGeom>
              <a:gradFill rotWithShape="1">
                <a:gsLst>
                  <a:gs pos="0">
                    <a:srgbClr val="49A750"/>
                  </a:gs>
                  <a:gs pos="100000">
                    <a:srgbClr val="49A750">
                      <a:lumMod val="60000"/>
                      <a:lumOff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FF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algn="ctr" defTabSz="914400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 rot="19812327">
                <a:off x="7637219" y="4097541"/>
                <a:ext cx="273538" cy="267025"/>
              </a:xfrm>
              <a:prstGeom prst="rect">
                <a:avLst/>
              </a:prstGeom>
              <a:gradFill rotWithShape="1">
                <a:gsLst>
                  <a:gs pos="0">
                    <a:srgbClr val="49A750"/>
                  </a:gs>
                  <a:gs pos="100000">
                    <a:srgbClr val="49A750">
                      <a:lumMod val="60000"/>
                      <a:lumOff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FF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algn="ctr" defTabSz="914400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17790062">
                <a:off x="7628715" y="4969206"/>
                <a:ext cx="273538" cy="267025"/>
              </a:xfrm>
              <a:prstGeom prst="rect">
                <a:avLst/>
              </a:prstGeom>
              <a:gradFill rotWithShape="1">
                <a:gsLst>
                  <a:gs pos="0">
                    <a:srgbClr val="49A750"/>
                  </a:gs>
                  <a:gs pos="100000">
                    <a:srgbClr val="49A750">
                      <a:lumMod val="60000"/>
                      <a:lumOff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FF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algn="ctr" defTabSz="914400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3" name="Oval 82"/>
              <p:cNvSpPr/>
              <p:nvPr/>
            </p:nvSpPr>
            <p:spPr>
              <a:xfrm rot="1612616">
                <a:off x="7410175" y="1759684"/>
                <a:ext cx="45719" cy="198150"/>
              </a:xfrm>
              <a:prstGeom prst="ellipse">
                <a:avLst/>
              </a:prstGeom>
              <a:solidFill>
                <a:srgbClr val="FF6600"/>
              </a:solidFill>
              <a:ln w="9525" cap="flat" cmpd="sng" algn="ctr">
                <a:solidFill>
                  <a:srgbClr val="FFFF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4" name="Oval 83"/>
              <p:cNvSpPr/>
              <p:nvPr/>
            </p:nvSpPr>
            <p:spPr>
              <a:xfrm rot="20277198">
                <a:off x="7392793" y="2299631"/>
                <a:ext cx="45719" cy="177967"/>
              </a:xfrm>
              <a:prstGeom prst="ellipse">
                <a:avLst/>
              </a:prstGeom>
              <a:solidFill>
                <a:srgbClr val="FF6600"/>
              </a:solidFill>
              <a:ln w="9525" cap="flat" cmpd="sng" algn="ctr">
                <a:solidFill>
                  <a:srgbClr val="FFFF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5" name="Oval 84"/>
              <p:cNvSpPr/>
              <p:nvPr/>
            </p:nvSpPr>
            <p:spPr>
              <a:xfrm rot="18446705">
                <a:off x="7364259" y="3395903"/>
                <a:ext cx="52614" cy="184867"/>
              </a:xfrm>
              <a:prstGeom prst="ellipse">
                <a:avLst/>
              </a:prstGeom>
              <a:solidFill>
                <a:srgbClr val="FF6600"/>
              </a:solidFill>
              <a:ln w="9525" cap="flat" cmpd="sng" algn="ctr">
                <a:solidFill>
                  <a:srgbClr val="FFFF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6" name="Oval 85"/>
              <p:cNvSpPr/>
              <p:nvPr/>
            </p:nvSpPr>
            <p:spPr>
              <a:xfrm rot="1330097">
                <a:off x="7366096" y="4360185"/>
                <a:ext cx="58308" cy="181575"/>
              </a:xfrm>
              <a:prstGeom prst="ellipse">
                <a:avLst/>
              </a:prstGeom>
              <a:solidFill>
                <a:srgbClr val="FF6600"/>
              </a:solidFill>
              <a:ln w="9525" cap="flat" cmpd="sng" algn="ctr">
                <a:solidFill>
                  <a:srgbClr val="FFFF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7" name="Oval 86"/>
              <p:cNvSpPr/>
              <p:nvPr/>
            </p:nvSpPr>
            <p:spPr>
              <a:xfrm rot="20699622">
                <a:off x="7429233" y="4940662"/>
                <a:ext cx="64363" cy="154221"/>
              </a:xfrm>
              <a:prstGeom prst="ellipse">
                <a:avLst/>
              </a:prstGeom>
              <a:solidFill>
                <a:srgbClr val="FF6600"/>
              </a:solidFill>
              <a:ln w="9525" cap="flat" cmpd="sng" algn="ctr">
                <a:solidFill>
                  <a:srgbClr val="FFFF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8" name="Oval 87"/>
              <p:cNvSpPr/>
              <p:nvPr/>
            </p:nvSpPr>
            <p:spPr>
              <a:xfrm rot="16953990">
                <a:off x="7420609" y="3819643"/>
                <a:ext cx="58827" cy="195891"/>
              </a:xfrm>
              <a:prstGeom prst="ellipse">
                <a:avLst/>
              </a:prstGeom>
              <a:solidFill>
                <a:srgbClr val="FF6600"/>
              </a:solidFill>
              <a:ln w="9525" cap="flat" cmpd="sng" algn="ctr">
                <a:solidFill>
                  <a:srgbClr val="FFFF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9" name="Oval 88"/>
              <p:cNvSpPr/>
              <p:nvPr/>
            </p:nvSpPr>
            <p:spPr>
              <a:xfrm rot="13247566">
                <a:off x="7438883" y="3029556"/>
                <a:ext cx="45719" cy="143216"/>
              </a:xfrm>
              <a:prstGeom prst="ellipse">
                <a:avLst/>
              </a:prstGeom>
              <a:solidFill>
                <a:srgbClr val="FF6600"/>
              </a:solidFill>
              <a:ln w="9525" cap="flat" cmpd="sng" algn="ctr">
                <a:solidFill>
                  <a:srgbClr val="FFFF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90" name="Oval 89"/>
              <p:cNvSpPr/>
              <p:nvPr/>
            </p:nvSpPr>
            <p:spPr>
              <a:xfrm rot="16953990">
                <a:off x="7365640" y="1331488"/>
                <a:ext cx="58827" cy="195891"/>
              </a:xfrm>
              <a:prstGeom prst="ellipse">
                <a:avLst/>
              </a:prstGeom>
              <a:solidFill>
                <a:srgbClr val="FF6600"/>
              </a:solidFill>
              <a:ln w="9525" cap="flat" cmpd="sng" algn="ctr">
                <a:solidFill>
                  <a:srgbClr val="FFFF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16" name="Rectangle 115"/>
            <p:cNvSpPr/>
            <p:nvPr/>
          </p:nvSpPr>
          <p:spPr>
            <a:xfrm>
              <a:off x="5811727" y="1096688"/>
              <a:ext cx="1619395" cy="6229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400">
                <a:lnSpc>
                  <a:spcPct val="90000"/>
                </a:lnSpc>
              </a:pPr>
              <a:r>
                <a:rPr lang="en-US" sz="1400" kern="0" dirty="0">
                  <a:solidFill>
                    <a:srgbClr val="003F80"/>
                  </a:solidFill>
                </a:rPr>
                <a:t>AgION™ Antimicrobial</a:t>
              </a:r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5876203" y="1884884"/>
              <a:ext cx="1170663" cy="3713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400">
                <a:lnSpc>
                  <a:spcPct val="90000"/>
                </a:lnSpc>
              </a:pPr>
              <a:r>
                <a:rPr lang="en-US" sz="1400" kern="0" dirty="0">
                  <a:solidFill>
                    <a:srgbClr val="003F80"/>
                  </a:solidFill>
                </a:rPr>
                <a:t>Moisture</a:t>
              </a:r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6343509" y="2453159"/>
              <a:ext cx="1015986" cy="3713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400">
                <a:lnSpc>
                  <a:spcPct val="90000"/>
                </a:lnSpc>
              </a:pPr>
              <a:r>
                <a:rPr lang="en-US" sz="1400" kern="0" dirty="0">
                  <a:solidFill>
                    <a:srgbClr val="003F80"/>
                  </a:solidFill>
                </a:rPr>
                <a:t>Bacteria</a:t>
              </a:r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6078121" y="2967716"/>
              <a:ext cx="1170663" cy="6229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400">
                <a:lnSpc>
                  <a:spcPct val="90000"/>
                </a:lnSpc>
              </a:pPr>
              <a:r>
                <a:rPr lang="en-US" sz="1400" kern="0" dirty="0">
                  <a:solidFill>
                    <a:srgbClr val="003F80"/>
                  </a:solidFill>
                </a:rPr>
                <a:t>Silver ion release</a:t>
              </a:r>
            </a:p>
          </p:txBody>
        </p:sp>
        <p:grpSp>
          <p:nvGrpSpPr>
            <p:cNvPr id="120" name="Group 119"/>
            <p:cNvGrpSpPr/>
            <p:nvPr/>
          </p:nvGrpSpPr>
          <p:grpSpPr>
            <a:xfrm>
              <a:off x="7294373" y="1444687"/>
              <a:ext cx="857153" cy="186774"/>
              <a:chOff x="7294373" y="1444687"/>
              <a:chExt cx="857153" cy="186774"/>
            </a:xfrm>
          </p:grpSpPr>
          <p:sp>
            <p:nvSpPr>
              <p:cNvPr id="121" name="Oval 120"/>
              <p:cNvSpPr/>
              <p:nvPr/>
            </p:nvSpPr>
            <p:spPr>
              <a:xfrm>
                <a:off x="8053834" y="1533769"/>
                <a:ext cx="97692" cy="97692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solidFill>
                  <a:srgbClr val="003F8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22" name="Straight Connector 121"/>
              <p:cNvCxnSpPr/>
              <p:nvPr/>
            </p:nvCxnSpPr>
            <p:spPr>
              <a:xfrm flipH="1" flipV="1">
                <a:off x="7294373" y="1444687"/>
                <a:ext cx="771372" cy="137928"/>
              </a:xfrm>
              <a:prstGeom prst="line">
                <a:avLst/>
              </a:prstGeom>
              <a:noFill/>
              <a:ln w="9525" cap="flat" cmpd="sng" algn="ctr">
                <a:solidFill>
                  <a:srgbClr val="003F80"/>
                </a:solidFill>
                <a:prstDash val="solid"/>
              </a:ln>
              <a:effectLst/>
            </p:spPr>
          </p:cxnSp>
        </p:grpSp>
        <p:grpSp>
          <p:nvGrpSpPr>
            <p:cNvPr id="123" name="Group 122"/>
            <p:cNvGrpSpPr/>
            <p:nvPr/>
          </p:nvGrpSpPr>
          <p:grpSpPr>
            <a:xfrm>
              <a:off x="6949624" y="2004903"/>
              <a:ext cx="857153" cy="97692"/>
              <a:chOff x="7294373" y="1533769"/>
              <a:chExt cx="857153" cy="97692"/>
            </a:xfrm>
          </p:grpSpPr>
          <p:sp>
            <p:nvSpPr>
              <p:cNvPr id="124" name="Oval 123"/>
              <p:cNvSpPr/>
              <p:nvPr/>
            </p:nvSpPr>
            <p:spPr>
              <a:xfrm>
                <a:off x="8053834" y="1533769"/>
                <a:ext cx="97692" cy="97692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solidFill>
                  <a:srgbClr val="003F8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25" name="Straight Connector 124"/>
              <p:cNvCxnSpPr/>
              <p:nvPr/>
            </p:nvCxnSpPr>
            <p:spPr>
              <a:xfrm flipH="1">
                <a:off x="7294373" y="1582615"/>
                <a:ext cx="771372" cy="2098"/>
              </a:xfrm>
              <a:prstGeom prst="line">
                <a:avLst/>
              </a:prstGeom>
              <a:noFill/>
              <a:ln w="9525" cap="flat" cmpd="sng" algn="ctr">
                <a:solidFill>
                  <a:srgbClr val="003F80"/>
                </a:solidFill>
                <a:prstDash val="solid"/>
              </a:ln>
              <a:effectLst/>
            </p:spPr>
          </p:cxnSp>
        </p:grpSp>
        <p:grpSp>
          <p:nvGrpSpPr>
            <p:cNvPr id="126" name="Group 125"/>
            <p:cNvGrpSpPr/>
            <p:nvPr/>
          </p:nvGrpSpPr>
          <p:grpSpPr>
            <a:xfrm>
              <a:off x="7294373" y="2377216"/>
              <a:ext cx="664806" cy="230950"/>
              <a:chOff x="7486720" y="1533769"/>
              <a:chExt cx="664806" cy="230950"/>
            </a:xfrm>
          </p:grpSpPr>
          <p:sp>
            <p:nvSpPr>
              <p:cNvPr id="127" name="Oval 126"/>
              <p:cNvSpPr/>
              <p:nvPr/>
            </p:nvSpPr>
            <p:spPr>
              <a:xfrm>
                <a:off x="8053834" y="1533769"/>
                <a:ext cx="97692" cy="97692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solidFill>
                  <a:srgbClr val="003F8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28" name="Straight Connector 127"/>
              <p:cNvCxnSpPr/>
              <p:nvPr/>
            </p:nvCxnSpPr>
            <p:spPr>
              <a:xfrm flipH="1">
                <a:off x="7486720" y="1582615"/>
                <a:ext cx="579025" cy="182104"/>
              </a:xfrm>
              <a:prstGeom prst="line">
                <a:avLst/>
              </a:prstGeom>
              <a:noFill/>
              <a:ln w="9525" cap="flat" cmpd="sng" algn="ctr">
                <a:solidFill>
                  <a:srgbClr val="003F80"/>
                </a:solidFill>
                <a:prstDash val="solid"/>
              </a:ln>
              <a:effectLst/>
            </p:spPr>
          </p:cxnSp>
        </p:grpSp>
        <p:grpSp>
          <p:nvGrpSpPr>
            <p:cNvPr id="129" name="Group 128"/>
            <p:cNvGrpSpPr/>
            <p:nvPr/>
          </p:nvGrpSpPr>
          <p:grpSpPr>
            <a:xfrm>
              <a:off x="7105487" y="3261008"/>
              <a:ext cx="808102" cy="97692"/>
              <a:chOff x="7343424" y="1533769"/>
              <a:chExt cx="808102" cy="97692"/>
            </a:xfrm>
          </p:grpSpPr>
          <p:sp>
            <p:nvSpPr>
              <p:cNvPr id="130" name="Oval 129"/>
              <p:cNvSpPr/>
              <p:nvPr/>
            </p:nvSpPr>
            <p:spPr>
              <a:xfrm>
                <a:off x="8053834" y="1533769"/>
                <a:ext cx="97692" cy="97692"/>
              </a:xfrm>
              <a:prstGeom prst="ellipse">
                <a:avLst/>
              </a:prstGeom>
              <a:solidFill>
                <a:srgbClr val="00B0F0"/>
              </a:solidFill>
              <a:ln w="9525" cap="flat" cmpd="sng" algn="ctr">
                <a:solidFill>
                  <a:srgbClr val="003F8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4400"/>
                <a:endParaRPr lang="en-US" kern="0" dirty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131" name="Straight Connector 130"/>
              <p:cNvCxnSpPr/>
              <p:nvPr/>
            </p:nvCxnSpPr>
            <p:spPr>
              <a:xfrm flipH="1" flipV="1">
                <a:off x="7343424" y="1533769"/>
                <a:ext cx="722322" cy="48846"/>
              </a:xfrm>
              <a:prstGeom prst="line">
                <a:avLst/>
              </a:prstGeom>
              <a:noFill/>
              <a:ln w="9525" cap="flat" cmpd="sng" algn="ctr">
                <a:solidFill>
                  <a:srgbClr val="003F80"/>
                </a:solidFill>
                <a:prstDash val="solid"/>
              </a:ln>
              <a:effectLst/>
            </p:spPr>
          </p:cxnSp>
        </p:grpSp>
      </p:grpSp>
      <p:pic>
        <p:nvPicPr>
          <p:cNvPr id="2" name="Picture 1" descr="assembled-unit-no-feet.jpg">
            <a:extLst>
              <a:ext uri="{FF2B5EF4-FFF2-40B4-BE49-F238E27FC236}">
                <a16:creationId xmlns:a16="http://schemas.microsoft.com/office/drawing/2014/main" id="{C015753A-8684-420D-906F-EF694A72C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7658" y="3037827"/>
            <a:ext cx="1927209" cy="2486964"/>
          </a:xfrm>
          <a:prstGeom prst="rect">
            <a:avLst/>
          </a:prstGeom>
        </p:spPr>
      </p:pic>
      <p:sp>
        <p:nvSpPr>
          <p:cNvPr id="4" name="Rounded Rectangle 11">
            <a:extLst>
              <a:ext uri="{FF2B5EF4-FFF2-40B4-BE49-F238E27FC236}">
                <a16:creationId xmlns:a16="http://schemas.microsoft.com/office/drawing/2014/main" id="{018A82BC-E357-4B17-BE1C-3831AAD2A0B4}"/>
              </a:ext>
            </a:extLst>
          </p:cNvPr>
          <p:cNvSpPr/>
          <p:nvPr/>
        </p:nvSpPr>
        <p:spPr>
          <a:xfrm>
            <a:off x="5956893" y="4022113"/>
            <a:ext cx="1550670" cy="478408"/>
          </a:xfrm>
          <a:prstGeom prst="roundRect">
            <a:avLst>
              <a:gd name="adj" fmla="val 9284"/>
            </a:avLst>
          </a:prstGeom>
          <a:noFill/>
          <a:ln w="3810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12">
            <a:extLst>
              <a:ext uri="{FF2B5EF4-FFF2-40B4-BE49-F238E27FC236}">
                <a16:creationId xmlns:a16="http://schemas.microsoft.com/office/drawing/2014/main" id="{5E8FC234-2EDA-450C-B380-F88456046657}"/>
              </a:ext>
            </a:extLst>
          </p:cNvPr>
          <p:cNvSpPr/>
          <p:nvPr/>
        </p:nvSpPr>
        <p:spPr>
          <a:xfrm>
            <a:off x="5947326" y="4946396"/>
            <a:ext cx="1550671" cy="478408"/>
          </a:xfrm>
          <a:prstGeom prst="roundRect">
            <a:avLst>
              <a:gd name="adj" fmla="val 9284"/>
            </a:avLst>
          </a:prstGeom>
          <a:noFill/>
          <a:ln w="3810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601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8" y="1061426"/>
            <a:ext cx="4581525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External Removable Air Filter</a:t>
            </a:r>
          </a:p>
          <a:p>
            <a:pPr marL="0" indent="0">
              <a:buNone/>
            </a:pPr>
            <a:endParaRPr lang="en-US" sz="600" b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Industry-exclusive external filter location makes access, rinsing and reusing fast and easy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Better visibility keeps regular cleaning top of mind, ensuring maximum performance and optimal sanitation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No tools required for removal, unlike the competition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Easier Cleanability</a:t>
            </a:r>
          </a:p>
        </p:txBody>
      </p:sp>
      <p:pic>
        <p:nvPicPr>
          <p:cNvPr id="8" name="Picture 7" descr="air-filter-replaceme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6980" y="1182006"/>
            <a:ext cx="3175070" cy="42139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9" name="Rounded Rectangle 8"/>
          <p:cNvSpPr/>
          <p:nvPr/>
        </p:nvSpPr>
        <p:spPr>
          <a:xfrm>
            <a:off x="6260123" y="1765231"/>
            <a:ext cx="1556727" cy="2945740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579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1426"/>
            <a:ext cx="8458200" cy="48344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Purpose-Built Spout Design</a:t>
            </a:r>
          </a:p>
          <a:p>
            <a:pPr marL="0" indent="0">
              <a:buNone/>
            </a:pPr>
            <a:endParaRPr lang="en-US" sz="600" b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Angled front housing provides visibility and access to spouts</a:t>
            </a:r>
          </a:p>
          <a:p>
            <a:r>
              <a:rPr lang="en-US" sz="2200" dirty="0">
                <a:solidFill>
                  <a:schemeClr val="tx2"/>
                </a:solidFill>
              </a:rPr>
              <a:t>Makes easier cleaning possible in order to prevent unsightly buildup</a:t>
            </a:r>
          </a:p>
          <a:p>
            <a:r>
              <a:rPr lang="en-US" sz="2200" dirty="0">
                <a:solidFill>
                  <a:schemeClr val="tx2"/>
                </a:solidFill>
              </a:rPr>
              <a:t>Fully removable spouts allow for </a:t>
            </a:r>
            <a:r>
              <a:rPr lang="en-US" sz="2200" b="1" dirty="0">
                <a:solidFill>
                  <a:schemeClr val="tx2"/>
                </a:solidFill>
              </a:rPr>
              <a:t>easy cleaning and maintenance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Easier Cleanability</a:t>
            </a:r>
          </a:p>
        </p:txBody>
      </p:sp>
      <p:pic>
        <p:nvPicPr>
          <p:cNvPr id="8" name="Picture 7" descr="HID540-w_Leg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271" y="3138198"/>
            <a:ext cx="4442419" cy="26052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9" name="Rounded Rectangle 8"/>
          <p:cNvSpPr/>
          <p:nvPr/>
        </p:nvSpPr>
        <p:spPr>
          <a:xfrm>
            <a:off x="1664285" y="3701552"/>
            <a:ext cx="3452294" cy="1444981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567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1426"/>
            <a:ext cx="4757894" cy="48344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Removable Bin, Sink and Grill</a:t>
            </a:r>
          </a:p>
          <a:p>
            <a:pPr marL="0" indent="0">
              <a:buNone/>
            </a:pPr>
            <a:endParaRPr lang="en-US" sz="600" b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Industry-exclusive sink designed to collect water and ice can be </a:t>
            </a:r>
            <a:r>
              <a:rPr lang="en-US" sz="2200" b="1" dirty="0">
                <a:solidFill>
                  <a:schemeClr val="tx2"/>
                </a:solidFill>
              </a:rPr>
              <a:t>easily removed</a:t>
            </a:r>
            <a:r>
              <a:rPr lang="en-US" sz="2200" dirty="0">
                <a:solidFill>
                  <a:schemeClr val="tx2"/>
                </a:solidFill>
              </a:rPr>
              <a:t> for washing and cleaning, as well as the bin and grill feature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Easier Cleanability</a:t>
            </a:r>
          </a:p>
        </p:txBody>
      </p:sp>
      <p:pic>
        <p:nvPicPr>
          <p:cNvPr id="8" name="Picture 7" descr="sink-tray-and-compresso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111" y="3371144"/>
            <a:ext cx="3604683" cy="24031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" name="Picture 8" descr="HID525-w-Leg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2247" y="1277004"/>
            <a:ext cx="3023940" cy="4188281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6266948" y="4340506"/>
            <a:ext cx="2351315" cy="839111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1171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04168"/>
            <a:ext cx="5059345" cy="48344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Reduced Operational Footprint</a:t>
            </a:r>
          </a:p>
          <a:p>
            <a:pPr marL="0" indent="0">
              <a:buNone/>
            </a:pPr>
            <a:endParaRPr lang="en-US" sz="700" b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Contoured sides are designed to house external air filter while allowing for greater breathability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Less clearance is required </a:t>
            </a:r>
            <a:r>
              <a:rPr lang="en-US" sz="2200" dirty="0">
                <a:solidFill>
                  <a:schemeClr val="tx2"/>
                </a:solidFill>
              </a:rPr>
              <a:t>around the sides of the unit</a:t>
            </a:r>
          </a:p>
          <a:p>
            <a:pPr marL="0" indent="0">
              <a:buNone/>
            </a:pPr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Recessed utility chase on backside of unit provides clearance for tight installs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Ideal for crowded nurse stations or   any area where space is at a premium</a:t>
            </a:r>
          </a:p>
          <a:p>
            <a:pPr marL="0" indent="0">
              <a:buNone/>
            </a:pPr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Smallest operational footprint available on the market relative to capacity</a:t>
            </a:r>
          </a:p>
          <a:p>
            <a:pPr marL="0" indent="0">
              <a:buNone/>
            </a:pPr>
            <a:endParaRPr lang="en-US" sz="1050" b="1" dirty="0">
              <a:solidFill>
                <a:srgbClr val="00B0F0"/>
              </a:solidFill>
            </a:endParaRPr>
          </a:p>
        </p:txBody>
      </p:sp>
      <p:pic>
        <p:nvPicPr>
          <p:cNvPr id="8" name="Picture 7" descr="HD312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2650" y="955324"/>
            <a:ext cx="2940051" cy="454324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004820" y="2873829"/>
            <a:ext cx="726179" cy="1647139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199" y="58738"/>
            <a:ext cx="8445501" cy="741362"/>
          </a:xfrm>
        </p:spPr>
        <p:txBody>
          <a:bodyPr>
            <a:no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Enhanced Serviceability</a:t>
            </a:r>
            <a:endParaRPr lang="en-US" sz="37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324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1426"/>
            <a:ext cx="5219700" cy="48344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Front Access to Key Components</a:t>
            </a:r>
          </a:p>
          <a:p>
            <a:pPr marL="0" indent="0">
              <a:buNone/>
            </a:pPr>
            <a:endParaRPr lang="en-US" sz="600" b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Removable front panel provides easy access for service technicians to instantly diagnose potential issues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Individual components designed for quick access, service and replacement, preventing lengthy, costly downtime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Storage bin can be removed</a:t>
            </a:r>
            <a:r>
              <a:rPr lang="en-US" sz="2200" dirty="0">
                <a:solidFill>
                  <a:schemeClr val="tx2"/>
                </a:solidFill>
              </a:rPr>
              <a:t> for additional component access and cleaning</a:t>
            </a:r>
          </a:p>
          <a:p>
            <a:pPr marL="0" indent="0">
              <a:buNone/>
            </a:pPr>
            <a:endParaRPr lang="en-US" sz="1050" b="1" dirty="0">
              <a:solidFill>
                <a:srgbClr val="00B0F0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199" y="58738"/>
            <a:ext cx="8546123" cy="741362"/>
          </a:xfrm>
        </p:spPr>
        <p:txBody>
          <a:bodyPr>
            <a:no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Enhanced Serviceability</a:t>
            </a:r>
          </a:p>
        </p:txBody>
      </p:sp>
      <p:pic>
        <p:nvPicPr>
          <p:cNvPr id="5" name="Picture 4" descr="front-panel-remove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7250" y="1089648"/>
            <a:ext cx="2920999" cy="427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4540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1426"/>
            <a:ext cx="5169878" cy="48344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Quick Response (QR) Code Access</a:t>
            </a:r>
          </a:p>
          <a:p>
            <a:pPr marL="0" indent="0">
              <a:buNone/>
            </a:pPr>
            <a:endParaRPr lang="en-US" sz="600" b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Unit-specific QR code for quick access to service manuals, warranty history, and other vital machine information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Helps </a:t>
            </a:r>
            <a:r>
              <a:rPr lang="en-US" sz="2200" b="1" dirty="0">
                <a:solidFill>
                  <a:schemeClr val="tx2"/>
                </a:solidFill>
              </a:rPr>
              <a:t>reduce downtime </a:t>
            </a:r>
            <a:r>
              <a:rPr lang="en-US" sz="2200" dirty="0">
                <a:solidFill>
                  <a:schemeClr val="tx2"/>
                </a:solidFill>
              </a:rPr>
              <a:t>and frequency of service calls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Convenient internal location allows service technicians to access the QR code while monitoring indicator lights and control board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199" y="58738"/>
            <a:ext cx="8385349" cy="741362"/>
          </a:xfrm>
        </p:spPr>
        <p:txBody>
          <a:bodyPr>
            <a:no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Enhanced Serviceability</a:t>
            </a:r>
          </a:p>
        </p:txBody>
      </p:sp>
      <p:pic>
        <p:nvPicPr>
          <p:cNvPr id="6" name="Picture 5" descr="HID-QR-Cod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7612" y="1358434"/>
            <a:ext cx="2589188" cy="34313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7" name="Rounded Rectangle 6"/>
          <p:cNvSpPr/>
          <p:nvPr/>
        </p:nvSpPr>
        <p:spPr>
          <a:xfrm>
            <a:off x="6554811" y="2481838"/>
            <a:ext cx="1009650" cy="1257300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4366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91570"/>
            <a:ext cx="5521569" cy="48570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Intuitive Diagnostics</a:t>
            </a:r>
          </a:p>
          <a:p>
            <a:pPr marL="0" indent="0">
              <a:buNone/>
            </a:pPr>
            <a:endParaRPr lang="en-US" sz="600" b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Internal LED indicator lights keep </a:t>
            </a:r>
            <a:r>
              <a:rPr lang="en-US" sz="2200" dirty="0">
                <a:solidFill>
                  <a:srgbClr val="1F497D"/>
                </a:solidFill>
              </a:rPr>
              <a:t>maintenance</a:t>
            </a:r>
            <a:r>
              <a:rPr lang="en-US" sz="2200" dirty="0">
                <a:solidFill>
                  <a:schemeClr val="tx2"/>
                </a:solidFill>
              </a:rPr>
              <a:t> staff informed of unit’s current status to </a:t>
            </a:r>
            <a:r>
              <a:rPr lang="en-US" sz="2200" b="1" dirty="0">
                <a:solidFill>
                  <a:schemeClr val="tx2"/>
                </a:solidFill>
              </a:rPr>
              <a:t>help reduce service time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Lights alert staff when descaling and sanitizing are needed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Warning lights feature a seven-segment display showing critical diagnostic readouts for easy reference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Test mode activates key components to check for potential issues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USB port allows for fast software updates</a:t>
            </a:r>
          </a:p>
          <a:p>
            <a:pPr marL="0" indent="0">
              <a:buNone/>
            </a:pPr>
            <a:endParaRPr lang="en-US" sz="1050" b="1" dirty="0">
              <a:solidFill>
                <a:srgbClr val="00B0F0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199" y="58738"/>
            <a:ext cx="8334375" cy="741362"/>
          </a:xfrm>
        </p:spPr>
        <p:txBody>
          <a:bodyPr>
            <a:no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Enhanced Serviceability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0648" y="1285670"/>
            <a:ext cx="1840927" cy="39435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8204013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1061428"/>
            <a:ext cx="5153026" cy="48344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Smart Construction &amp; Design</a:t>
            </a:r>
          </a:p>
          <a:p>
            <a:pPr marL="0" indent="0">
              <a:buNone/>
            </a:pPr>
            <a:endParaRPr lang="en-US" sz="600" b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Evaporator made of 100% stainless-steel for optimal heat transfer and enhanced durability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Larger sink drain opening with improved slope helps </a:t>
            </a:r>
            <a:r>
              <a:rPr lang="en-US" sz="2200" b="1" dirty="0">
                <a:solidFill>
                  <a:schemeClr val="tx2"/>
                </a:solidFill>
              </a:rPr>
              <a:t>prevent clogging</a:t>
            </a:r>
          </a:p>
          <a:p>
            <a:endParaRPr lang="en-US" sz="600" b="1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Durable stainless-steel exterior panels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ADA-compliant dispensing area  </a:t>
            </a:r>
            <a:r>
              <a:rPr lang="en-US" sz="1800" dirty="0">
                <a:solidFill>
                  <a:schemeClr val="tx2"/>
                </a:solidFill>
              </a:rPr>
              <a:t>(applicable to touch-free configurations only)</a:t>
            </a:r>
          </a:p>
          <a:p>
            <a:pPr marL="0" indent="0">
              <a:buNone/>
            </a:pPr>
            <a:endParaRPr lang="en-US" sz="1050" b="1" dirty="0">
              <a:solidFill>
                <a:srgbClr val="00B0F0"/>
              </a:solidFill>
            </a:endParaRPr>
          </a:p>
        </p:txBody>
      </p:sp>
      <p:pic>
        <p:nvPicPr>
          <p:cNvPr id="6" name="Picture 5" descr="HID312-w_leg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9556" y="1149242"/>
            <a:ext cx="2647245" cy="4215361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561666" y="4208262"/>
            <a:ext cx="2111023" cy="931334"/>
          </a:xfrm>
          <a:prstGeom prst="roundRect">
            <a:avLst>
              <a:gd name="adj" fmla="val 9284"/>
            </a:avLst>
          </a:prstGeom>
          <a:noFill/>
          <a:ln w="57150" cmpd="sng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Intelligent Design</a:t>
            </a:r>
            <a:endParaRPr lang="en-US" sz="37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2117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101618"/>
            <a:ext cx="5086349" cy="48344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Quiet Operation</a:t>
            </a:r>
          </a:p>
          <a:p>
            <a:pPr marL="0" indent="0">
              <a:buNone/>
            </a:pPr>
            <a:endParaRPr lang="en-US" sz="600" b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Unnecessary equipment noise can negatively affect the patient care or hospitality environment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Meridian’s improved condenser fan function delivers quiet operation</a:t>
            </a:r>
          </a:p>
          <a:p>
            <a:endParaRPr lang="en-US" sz="1100" u="sng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Energy Efficient</a:t>
            </a:r>
          </a:p>
          <a:p>
            <a:pPr marL="0" indent="0">
              <a:buNone/>
            </a:pPr>
            <a:endParaRPr lang="en-US" sz="600" b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Electronic controls and a highly efficient compressor translate to reduced energy consumption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All Meridian™ models are CEE Tier 2 certified and up to 15% more energy efficient than the competition</a:t>
            </a:r>
          </a:p>
          <a:p>
            <a:pPr marL="0" indent="0">
              <a:buNone/>
            </a:pPr>
            <a:endParaRPr lang="en-US" sz="1050" b="1" dirty="0">
              <a:solidFill>
                <a:srgbClr val="00B0F0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Intelligent Design</a:t>
            </a:r>
            <a:endParaRPr lang="en-US" sz="3700" b="1" dirty="0">
              <a:solidFill>
                <a:schemeClr val="tx2"/>
              </a:solidFill>
            </a:endParaRPr>
          </a:p>
        </p:txBody>
      </p:sp>
      <p:pic>
        <p:nvPicPr>
          <p:cNvPr id="6" name="Picture 5" descr="quiet-condens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800" y="1265249"/>
            <a:ext cx="1905000" cy="28593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Picture 6" descr="energy efficient ice 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1150" y="4277005"/>
            <a:ext cx="1266825" cy="119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84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310AAF-2DA3-E1B9-9447-CF89F7E1E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481" y="1011609"/>
            <a:ext cx="8851037" cy="3511195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6ABA8DB1-8301-ACB0-81D6-53D1F704ABA6}"/>
              </a:ext>
            </a:extLst>
          </p:cNvPr>
          <p:cNvGrpSpPr/>
          <p:nvPr/>
        </p:nvGrpSpPr>
        <p:grpSpPr>
          <a:xfrm>
            <a:off x="6163207" y="4252244"/>
            <a:ext cx="2834311" cy="235482"/>
            <a:chOff x="228548" y="5578365"/>
            <a:chExt cx="2834311" cy="235482"/>
          </a:xfrm>
        </p:grpSpPr>
        <p:sp>
          <p:nvSpPr>
            <p:cNvPr id="40" name="Rounded Rectangle 4">
              <a:extLst>
                <a:ext uri="{FF2B5EF4-FFF2-40B4-BE49-F238E27FC236}">
                  <a16:creationId xmlns:a16="http://schemas.microsoft.com/office/drawing/2014/main" id="{45B711F0-07CE-5C5A-DB45-E23C42D403F3}"/>
                </a:ext>
              </a:extLst>
            </p:cNvPr>
            <p:cNvSpPr/>
            <p:nvPr/>
          </p:nvSpPr>
          <p:spPr>
            <a:xfrm>
              <a:off x="228548" y="5578365"/>
              <a:ext cx="2834307" cy="235482"/>
            </a:xfrm>
            <a:prstGeom prst="roundRect">
              <a:avLst/>
            </a:prstGeom>
            <a:solidFill>
              <a:srgbClr val="0D1C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77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8803A8D-7CD6-15D3-A1A6-3DB6742C37E6}"/>
                </a:ext>
              </a:extLst>
            </p:cNvPr>
            <p:cNvSpPr/>
            <p:nvPr/>
          </p:nvSpPr>
          <p:spPr>
            <a:xfrm>
              <a:off x="228549" y="5583015"/>
              <a:ext cx="2834310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All models include power cord with NEMA 5-15P plug</a:t>
              </a:r>
            </a:p>
          </p:txBody>
        </p:sp>
      </p:grpSp>
      <p:pic>
        <p:nvPicPr>
          <p:cNvPr id="4" name="Picture 3" descr="A picture containing text, food, milk&#10;&#10;Description automatically generated">
            <a:extLst>
              <a:ext uri="{FF2B5EF4-FFF2-40B4-BE49-F238E27FC236}">
                <a16:creationId xmlns:a16="http://schemas.microsoft.com/office/drawing/2014/main" id="{FF7D2DE6-0207-4949-43AD-CE94E40B2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0663" y="4339522"/>
            <a:ext cx="1306991" cy="1602950"/>
          </a:xfrm>
          <a:prstGeom prst="rect">
            <a:avLst/>
          </a:prstGeom>
        </p:spPr>
      </p:pic>
      <p:pic>
        <p:nvPicPr>
          <p:cNvPr id="17" name="Picture 16" descr="A picture containing device&#10;&#10;Description automatically generated">
            <a:extLst>
              <a:ext uri="{FF2B5EF4-FFF2-40B4-BE49-F238E27FC236}">
                <a16:creationId xmlns:a16="http://schemas.microsoft.com/office/drawing/2014/main" id="{EFC5B189-6D66-D239-DB42-5F9BB8BF47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621" y="4339522"/>
            <a:ext cx="1481042" cy="169304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713D6CE-F97A-3D8E-C86E-8E433B3B87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7968" y="4339522"/>
            <a:ext cx="2685254" cy="153003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54516AE-4165-2C1F-CCCC-259D5242AE1F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Ice &amp; Water Dispensers:</a:t>
            </a:r>
            <a:r>
              <a:rPr kumimoji="0" lang="en-US" sz="35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Overview</a:t>
            </a:r>
          </a:p>
        </p:txBody>
      </p:sp>
      <p:pic>
        <p:nvPicPr>
          <p:cNvPr id="8" name="Picture 7" descr="A blue and white logo&#10;&#10;Description automatically generated">
            <a:extLst>
              <a:ext uri="{FF2B5EF4-FFF2-40B4-BE49-F238E27FC236}">
                <a16:creationId xmlns:a16="http://schemas.microsoft.com/office/drawing/2014/main" id="{B1BC1CDC-9373-D047-708F-FDD3EBE1CD6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798" y="297259"/>
            <a:ext cx="1965000" cy="34051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D56ACA0D-5D32-66AE-19EC-82A94E5D9572}"/>
              </a:ext>
            </a:extLst>
          </p:cNvPr>
          <p:cNvGrpSpPr/>
          <p:nvPr/>
        </p:nvGrpSpPr>
        <p:grpSpPr>
          <a:xfrm>
            <a:off x="228600" y="1091687"/>
            <a:ext cx="1871935" cy="1194313"/>
            <a:chOff x="152400" y="1091687"/>
            <a:chExt cx="1871935" cy="119431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C37450E-B6A8-7328-30DA-5D744E6A25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"/>
            <a:stretch/>
          </p:blipFill>
          <p:spPr>
            <a:xfrm>
              <a:off x="169621" y="1433283"/>
              <a:ext cx="378416" cy="153301"/>
            </a:xfrm>
            <a:prstGeom prst="rect">
              <a:avLst/>
            </a:prstGeom>
          </p:spPr>
        </p:pic>
        <p:pic>
          <p:nvPicPr>
            <p:cNvPr id="15" name="Picture 14" descr="A black machine with buttons&#10;&#10;Description automatically generated">
              <a:extLst>
                <a:ext uri="{FF2B5EF4-FFF2-40B4-BE49-F238E27FC236}">
                  <a16:creationId xmlns:a16="http://schemas.microsoft.com/office/drawing/2014/main" id="{CB548FF4-F5AE-E4BD-C554-F0C9BE9FF8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1545" l="2889" r="99333">
                          <a14:foregroundMark x1="44667" y1="77843" x2="76222" y2="75219"/>
                          <a14:foregroundMark x1="16889" y1="51895" x2="43778" y2="71429"/>
                          <a14:foregroundMark x1="43778" y1="71429" x2="82889" y2="80175"/>
                          <a14:foregroundMark x1="78444" y1="54519" x2="64222" y2="84548"/>
                          <a14:foregroundMark x1="84667" y1="66181" x2="66444" y2="85714"/>
                          <a14:foregroundMark x1="79778" y1="65015" x2="71333" y2="86006"/>
                          <a14:foregroundMark x1="81778" y1="72303" x2="79111" y2="82507"/>
                          <a14:foregroundMark x1="63778" y1="84548" x2="33333" y2="78717"/>
                          <a14:foregroundMark x1="33333" y1="78717" x2="33333" y2="78717"/>
                          <a14:foregroundMark x1="38667" y1="79883" x2="13556" y2="73469"/>
                          <a14:foregroundMark x1="19333" y1="64723" x2="19556" y2="83965"/>
                          <a14:foregroundMark x1="20222" y1="38192" x2="20444" y2="69971"/>
                          <a14:foregroundMark x1="18444" y1="20408" x2="30667" y2="18367"/>
                          <a14:foregroundMark x1="19111" y1="22449" x2="23333" y2="17493"/>
                          <a14:foregroundMark x1="20000" y1="41108" x2="20889" y2="34694"/>
                          <a14:foregroundMark x1="19778" y1="19242" x2="45556" y2="16618"/>
                          <a14:foregroundMark x1="17778" y1="18367" x2="46444" y2="16327"/>
                          <a14:foregroundMark x1="34889" y1="16618" x2="45333" y2="15160"/>
                          <a14:foregroundMark x1="30889" y1="16910" x2="38000" y2="15452"/>
                          <a14:foregroundMark x1="45556" y1="15160" x2="97778" y2="15743"/>
                          <a14:foregroundMark x1="81111" y1="17784" x2="80444" y2="43149"/>
                          <a14:foregroundMark x1="80444" y1="37026" x2="71333" y2="47813"/>
                          <a14:foregroundMark x1="74667" y1="42857" x2="74667" y2="62974"/>
                          <a14:foregroundMark x1="20667" y1="37026" x2="19556" y2="38192"/>
                          <a14:foregroundMark x1="20889" y1="35860" x2="16667" y2="38484"/>
                          <a14:foregroundMark x1="17333" y1="23032" x2="25111" y2="23615"/>
                          <a14:foregroundMark x1="16889" y1="36443" x2="23556" y2="33528"/>
                          <a14:foregroundMark x1="19333" y1="11953" x2="63556" y2="8163"/>
                          <a14:foregroundMark x1="63556" y1="8163" x2="63778" y2="8163"/>
                          <a14:foregroundMark x1="19778" y1="5539" x2="41556" y2="875"/>
                          <a14:foregroundMark x1="18667" y1="0" x2="18667" y2="0"/>
                          <a14:foregroundMark x1="18000" y1="1458" x2="6000" y2="2624"/>
                          <a14:foregroundMark x1="14444" y1="4665" x2="3111" y2="4665"/>
                          <a14:foregroundMark x1="88444" y1="15452" x2="88222" y2="80175"/>
                          <a14:foregroundMark x1="91556" y1="17201" x2="95111" y2="79300"/>
                          <a14:foregroundMark x1="95778" y1="79300" x2="67778" y2="78134"/>
                          <a14:foregroundMark x1="97111" y1="78134" x2="65778" y2="84840"/>
                          <a14:foregroundMark x1="12222" y1="76385" x2="95333" y2="82507"/>
                          <a14:foregroundMark x1="23778" y1="78426" x2="54000" y2="78717"/>
                          <a14:foregroundMark x1="24889" y1="80175" x2="53333" y2="79592"/>
                          <a14:foregroundMark x1="53333" y1="79592" x2="53333" y2="79592"/>
                          <a14:foregroundMark x1="29333" y1="78426" x2="60000" y2="88630"/>
                          <a14:foregroundMark x1="28000" y1="77551" x2="43556" y2="89213"/>
                          <a14:foregroundMark x1="23778" y1="77843" x2="35111" y2="90962"/>
                          <a14:foregroundMark x1="80889" y1="79883" x2="90889" y2="89213"/>
                          <a14:foregroundMark x1="94889" y1="81341" x2="99333" y2="91545"/>
                          <a14:foregroundMark x1="81111" y1="76968" x2="75111" y2="84548"/>
                          <a14:foregroundMark x1="79556" y1="78717" x2="77333" y2="880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294"/>
            <a:stretch/>
          </p:blipFill>
          <p:spPr>
            <a:xfrm>
              <a:off x="152400" y="1091687"/>
              <a:ext cx="1871935" cy="11943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2795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1" y="1061426"/>
            <a:ext cx="4604118" cy="49026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High Quality Manufacturing</a:t>
            </a:r>
          </a:p>
          <a:p>
            <a:pPr marL="0" indent="0">
              <a:buNone/>
            </a:pPr>
            <a:endParaRPr lang="en-US" sz="11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500" i="1" dirty="0">
                <a:solidFill>
                  <a:srgbClr val="1F497D"/>
                </a:solidFill>
              </a:rPr>
              <a:t>All Meridian™ units are manufactured and tested at our award-winning facility in South Carolina to ensure you get a reliable machine that works exactly like it should</a:t>
            </a:r>
            <a:r>
              <a:rPr lang="en-US" sz="1500" b="1" i="1" dirty="0">
                <a:solidFill>
                  <a:srgbClr val="1F497D"/>
                </a:solidFill>
              </a:rPr>
              <a:t> </a:t>
            </a:r>
          </a:p>
          <a:p>
            <a:pPr marL="0" indent="0">
              <a:buNone/>
            </a:pPr>
            <a:endParaRPr lang="en-US" sz="1600" b="1" dirty="0">
              <a:solidFill>
                <a:srgbClr val="1F497D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1F497D"/>
                </a:solidFill>
              </a:rPr>
              <a:t>Assembled in the USA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600" dirty="0">
              <a:solidFill>
                <a:srgbClr val="1F497D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1F497D"/>
                </a:solidFill>
              </a:rPr>
              <a:t>Award winning Fairfax, South Carolina Facility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600" dirty="0">
              <a:solidFill>
                <a:srgbClr val="1F497D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1F497D"/>
                </a:solidFill>
              </a:rPr>
              <a:t>ISO 9001:2015 accredited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600" dirty="0">
              <a:solidFill>
                <a:srgbClr val="1F497D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1F497D"/>
                </a:solidFill>
              </a:rPr>
              <a:t>100% of machines run tested before shipment</a:t>
            </a:r>
          </a:p>
        </p:txBody>
      </p:sp>
      <p:pic>
        <p:nvPicPr>
          <p:cNvPr id="10" name="Picture 2" descr="C:\Users\jbiel.SCOTSMAN-ICE\AppData\Local\Microsoft\Windows\Temporary Internet Files\Content.Outlook\K3W0CS5F\ISO 2015 Logo_0218-01 (2).jpg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1318" y="4628439"/>
            <a:ext cx="1395957" cy="117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65201" y="800100"/>
            <a:ext cx="1582102" cy="2392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 descr="T:\Share\Marketing\Marketing Communications\Commercial\Logos\Awards\Low Res\IWbestWinner3Inch.jp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8645" y="2267902"/>
            <a:ext cx="1821304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shingo_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0294" y="3012592"/>
            <a:ext cx="1191916" cy="217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Intelligent Design</a:t>
            </a:r>
          </a:p>
        </p:txBody>
      </p:sp>
    </p:spTree>
    <p:extLst>
      <p:ext uri="{BB962C8B-B14F-4D97-AF65-F5344CB8AC3E}">
        <p14:creationId xmlns:p14="http://schemas.microsoft.com/office/powerpoint/2010/main" val="3118467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1426"/>
            <a:ext cx="4514295" cy="483440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Standing Behind Our Quality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600" i="1" dirty="0">
                <a:solidFill>
                  <a:schemeClr val="tx2"/>
                </a:solidFill>
              </a:rPr>
              <a:t>Scotsman provides a 3-year parts and labor warranty on all components, and 5-year parts warranty on the compressor and condenser</a:t>
            </a:r>
          </a:p>
          <a:p>
            <a:endParaRPr lang="en-US" sz="17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3-year parts and labor warranty on all components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5-y</a:t>
            </a:r>
            <a:r>
              <a:rPr lang="en-US" sz="2100" dirty="0">
                <a:solidFill>
                  <a:srgbClr val="2B5384"/>
                </a:solidFill>
              </a:rPr>
              <a:t>ear </a:t>
            </a:r>
            <a:r>
              <a:rPr lang="en-US" sz="2100" dirty="0">
                <a:solidFill>
                  <a:schemeClr val="tx2"/>
                </a:solidFill>
              </a:rPr>
              <a:t>parts warranty on compressor and condenser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Warranty valid in North, South &amp; Central America for commercial installations</a:t>
            </a:r>
          </a:p>
          <a:p>
            <a:endParaRPr lang="en-US" sz="6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Residential applications:</a:t>
            </a:r>
          </a:p>
          <a:p>
            <a:pPr lvl="1"/>
            <a:r>
              <a:rPr lang="en-US" sz="1700" dirty="0">
                <a:solidFill>
                  <a:schemeClr val="tx2"/>
                </a:solidFill>
              </a:rPr>
              <a:t>1-year parts and labor</a:t>
            </a:r>
          </a:p>
        </p:txBody>
      </p:sp>
      <p:pic>
        <p:nvPicPr>
          <p:cNvPr id="7" name="Picture 6" descr="A picture containing light&#10;&#10;Description automatically generated">
            <a:extLst>
              <a:ext uri="{FF2B5EF4-FFF2-40B4-BE49-F238E27FC236}">
                <a16:creationId xmlns:a16="http://schemas.microsoft.com/office/drawing/2014/main" id="{9300CD0F-0AA3-4FCF-B3FD-6E8318AF0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9509" y="951388"/>
            <a:ext cx="2828050" cy="282805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Intelligent Design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D87E94-86D3-41FB-9FC0-76648F2C2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2611" y="3579519"/>
            <a:ext cx="3114675" cy="1816414"/>
          </a:xfrm>
          <a:prstGeom prst="rect">
            <a:avLst/>
          </a:prstGeom>
        </p:spPr>
      </p:pic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E578D6BA-8133-49DA-95B6-FD594CAF3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2470" y="4332998"/>
            <a:ext cx="1005785" cy="100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587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Accessories</a:t>
            </a:r>
          </a:p>
        </p:txBody>
      </p:sp>
      <p:pic>
        <p:nvPicPr>
          <p:cNvPr id="8" name="Picture 7" descr="A picture containing indoor, refrigerator, electronics, kitchen&#10;&#10;Description automatically generated">
            <a:extLst>
              <a:ext uri="{FF2B5EF4-FFF2-40B4-BE49-F238E27FC236}">
                <a16:creationId xmlns:a16="http://schemas.microsoft.com/office/drawing/2014/main" id="{D11D0E3C-65F4-4E96-BA43-C6271BB34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6061" y="1162050"/>
            <a:ext cx="1904888" cy="4100977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EEEB657-90B3-410D-A13D-0737344B6F37}"/>
              </a:ext>
            </a:extLst>
          </p:cNvPr>
          <p:cNvGrpSpPr/>
          <p:nvPr/>
        </p:nvGrpSpPr>
        <p:grpSpPr>
          <a:xfrm>
            <a:off x="396162" y="1119855"/>
            <a:ext cx="6429899" cy="4591626"/>
            <a:chOff x="297978" y="1119855"/>
            <a:chExt cx="6429899" cy="4591626"/>
          </a:xfrm>
        </p:grpSpPr>
        <p:pic>
          <p:nvPicPr>
            <p:cNvPr id="12" name="Picture 11" descr="A picture containing computer&#10;&#10;Description automatically generated">
              <a:extLst>
                <a:ext uri="{FF2B5EF4-FFF2-40B4-BE49-F238E27FC236}">
                  <a16:creationId xmlns:a16="http://schemas.microsoft.com/office/drawing/2014/main" id="{C9727328-5D17-49A4-8B7A-5A849FE7DE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5652" y="1119855"/>
              <a:ext cx="1557053" cy="1965653"/>
            </a:xfrm>
            <a:prstGeom prst="rect">
              <a:avLst/>
            </a:prstGeom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435FC73-B543-4593-AE96-78F6A428B5BB}"/>
                </a:ext>
              </a:extLst>
            </p:cNvPr>
            <p:cNvGrpSpPr/>
            <p:nvPr/>
          </p:nvGrpSpPr>
          <p:grpSpPr>
            <a:xfrm>
              <a:off x="297978" y="1520172"/>
              <a:ext cx="6429899" cy="4191309"/>
              <a:chOff x="1745280" y="1460364"/>
              <a:chExt cx="6429899" cy="4191309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F9FEE40-4116-4C36-8D0F-0C5B49A7B815}"/>
                  </a:ext>
                </a:extLst>
              </p:cNvPr>
              <p:cNvSpPr/>
              <p:nvPr/>
            </p:nvSpPr>
            <p:spPr>
              <a:xfrm>
                <a:off x="1745280" y="3025700"/>
                <a:ext cx="2500418" cy="11233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b="1" dirty="0">
                    <a:solidFill>
                      <a:srgbClr val="00B0F0"/>
                    </a:solidFill>
                    <a:latin typeface="Calibri"/>
                  </a:rPr>
                  <a:t>KLP24A Adjustable Legs</a:t>
                </a:r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R="0" lvl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US" sz="135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Optional 4” adjustable legs for easy cleaning beneath unit</a:t>
                </a:r>
              </a:p>
              <a:p>
                <a:pPr marL="285750" marR="0" lvl="0" indent="-2857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endParaRPr kumimoji="0" lang="en-US" sz="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" b="0" i="1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6504BB4-B589-4E4C-8A04-17045ECA9920}"/>
                  </a:ext>
                </a:extLst>
              </p:cNvPr>
              <p:cNvSpPr/>
              <p:nvPr/>
            </p:nvSpPr>
            <p:spPr>
              <a:xfrm>
                <a:off x="4706463" y="3020183"/>
                <a:ext cx="3468716" cy="26314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HST16 &amp; HST21 Machine Stands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R="0" lvl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US" sz="135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Optional machine stands allow for freestanding configuration </a:t>
                </a:r>
              </a:p>
              <a:p>
                <a:pPr marR="0" lvl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endParaRPr lang="en-US" sz="600" i="1" dirty="0">
                  <a:solidFill>
                    <a:srgbClr val="1F497D"/>
                  </a:solidFill>
                  <a:latin typeface="Calibri"/>
                </a:endParaRPr>
              </a:p>
              <a:p>
                <a:pPr marL="285750" marR="0" lvl="0" indent="-2857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lang="en-US" sz="1350" dirty="0">
                    <a:solidFill>
                      <a:srgbClr val="1F497D"/>
                    </a:solidFill>
                    <a:latin typeface="Calibri"/>
                  </a:rPr>
                  <a:t>Stainless-steel construction</a:t>
                </a:r>
              </a:p>
              <a:p>
                <a:pPr marL="285750" marR="0" lvl="0" indent="-2857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en-US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Includes 6” adjustable legs</a:t>
                </a:r>
              </a:p>
              <a:p>
                <a:pPr marL="285750" marR="0" lvl="0" indent="-2857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endParaRPr kumimoji="0" lang="en-US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" b="0" i="1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" b="0" i="1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1" dirty="0">
                    <a:solidFill>
                      <a:srgbClr val="1F497D"/>
                    </a:solidFill>
                    <a:latin typeface="Calibri"/>
                  </a:rPr>
                  <a:t>Models w/ Reversible Locking Door + Storage Shelf:</a:t>
                </a:r>
                <a:endPara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HST16-A (for HID312)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dirty="0">
                    <a:solidFill>
                      <a:srgbClr val="1F497D"/>
                    </a:solidFill>
                    <a:latin typeface="Calibri"/>
                  </a:rPr>
                  <a:t>HST21-A (for HID525 &amp; HID540)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0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Basic Models: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dirty="0">
                    <a:solidFill>
                      <a:srgbClr val="1F497D"/>
                    </a:solidFill>
                    <a:latin typeface="Calibri"/>
                  </a:rPr>
                  <a:t>HST16B-A (for HID312)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dirty="0">
                    <a:solidFill>
                      <a:srgbClr val="1F497D"/>
                    </a:solidFill>
                    <a:latin typeface="Calibri"/>
                  </a:rPr>
                  <a:t>HST21B-1 (for HID525 &amp; HID540)</a:t>
                </a:r>
                <a:endParaRPr kumimoji="0" lang="en-US" sz="120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B5AA0004-A3B8-42DC-BCD1-1407691708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35890" y="1460364"/>
                <a:ext cx="0" cy="3682143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" name="Picture 3" descr="A picture containing indoor, cup, counter, sitting&#10;&#10;Description automatically generated">
            <a:extLst>
              <a:ext uri="{FF2B5EF4-FFF2-40B4-BE49-F238E27FC236}">
                <a16:creationId xmlns:a16="http://schemas.microsoft.com/office/drawing/2014/main" id="{F483CCCD-CC1E-40CA-95DF-9094BCAFB2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9982" y="4053583"/>
            <a:ext cx="1961744" cy="1684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00B0F0"/>
            </a:solidFill>
          </a:ln>
          <a:effectLst/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79FA001-5214-425C-B2BA-A80D52B1DC81}"/>
              </a:ext>
            </a:extLst>
          </p:cNvPr>
          <p:cNvGrpSpPr/>
          <p:nvPr/>
        </p:nvGrpSpPr>
        <p:grpSpPr>
          <a:xfrm>
            <a:off x="3691139" y="1162050"/>
            <a:ext cx="2570748" cy="1917941"/>
            <a:chOff x="3794548" y="1162050"/>
            <a:chExt cx="2570748" cy="1917941"/>
          </a:xfrm>
        </p:grpSpPr>
        <p:pic>
          <p:nvPicPr>
            <p:cNvPr id="26" name="Picture 25" descr="A picture containing stove, standing, computer, table&#10;&#10;Description automatically generated">
              <a:extLst>
                <a:ext uri="{FF2B5EF4-FFF2-40B4-BE49-F238E27FC236}">
                  <a16:creationId xmlns:a16="http://schemas.microsoft.com/office/drawing/2014/main" id="{AE029C4F-5404-49E1-A02C-ACA54C5038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94548" y="1162050"/>
              <a:ext cx="1557053" cy="1917941"/>
            </a:xfrm>
            <a:prstGeom prst="rect">
              <a:avLst/>
            </a:prstGeom>
          </p:spPr>
        </p:pic>
        <p:pic>
          <p:nvPicPr>
            <p:cNvPr id="30" name="Picture 29" descr="A picture containing table, standing, refrigerator, ottoman&#10;&#10;Description automatically generated">
              <a:extLst>
                <a:ext uri="{FF2B5EF4-FFF2-40B4-BE49-F238E27FC236}">
                  <a16:creationId xmlns:a16="http://schemas.microsoft.com/office/drawing/2014/main" id="{FC6BDB46-9664-4AE7-94E4-6531D407C1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75"/>
            <a:stretch/>
          </p:blipFill>
          <p:spPr>
            <a:xfrm>
              <a:off x="4863879" y="1162050"/>
              <a:ext cx="1501417" cy="19179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971242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700" dirty="0">
                <a:solidFill>
                  <a:schemeClr val="tx2"/>
                </a:solidFill>
              </a:rPr>
              <a:t>Meridia</a:t>
            </a:r>
            <a:r>
              <a:rPr lang="en-US" sz="3700" spc="-150" dirty="0">
                <a:solidFill>
                  <a:schemeClr val="tx2"/>
                </a:solidFill>
              </a:rPr>
              <a:t>n™ </a:t>
            </a:r>
            <a:r>
              <a:rPr lang="en-US" sz="3700" dirty="0">
                <a:solidFill>
                  <a:schemeClr val="tx2"/>
                </a:solidFill>
              </a:rPr>
              <a:t>Series: </a:t>
            </a:r>
            <a:r>
              <a:rPr lang="en-US" sz="3700" b="1" i="1" dirty="0">
                <a:solidFill>
                  <a:schemeClr val="tx2"/>
                </a:solidFill>
              </a:rPr>
              <a:t>The Best Choice </a:t>
            </a:r>
          </a:p>
        </p:txBody>
      </p:sp>
      <p:pic>
        <p:nvPicPr>
          <p:cNvPr id="4" name="Picture 3" descr="Meridian Comparison Chart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971" y="1073151"/>
            <a:ext cx="6240754" cy="4784456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1799" y="1795026"/>
            <a:ext cx="2124075" cy="3340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17959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208" r="-7939"/>
          <a:stretch/>
        </p:blipFill>
        <p:spPr bwMode="auto">
          <a:xfrm>
            <a:off x="0" y="1825625"/>
            <a:ext cx="9144000" cy="22891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9400" y="5334001"/>
            <a:ext cx="2347157" cy="60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524B667E-B5C0-4561-9AC0-52EB3ADBF6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0256" y="4897079"/>
            <a:ext cx="1189008" cy="104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54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D9527EDE-8469-E809-6C97-F1123393D59E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Ice &amp; Water Dispensers:</a:t>
            </a:r>
            <a:r>
              <a:rPr kumimoji="0" lang="en-US" sz="35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Overview</a:t>
            </a:r>
          </a:p>
        </p:txBody>
      </p:sp>
      <p:pic>
        <p:nvPicPr>
          <p:cNvPr id="24" name="Picture 23" descr="A blue and white logo&#10;&#10;Description automatically generated">
            <a:extLst>
              <a:ext uri="{FF2B5EF4-FFF2-40B4-BE49-F238E27FC236}">
                <a16:creationId xmlns:a16="http://schemas.microsoft.com/office/drawing/2014/main" id="{368113F1-C567-DB7B-09EF-FE1E74B878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798" y="297259"/>
            <a:ext cx="1965000" cy="3405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3E1B33-45E7-96BD-873E-DCC80FCD78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450"/>
          <a:stretch/>
        </p:blipFill>
        <p:spPr>
          <a:xfrm>
            <a:off x="647700" y="1236785"/>
            <a:ext cx="7848600" cy="41734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8520A4CF-1134-2EF9-A81F-710FDE54D2C3}"/>
              </a:ext>
            </a:extLst>
          </p:cNvPr>
          <p:cNvGrpSpPr/>
          <p:nvPr/>
        </p:nvGrpSpPr>
        <p:grpSpPr>
          <a:xfrm>
            <a:off x="3683820" y="1066799"/>
            <a:ext cx="3478980" cy="273010"/>
            <a:chOff x="3683820" y="1049214"/>
            <a:chExt cx="3478980" cy="27301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4B6553D-9E86-DE8C-487F-7458472B10DD}"/>
                </a:ext>
              </a:extLst>
            </p:cNvPr>
            <p:cNvGrpSpPr/>
            <p:nvPr/>
          </p:nvGrpSpPr>
          <p:grpSpPr>
            <a:xfrm>
              <a:off x="3683820" y="1049215"/>
              <a:ext cx="838199" cy="273009"/>
              <a:chOff x="875407" y="-2084144"/>
              <a:chExt cx="1066039" cy="436136"/>
            </a:xfrm>
          </p:grpSpPr>
          <p:sp>
            <p:nvSpPr>
              <p:cNvPr id="10" name="Rounded Rectangle 37">
                <a:extLst>
                  <a:ext uri="{FF2B5EF4-FFF2-40B4-BE49-F238E27FC236}">
                    <a16:creationId xmlns:a16="http://schemas.microsoft.com/office/drawing/2014/main" id="{2E652AC0-536D-C936-A3FF-6581B5BFA6B2}"/>
                  </a:ext>
                </a:extLst>
              </p:cNvPr>
              <p:cNvSpPr/>
              <p:nvPr/>
            </p:nvSpPr>
            <p:spPr>
              <a:xfrm>
                <a:off x="953511" y="-2084144"/>
                <a:ext cx="909834" cy="436136"/>
              </a:xfrm>
              <a:prstGeom prst="round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2FBB902-8A4B-2B32-7ABE-209104AD2541}"/>
                  </a:ext>
                </a:extLst>
              </p:cNvPr>
              <p:cNvSpPr/>
              <p:nvPr/>
            </p:nvSpPr>
            <p:spPr>
              <a:xfrm>
                <a:off x="875407" y="-2084144"/>
                <a:ext cx="1066039" cy="417926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COMPACT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EABB13B-BBDF-2529-0021-A36833859CBE}"/>
                </a:ext>
              </a:extLst>
            </p:cNvPr>
            <p:cNvGrpSpPr/>
            <p:nvPr/>
          </p:nvGrpSpPr>
          <p:grpSpPr>
            <a:xfrm>
              <a:off x="4633412" y="1049214"/>
              <a:ext cx="2529388" cy="273009"/>
              <a:chOff x="953512" y="-2084146"/>
              <a:chExt cx="3216921" cy="436136"/>
            </a:xfrm>
          </p:grpSpPr>
          <p:sp>
            <p:nvSpPr>
              <p:cNvPr id="18" name="Rounded Rectangle 37">
                <a:extLst>
                  <a:ext uri="{FF2B5EF4-FFF2-40B4-BE49-F238E27FC236}">
                    <a16:creationId xmlns:a16="http://schemas.microsoft.com/office/drawing/2014/main" id="{0D61EE7B-EA7D-5564-2A47-D6F132B6BF4B}"/>
                  </a:ext>
                </a:extLst>
              </p:cNvPr>
              <p:cNvSpPr/>
              <p:nvPr/>
            </p:nvSpPr>
            <p:spPr>
              <a:xfrm>
                <a:off x="953512" y="-2084146"/>
                <a:ext cx="3216921" cy="436136"/>
              </a:xfrm>
              <a:prstGeom prst="round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0E833C7-44A5-03C1-C535-6B9559E20118}"/>
                  </a:ext>
                </a:extLst>
              </p:cNvPr>
              <p:cNvSpPr/>
              <p:nvPr/>
            </p:nvSpPr>
            <p:spPr>
              <a:xfrm>
                <a:off x="953512" y="-2079464"/>
                <a:ext cx="3216921" cy="417926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TRADITIONAL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91504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/>
              <a:t>INTRODUCING: HID207</a:t>
            </a:r>
            <a:br>
              <a:rPr lang="en-US" sz="3600" dirty="0"/>
            </a:br>
            <a:r>
              <a:rPr lang="en-US" sz="3600" b="1" dirty="0"/>
              <a:t>COMPACT ICE &amp; WATER DISPENSERS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chemeClr val="bg1"/>
                </a:solidFill>
              </a:rPr>
              <a:t>VERSATILE, EMPHASIZING HEALTH &amp; WELLNESS WITH SIMPLE OPERATION &amp; SUPERIOR RELIABILITY.</a:t>
            </a:r>
          </a:p>
        </p:txBody>
      </p:sp>
      <p:sp>
        <p:nvSpPr>
          <p:cNvPr id="7" name="Rounded Rectangle 6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2" descr="C:\Users\blevinson\Pictures\Admin\nugget2.png">
            <a:extLst>
              <a:ext uri="{FF2B5EF4-FFF2-40B4-BE49-F238E27FC236}">
                <a16:creationId xmlns:a16="http://schemas.microsoft.com/office/drawing/2014/main" id="{D276C170-0611-7FD7-ED2A-566B7D176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875" y="1795394"/>
            <a:ext cx="908283" cy="6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Meridian-logo-RGB.png">
            <a:extLst>
              <a:ext uri="{FF2B5EF4-FFF2-40B4-BE49-F238E27FC236}">
                <a16:creationId xmlns:a16="http://schemas.microsoft.com/office/drawing/2014/main" id="{B653B4EE-28EA-3144-ADEB-159F4F0EC16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7607" y="474248"/>
            <a:ext cx="1621367" cy="24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979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 black machine with buttons and a couple of controls&#10;&#10;Description automatically generated">
            <a:extLst>
              <a:ext uri="{FF2B5EF4-FFF2-40B4-BE49-F238E27FC236}">
                <a16:creationId xmlns:a16="http://schemas.microsoft.com/office/drawing/2014/main" id="{A56228D5-A168-883E-C71B-8CF0B6B6729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599" y="997544"/>
            <a:ext cx="1990362" cy="1517056"/>
          </a:xfrm>
          <a:prstGeom prst="rect">
            <a:avLst/>
          </a:prstGeom>
        </p:spPr>
      </p:pic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E582BE65-323E-4612-9148-4EAE8AAE7D19}"/>
              </a:ext>
            </a:extLst>
          </p:cNvPr>
          <p:cNvSpPr/>
          <p:nvPr/>
        </p:nvSpPr>
        <p:spPr>
          <a:xfrm>
            <a:off x="457201" y="5686195"/>
            <a:ext cx="2469122" cy="235482"/>
          </a:xfrm>
          <a:prstGeom prst="roundRect">
            <a:avLst/>
          </a:prstGeom>
          <a:solidFill>
            <a:srgbClr val="0D1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377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504DDEF-E782-4D74-BBAE-FBC8E1FD7E2C}"/>
              </a:ext>
            </a:extLst>
          </p:cNvPr>
          <p:cNvSpPr/>
          <p:nvPr/>
        </p:nvSpPr>
        <p:spPr>
          <a:xfrm>
            <a:off x="457201" y="5690845"/>
            <a:ext cx="246912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Includes </a:t>
            </a:r>
            <a:r>
              <a:rPr lang="en-US" sz="900" i="1" dirty="0">
                <a:solidFill>
                  <a:prstClr val="white"/>
                </a:solidFill>
                <a:latin typeface="Calibri"/>
              </a:rPr>
              <a:t>6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’ power cord with NEMA 5-15P plug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B96322E-518D-48D5-97CD-86B1EE4434DE}"/>
              </a:ext>
            </a:extLst>
          </p:cNvPr>
          <p:cNvGrpSpPr/>
          <p:nvPr/>
        </p:nvGrpSpPr>
        <p:grpSpPr>
          <a:xfrm>
            <a:off x="396161" y="1313493"/>
            <a:ext cx="2730803" cy="4654054"/>
            <a:chOff x="297977" y="1313493"/>
            <a:chExt cx="2730803" cy="465405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97410E9-3B26-4D94-9CA5-F5A1F6CCF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4932" y="2133600"/>
              <a:ext cx="543206" cy="543206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47A33CB-E8FF-4DEA-8788-3EFE2D3A722B}"/>
                </a:ext>
              </a:extLst>
            </p:cNvPr>
            <p:cNvGrpSpPr/>
            <p:nvPr/>
          </p:nvGrpSpPr>
          <p:grpSpPr>
            <a:xfrm>
              <a:off x="297977" y="1313493"/>
              <a:ext cx="2730803" cy="4654054"/>
              <a:chOff x="1745279" y="1253685"/>
              <a:chExt cx="2730803" cy="4654054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BA4B8C8-3721-48A0-BB38-E36B459710E1}"/>
                  </a:ext>
                </a:extLst>
              </p:cNvPr>
              <p:cNvSpPr/>
              <p:nvPr/>
            </p:nvSpPr>
            <p:spPr>
              <a:xfrm>
                <a:off x="1745279" y="2275976"/>
                <a:ext cx="2618007" cy="36317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HID207</a:t>
                </a:r>
              </a:p>
              <a:p>
                <a:pPr marL="285750" marR="0" lvl="0" indent="-2857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Air-Cooled Only</a:t>
                </a:r>
              </a:p>
              <a:p>
                <a:pPr marL="285750" marR="0" lvl="0" indent="-2857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60 Hz Only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285750" marR="0" lvl="0" indent="-2857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endParaRPr kumimoji="0" lang="en-US" sz="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5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*Ice only configuration available with included snap-on panels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" b="0" i="1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Capacity: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160 @ 90°/70°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857250" algn="l"/>
                    <a:tab pos="914400" algn="l"/>
                  </a:tabLst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    </a:t>
                </a:r>
                <a:r>
                  <a:rPr kumimoji="0" lang="en-US" sz="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        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196 @ 70°/50°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Storage: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7 lb.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Dimensions: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16”</a:t>
                </a: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x</a:t>
                </a: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23.4”</a:t>
                </a: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x</a:t>
                </a: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17.5”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5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Optional 4” leg kit available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70DB316E-E70D-41A2-AF3E-B5DB63ABE8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76082" y="1253685"/>
                <a:ext cx="0" cy="4231014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32B2719-58CA-23CB-4F1C-CF7E5543D5AB}"/>
              </a:ext>
            </a:extLst>
          </p:cNvPr>
          <p:cNvSpPr txBox="1">
            <a:spLocks/>
          </p:cNvSpPr>
          <p:nvPr/>
        </p:nvSpPr>
        <p:spPr>
          <a:xfrm>
            <a:off x="3300855" y="1051736"/>
            <a:ext cx="3616108" cy="491581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Operational Excellence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8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Dispenses Original, Chewable Nugget Ice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Smallest, softest, most chewable nugget ice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 to 20% softer than competition for optimal mouthfeel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Environmental Responsibility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Quiet operation for increased comfort in workplace or hospitality environments 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Due to improved condenser fan and elimination of noisy harvest cycles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Uses R-290 refrigerant with zero ozone depletion potential, low GWP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978ACC4-7B73-D605-5BA4-D2453F403022}"/>
              </a:ext>
            </a:extLst>
          </p:cNvPr>
          <p:cNvGrpSpPr/>
          <p:nvPr/>
        </p:nvGrpSpPr>
        <p:grpSpPr>
          <a:xfrm>
            <a:off x="7162800" y="1114206"/>
            <a:ext cx="1750156" cy="4219794"/>
            <a:chOff x="7197023" y="1049520"/>
            <a:chExt cx="1750156" cy="4219794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02B37386-042C-4A6D-F307-CD59849898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73181" y="1049520"/>
              <a:ext cx="1197841" cy="1247856"/>
            </a:xfrm>
            <a:prstGeom prst="rect">
              <a:avLst/>
            </a:prstGeom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57AFA58-8249-FA1A-82CD-6A3DB9CD4B57}"/>
                </a:ext>
              </a:extLst>
            </p:cNvPr>
            <p:cNvGrpSpPr/>
            <p:nvPr/>
          </p:nvGrpSpPr>
          <p:grpSpPr>
            <a:xfrm>
              <a:off x="7197023" y="2335784"/>
              <a:ext cx="1750156" cy="1586608"/>
              <a:chOff x="1191345" y="1731814"/>
              <a:chExt cx="2660071" cy="2411493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ECCAE6FC-D711-5F54-D38F-FC6421F88DB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191345" y="1731814"/>
                <a:ext cx="2660071" cy="2411493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E45761C5-AF49-A876-C540-8D489B841548}"/>
                  </a:ext>
                </a:extLst>
              </p:cNvPr>
              <p:cNvGrpSpPr/>
              <p:nvPr/>
            </p:nvGrpSpPr>
            <p:grpSpPr>
              <a:xfrm>
                <a:off x="1487309" y="2640028"/>
                <a:ext cx="798691" cy="297532"/>
                <a:chOff x="1487309" y="2640028"/>
                <a:chExt cx="798691" cy="297532"/>
              </a:xfrm>
            </p:grpSpPr>
            <p:pic>
              <p:nvPicPr>
                <p:cNvPr id="23" name="Picture 22">
                  <a:extLst>
                    <a:ext uri="{FF2B5EF4-FFF2-40B4-BE49-F238E27FC236}">
                      <a16:creationId xmlns:a16="http://schemas.microsoft.com/office/drawing/2014/main" id="{A2AB9025-1215-C2E0-9757-6D6473BEA7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2133600" y="2645281"/>
                  <a:ext cx="152400" cy="287596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noFill/>
                  <a:miter lim="800000"/>
                </a:ln>
                <a:effectLst/>
              </p:spPr>
            </p:pic>
            <p:pic>
              <p:nvPicPr>
                <p:cNvPr id="24" name="Picture 23">
                  <a:extLst>
                    <a:ext uri="{FF2B5EF4-FFF2-40B4-BE49-F238E27FC236}">
                      <a16:creationId xmlns:a16="http://schemas.microsoft.com/office/drawing/2014/main" id="{D960DD43-FD00-0BD3-AA12-FF38E3DFEE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2007706" y="2649964"/>
                  <a:ext cx="152400" cy="287596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noFill/>
                  <a:miter lim="800000"/>
                </a:ln>
                <a:effectLst/>
              </p:spPr>
            </p:pic>
            <p:pic>
              <p:nvPicPr>
                <p:cNvPr id="25" name="Picture 24">
                  <a:extLst>
                    <a:ext uri="{FF2B5EF4-FFF2-40B4-BE49-F238E27FC236}">
                      <a16:creationId xmlns:a16="http://schemas.microsoft.com/office/drawing/2014/main" id="{3ADF93CB-B634-6857-FA03-EF008196F6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869281" y="2649964"/>
                  <a:ext cx="152400" cy="287596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noFill/>
                  <a:miter lim="800000"/>
                </a:ln>
                <a:effectLst/>
              </p:spPr>
            </p:pic>
            <p:pic>
              <p:nvPicPr>
                <p:cNvPr id="26" name="Picture 25">
                  <a:extLst>
                    <a:ext uri="{FF2B5EF4-FFF2-40B4-BE49-F238E27FC236}">
                      <a16:creationId xmlns:a16="http://schemas.microsoft.com/office/drawing/2014/main" id="{C041B6C1-D9D4-3F86-EB0C-51EE6939A9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736578" y="2640028"/>
                  <a:ext cx="152400" cy="287596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noFill/>
                  <a:miter lim="800000"/>
                </a:ln>
                <a:effectLst/>
              </p:spPr>
            </p:pic>
            <p:pic>
              <p:nvPicPr>
                <p:cNvPr id="27" name="Picture 26">
                  <a:extLst>
                    <a:ext uri="{FF2B5EF4-FFF2-40B4-BE49-F238E27FC236}">
                      <a16:creationId xmlns:a16="http://schemas.microsoft.com/office/drawing/2014/main" id="{FE9665ED-9348-DDA8-9FD3-0FF44EC2A44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590987" y="2649964"/>
                  <a:ext cx="152400" cy="287596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noFill/>
                  <a:miter lim="800000"/>
                </a:ln>
                <a:effectLst/>
              </p:spPr>
            </p:pic>
            <p:pic>
              <p:nvPicPr>
                <p:cNvPr id="28" name="Picture 27">
                  <a:extLst>
                    <a:ext uri="{FF2B5EF4-FFF2-40B4-BE49-F238E27FC236}">
                      <a16:creationId xmlns:a16="http://schemas.microsoft.com/office/drawing/2014/main" id="{74599986-7CAD-3121-B47F-886288D25EA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487309" y="2640028"/>
                  <a:ext cx="152400" cy="287596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noFill/>
                  <a:miter lim="800000"/>
                </a:ln>
                <a:effectLst/>
              </p:spPr>
            </p:pic>
          </p:grp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DFB31148-2C04-9630-0141-BB80708620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69878" y="2647623"/>
                <a:ext cx="838200" cy="287596"/>
              </a:xfrm>
              <a:prstGeom prst="rect">
                <a:avLst/>
              </a:prstGeom>
            </p:spPr>
          </p:pic>
        </p:grpSp>
        <p:pic>
          <p:nvPicPr>
            <p:cNvPr id="29" name="Picture 28" descr="energy efficient ice logo.jpg">
              <a:extLst>
                <a:ext uri="{FF2B5EF4-FFF2-40B4-BE49-F238E27FC236}">
                  <a16:creationId xmlns:a16="http://schemas.microsoft.com/office/drawing/2014/main" id="{D3BEEC50-1A97-F0EB-37F2-D984E9BED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21565" y="4038600"/>
              <a:ext cx="1302342" cy="1230714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EF04E69-EB75-D0E3-64A3-F224B12239DA}"/>
              </a:ext>
            </a:extLst>
          </p:cNvPr>
          <p:cNvGrpSpPr/>
          <p:nvPr/>
        </p:nvGrpSpPr>
        <p:grpSpPr>
          <a:xfrm>
            <a:off x="454292" y="3257630"/>
            <a:ext cx="1859475" cy="1238170"/>
            <a:chOff x="454292" y="3276600"/>
            <a:chExt cx="1859475" cy="123817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24729C9-1AFE-2110-DEF7-E002FB0C58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7019" y="3505200"/>
              <a:ext cx="1804916" cy="1009570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8F9D4A8-35A3-7E2F-06BE-E73FE53EF1AF}"/>
                </a:ext>
              </a:extLst>
            </p:cNvPr>
            <p:cNvSpPr txBox="1"/>
            <p:nvPr/>
          </p:nvSpPr>
          <p:spPr>
            <a:xfrm>
              <a:off x="454292" y="3276601"/>
              <a:ext cx="82943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HID207AX-1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340E728-9EFB-3B39-6DA3-8C507649836A}"/>
                </a:ext>
              </a:extLst>
            </p:cNvPr>
            <p:cNvSpPr txBox="1"/>
            <p:nvPr/>
          </p:nvSpPr>
          <p:spPr>
            <a:xfrm>
              <a:off x="1398356" y="3276600"/>
              <a:ext cx="91541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HID207ABX-1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8" name="Title 1">
            <a:extLst>
              <a:ext uri="{FF2B5EF4-FFF2-40B4-BE49-F238E27FC236}">
                <a16:creationId xmlns:a16="http://schemas.microsoft.com/office/drawing/2014/main" id="{FB4ED523-C436-0744-CB1C-4C768F41F10B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HID207: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Overview</a:t>
            </a:r>
          </a:p>
        </p:txBody>
      </p:sp>
      <p:pic>
        <p:nvPicPr>
          <p:cNvPr id="60" name="Picture 59" descr="A blue and white logo&#10;&#10;Description automatically generated">
            <a:extLst>
              <a:ext uri="{FF2B5EF4-FFF2-40B4-BE49-F238E27FC236}">
                <a16:creationId xmlns:a16="http://schemas.microsoft.com/office/drawing/2014/main" id="{4A4933C7-14D6-9AF1-BD40-E07819C5E5E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798" y="297259"/>
            <a:ext cx="1965000" cy="34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680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97B28F6E-6D94-4610-997C-54D54D16ABFA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HID207: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r>
              <a:rPr lang="en-US" sz="40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Health &amp; Wellness</a:t>
            </a:r>
            <a:endParaRPr kumimoji="0" lang="en-US" sz="4000" b="1" i="1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/>
              <a:cs typeface="+mj-cs"/>
            </a:endParaRPr>
          </a:p>
        </p:txBody>
      </p:sp>
      <p:pic>
        <p:nvPicPr>
          <p:cNvPr id="19" name="Picture 18" descr="A blue and white logo&#10;&#10;Description automatically generated">
            <a:extLst>
              <a:ext uri="{FF2B5EF4-FFF2-40B4-BE49-F238E27FC236}">
                <a16:creationId xmlns:a16="http://schemas.microsoft.com/office/drawing/2014/main" id="{4E9DEAB7-5B33-5BE8-2412-10A36C9113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798" y="297259"/>
            <a:ext cx="1965000" cy="340519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24D367F-C7B9-5BF5-331D-B89B66D7FF6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1" y="1061427"/>
            <a:ext cx="4419599" cy="45773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b="1" i="1" dirty="0">
                <a:solidFill>
                  <a:srgbClr val="00B0F0"/>
                </a:solidFill>
              </a:rPr>
              <a:t>Health &amp; Wellness</a:t>
            </a:r>
          </a:p>
          <a:p>
            <a:pPr marL="0" indent="0">
              <a:buNone/>
            </a:pPr>
            <a:endParaRPr lang="en-US" sz="900" b="1" i="1" dirty="0">
              <a:solidFill>
                <a:srgbClr val="00B0F0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UV-LED Sanitation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Internal UV module actively treats intake to ensure clean, refreshing ice and water</a:t>
            </a:r>
          </a:p>
          <a:p>
            <a:pPr lvl="1"/>
            <a:endParaRPr lang="en-US" sz="200" dirty="0">
              <a:solidFill>
                <a:schemeClr val="tx2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Sanitary Design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AgION® antimicrobial technology is molded into key components to help inhibit the growth of microbes, bacteria, mold, and algae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Sealed refrigeration system minimizes outside airborne contamination</a:t>
            </a:r>
          </a:p>
          <a:p>
            <a:pPr lvl="1"/>
            <a:endParaRPr lang="en-US" sz="200" dirty="0">
              <a:solidFill>
                <a:schemeClr val="tx2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Easily Removeable Components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Fully removable air filter, chutes, sink, grill, and bin allow for easy cleaning and maintenance</a:t>
            </a:r>
          </a:p>
          <a:p>
            <a:pPr lvl="1"/>
            <a:endParaRPr lang="en-US" sz="200" dirty="0">
              <a:solidFill>
                <a:schemeClr val="tx2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Purpose-Built Spout Design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Angled front housing provides visibility and easy access for cleaning of spouts and splash panel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1691475-8906-E519-3AAD-1857833AD2A1}"/>
              </a:ext>
            </a:extLst>
          </p:cNvPr>
          <p:cNvGrpSpPr/>
          <p:nvPr/>
        </p:nvGrpSpPr>
        <p:grpSpPr>
          <a:xfrm>
            <a:off x="5223280" y="1127395"/>
            <a:ext cx="3592573" cy="4200672"/>
            <a:chOff x="5223280" y="1127395"/>
            <a:chExt cx="3592573" cy="4200672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1F37E6EB-27AF-E670-68A0-FFCC964B91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59472" y="1127395"/>
              <a:ext cx="1729253" cy="259617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17D2BDC-5110-E9B3-3692-7FB1CC7B55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363" t="12484" r="13048" b="15516"/>
            <a:stretch/>
          </p:blipFill>
          <p:spPr>
            <a:xfrm>
              <a:off x="5223280" y="1219200"/>
              <a:ext cx="1609482" cy="120028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D30B325-45A0-41D0-FD47-A978240D42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2645" y="3878351"/>
              <a:ext cx="2173208" cy="144971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8575">
              <a:solidFill>
                <a:srgbClr val="00B0F0"/>
              </a:solidFill>
            </a:ln>
            <a:effectLst/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B162B29-F0D6-B9F2-481D-96141669F5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303" r="17520"/>
            <a:stretch/>
          </p:blipFill>
          <p:spPr>
            <a:xfrm>
              <a:off x="5340089" y="2708438"/>
              <a:ext cx="1492673" cy="171116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8575">
              <a:solidFill>
                <a:srgbClr val="00B0F0"/>
              </a:solidFill>
            </a:ln>
            <a:effectLst/>
          </p:spPr>
        </p:pic>
      </p:grpSp>
      <p:pic>
        <p:nvPicPr>
          <p:cNvPr id="23" name="Picture 22" descr="A black background with text and blue and grey symbols&#10;&#10;Description automatically generated">
            <a:extLst>
              <a:ext uri="{FF2B5EF4-FFF2-40B4-BE49-F238E27FC236}">
                <a16:creationId xmlns:a16="http://schemas.microsoft.com/office/drawing/2014/main" id="{043AA5B8-1D28-9A12-186F-3DE6A84F8EA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9938" t="21337" r="30625" b="39262"/>
          <a:stretch/>
        </p:blipFill>
        <p:spPr>
          <a:xfrm>
            <a:off x="5340089" y="4583342"/>
            <a:ext cx="1081843" cy="108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25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145FE-E786-8481-997C-A0E980109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ontent Placeholder 2">
            <a:extLst>
              <a:ext uri="{FF2B5EF4-FFF2-40B4-BE49-F238E27FC236}">
                <a16:creationId xmlns:a16="http://schemas.microsoft.com/office/drawing/2014/main" id="{99F96C3D-205F-FF06-181E-27BAFA7F7DA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1" y="1061426"/>
            <a:ext cx="3962399" cy="495837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300" b="1" i="1" dirty="0">
                <a:solidFill>
                  <a:srgbClr val="00B0F0"/>
                </a:solidFill>
              </a:rPr>
              <a:t>Ease of Use</a:t>
            </a:r>
          </a:p>
          <a:p>
            <a:pPr marL="0" indent="0">
              <a:buNone/>
            </a:pPr>
            <a:endParaRPr lang="en-US" sz="900" b="1" i="1" dirty="0">
              <a:solidFill>
                <a:srgbClr val="00B0F0"/>
              </a:solidFill>
            </a:endParaRPr>
          </a:p>
          <a:p>
            <a:r>
              <a:rPr lang="en-US" sz="2400" b="1" dirty="0">
                <a:solidFill>
                  <a:schemeClr val="tx2"/>
                </a:solidFill>
              </a:rPr>
              <a:t>AutoAlert™ Indicator Panel</a:t>
            </a:r>
          </a:p>
          <a:p>
            <a:pPr lvl="1"/>
            <a:r>
              <a:rPr lang="en-US" sz="1700" dirty="0">
                <a:solidFill>
                  <a:schemeClr val="tx2"/>
                </a:solidFill>
              </a:rPr>
              <a:t>Intuitively displays relevant machine status that is visible across the room</a:t>
            </a:r>
          </a:p>
          <a:p>
            <a:pPr lvl="1"/>
            <a:endParaRPr lang="en-US" sz="300" dirty="0">
              <a:solidFill>
                <a:schemeClr val="tx2"/>
              </a:solidFill>
            </a:endParaRPr>
          </a:p>
          <a:p>
            <a:r>
              <a:rPr lang="en-US" sz="2400" b="1" dirty="0">
                <a:solidFill>
                  <a:schemeClr val="tx2"/>
                </a:solidFill>
              </a:rPr>
              <a:t>SmoothStream™ Water Dispensing Technology</a:t>
            </a:r>
          </a:p>
          <a:p>
            <a:pPr lvl="1"/>
            <a:r>
              <a:rPr lang="en-US" sz="1700" dirty="0">
                <a:solidFill>
                  <a:schemeClr val="tx2"/>
                </a:solidFill>
              </a:rPr>
              <a:t>Combined with </a:t>
            </a:r>
            <a:r>
              <a:rPr lang="en-US" sz="1700" u="sng" dirty="0">
                <a:solidFill>
                  <a:schemeClr val="tx2"/>
                </a:solidFill>
              </a:rPr>
              <a:t>illuminated dispensing</a:t>
            </a:r>
            <a:r>
              <a:rPr lang="en-US" sz="1700" dirty="0">
                <a:solidFill>
                  <a:schemeClr val="tx2"/>
                </a:solidFill>
              </a:rPr>
              <a:t>   to reduce splashing while keeping the machine and surrounding areas clean</a:t>
            </a:r>
          </a:p>
          <a:p>
            <a:pPr lvl="1"/>
            <a:endParaRPr lang="en-US" sz="300" dirty="0">
              <a:solidFill>
                <a:schemeClr val="tx2"/>
              </a:solidFill>
            </a:endParaRPr>
          </a:p>
          <a:p>
            <a:r>
              <a:rPr lang="en-US" sz="2400" b="1" dirty="0">
                <a:solidFill>
                  <a:schemeClr val="tx2"/>
                </a:solidFill>
              </a:rPr>
              <a:t>Compact Design</a:t>
            </a:r>
          </a:p>
          <a:p>
            <a:pPr lvl="1"/>
            <a:r>
              <a:rPr lang="en-US" sz="1700" dirty="0">
                <a:solidFill>
                  <a:schemeClr val="tx2"/>
                </a:solidFill>
              </a:rPr>
              <a:t>Features unique contoured sides for enhanced breathability and tight installs</a:t>
            </a:r>
          </a:p>
          <a:p>
            <a:pPr lvl="1"/>
            <a:r>
              <a:rPr lang="en-US" sz="1700" dirty="0">
                <a:solidFill>
                  <a:schemeClr val="tx2"/>
                </a:solidFill>
              </a:rPr>
              <a:t>Recessed utility chase for tight installs</a:t>
            </a:r>
          </a:p>
          <a:p>
            <a:pPr lvl="1"/>
            <a:endParaRPr lang="en-US" sz="300" dirty="0">
              <a:solidFill>
                <a:schemeClr val="tx2"/>
              </a:solidFill>
            </a:endParaRPr>
          </a:p>
          <a:p>
            <a:r>
              <a:rPr lang="en-US" sz="2400" b="1" dirty="0">
                <a:solidFill>
                  <a:schemeClr val="tx2"/>
                </a:solidFill>
              </a:rPr>
              <a:t>ADA Compliant Dispensing Area</a:t>
            </a:r>
          </a:p>
          <a:p>
            <a:pPr lvl="1"/>
            <a:r>
              <a:rPr lang="en-US" sz="1700" dirty="0">
                <a:solidFill>
                  <a:schemeClr val="tx2"/>
                </a:solidFill>
              </a:rPr>
              <a:t>Touch-free and push-button models  meet ADA reach range requirements</a:t>
            </a:r>
          </a:p>
          <a:p>
            <a:pPr lvl="1"/>
            <a:endParaRPr lang="en-US" sz="300" dirty="0">
              <a:solidFill>
                <a:schemeClr val="tx2"/>
              </a:solidFill>
            </a:endParaRPr>
          </a:p>
          <a:p>
            <a:r>
              <a:rPr lang="en-US" sz="2400" b="1" dirty="0">
                <a:solidFill>
                  <a:schemeClr val="tx2"/>
                </a:solidFill>
              </a:rPr>
              <a:t>Flexible Configuration</a:t>
            </a:r>
          </a:p>
          <a:p>
            <a:pPr lvl="1"/>
            <a:r>
              <a:rPr lang="en-US" sz="1700" dirty="0">
                <a:solidFill>
                  <a:schemeClr val="tx2"/>
                </a:solidFill>
              </a:rPr>
              <a:t>Ice only configuration available with </a:t>
            </a:r>
            <a:r>
              <a:rPr lang="en-US" sz="1700" u="sng" dirty="0">
                <a:solidFill>
                  <a:schemeClr val="tx2"/>
                </a:solidFill>
              </a:rPr>
              <a:t>included snap-on panels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BE6A9E9-3073-D68A-5591-A412E7020F82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HID207: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r>
              <a:rPr lang="en-US" sz="40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Ease of Use</a:t>
            </a:r>
            <a:endParaRPr kumimoji="0" lang="en-US" sz="4000" b="1" i="1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0C32BD-AA72-80AF-41D3-DC94CE868FD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836"/>
          <a:stretch/>
        </p:blipFill>
        <p:spPr>
          <a:xfrm>
            <a:off x="4784897" y="1182367"/>
            <a:ext cx="4001917" cy="22466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024C8172-B6D5-6AA0-5E5B-D7B0AF026AEF}"/>
              </a:ext>
            </a:extLst>
          </p:cNvPr>
          <p:cNvGrpSpPr/>
          <p:nvPr/>
        </p:nvGrpSpPr>
        <p:grpSpPr>
          <a:xfrm>
            <a:off x="4784898" y="3581399"/>
            <a:ext cx="4130502" cy="1771976"/>
            <a:chOff x="4784898" y="3657599"/>
            <a:chExt cx="4130502" cy="1771976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9165AE9-C1BC-171A-0672-B70D0F68ECA2}"/>
                </a:ext>
              </a:extLst>
            </p:cNvPr>
            <p:cNvGrpSpPr/>
            <p:nvPr/>
          </p:nvGrpSpPr>
          <p:grpSpPr>
            <a:xfrm>
              <a:off x="5791200" y="3657599"/>
              <a:ext cx="3124200" cy="1771976"/>
              <a:chOff x="5662615" y="3646763"/>
              <a:chExt cx="3124200" cy="1771976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D416DCB9-AC0E-0B6C-53E1-23EFC674B96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4332" t="10237" r="24854" b="16181"/>
              <a:stretch/>
            </p:blipFill>
            <p:spPr>
              <a:xfrm>
                <a:off x="5662615" y="3646763"/>
                <a:ext cx="1524000" cy="1771975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6743AD5A-CC1D-2928-C2E8-E6DC4534DD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0183" t="9591" r="26210" b="16068"/>
              <a:stretch/>
            </p:blipFill>
            <p:spPr>
              <a:xfrm>
                <a:off x="7110415" y="3646764"/>
                <a:ext cx="1676400" cy="1771975"/>
              </a:xfrm>
              <a:prstGeom prst="rect">
                <a:avLst/>
              </a:prstGeom>
            </p:spPr>
          </p:pic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6B431A0-A4AF-0927-1813-60C462C91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84898" y="4059244"/>
              <a:ext cx="970684" cy="968685"/>
            </a:xfrm>
            <a:prstGeom prst="rect">
              <a:avLst/>
            </a:prstGeom>
          </p:spPr>
        </p:pic>
      </p:grpSp>
      <p:pic>
        <p:nvPicPr>
          <p:cNvPr id="19" name="Picture 18" descr="A blue and white logo&#10;&#10;Description automatically generated">
            <a:extLst>
              <a:ext uri="{FF2B5EF4-FFF2-40B4-BE49-F238E27FC236}">
                <a16:creationId xmlns:a16="http://schemas.microsoft.com/office/drawing/2014/main" id="{17380ABE-2C2C-5533-AD9B-569AD3606D4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798" y="297259"/>
            <a:ext cx="1965000" cy="340519"/>
          </a:xfrm>
          <a:prstGeom prst="rect">
            <a:avLst/>
          </a:prstGeom>
        </p:spPr>
      </p:pic>
      <p:pic>
        <p:nvPicPr>
          <p:cNvPr id="3" name="Picture 2" descr="A black rectangular object with a metal pin&#10;&#10;Description automatically generated with medium confidence">
            <a:extLst>
              <a:ext uri="{FF2B5EF4-FFF2-40B4-BE49-F238E27FC236}">
                <a16:creationId xmlns:a16="http://schemas.microsoft.com/office/drawing/2014/main" id="{48432288-BF7A-3E59-A028-D989F2A501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24402" y="5020431"/>
            <a:ext cx="970683" cy="970683"/>
          </a:xfrm>
          <a:prstGeom prst="rect">
            <a:avLst/>
          </a:prstGeom>
        </p:spPr>
      </p:pic>
      <p:pic>
        <p:nvPicPr>
          <p:cNvPr id="4" name="Picture 3" descr="A close-up of a container with ice&#10;&#10;Description automatically generated">
            <a:extLst>
              <a:ext uri="{FF2B5EF4-FFF2-40B4-BE49-F238E27FC236}">
                <a16:creationId xmlns:a16="http://schemas.microsoft.com/office/drawing/2014/main" id="{99D30621-B376-0EEE-5C1B-604D7807473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2516" t="22753" r="32099" b="41862"/>
          <a:stretch/>
        </p:blipFill>
        <p:spPr>
          <a:xfrm>
            <a:off x="4423955" y="2416563"/>
            <a:ext cx="1331628" cy="1331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149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ontent Placeholder 2"/>
          <p:cNvSpPr>
            <a:spLocks noGrp="1"/>
          </p:cNvSpPr>
          <p:nvPr>
            <p:ph sz="quarter" idx="10"/>
          </p:nvPr>
        </p:nvSpPr>
        <p:spPr>
          <a:xfrm>
            <a:off x="457201" y="1061428"/>
            <a:ext cx="4343399" cy="443154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000" b="1" i="1" dirty="0">
                <a:solidFill>
                  <a:srgbClr val="00B0F0"/>
                </a:solidFill>
              </a:rPr>
              <a:t>Enhanced Reliability</a:t>
            </a:r>
          </a:p>
          <a:p>
            <a:pPr marL="0" indent="0">
              <a:buNone/>
            </a:pPr>
            <a:endParaRPr lang="en-US" sz="900" b="1" i="1" dirty="0">
              <a:solidFill>
                <a:srgbClr val="00B0F0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Sealed, Maintenance-Free Bearings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Reduces preventative maintenance and extends unit longevity</a:t>
            </a:r>
          </a:p>
          <a:p>
            <a:pPr lvl="1"/>
            <a:endParaRPr lang="en-US" sz="200" dirty="0">
              <a:solidFill>
                <a:schemeClr val="tx2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Maximum Uptime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Integrated drain cover and consolidated drain ensures reliable operation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Unit-specific QR code for easy access to service manuals, cleaning instructions, warranty history, and other machine information</a:t>
            </a:r>
          </a:p>
          <a:p>
            <a:pPr lvl="1"/>
            <a:endParaRPr lang="en-US" sz="200" dirty="0">
              <a:solidFill>
                <a:schemeClr val="tx2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Heavy-Duty Internal Components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Durable stainless-steel evaporator and auger</a:t>
            </a:r>
          </a:p>
          <a:p>
            <a:pPr lvl="1"/>
            <a:endParaRPr lang="en-US" sz="200" dirty="0">
              <a:solidFill>
                <a:schemeClr val="tx2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Category Best Warranty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3-year parts and labor on all components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5-year parts on compressor and condenser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Designed, Engineered, Assembled in USA</a:t>
            </a:r>
          </a:p>
          <a:p>
            <a:pPr lvl="2"/>
            <a:r>
              <a:rPr lang="en-US" sz="1200" dirty="0">
                <a:solidFill>
                  <a:schemeClr val="tx2"/>
                </a:solidFill>
              </a:rPr>
              <a:t>100% of machines are run tested before shipment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7B28F6E-6D94-4610-997C-54D54D16ABFA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HID207: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r>
              <a:rPr lang="en-US" sz="40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Enhanced Reliability</a:t>
            </a:r>
            <a:endParaRPr kumimoji="0" lang="en-US" sz="4000" b="1" i="1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644536-F250-B8B0-B60C-95D0118406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021" t="11108" r="28543" b="17017"/>
          <a:stretch/>
        </p:blipFill>
        <p:spPr>
          <a:xfrm>
            <a:off x="5396104" y="1150237"/>
            <a:ext cx="1453592" cy="1752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277A5A-335A-EE42-F1C0-1534123D539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6104" y="3048000"/>
            <a:ext cx="3352800" cy="22360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pic>
        <p:nvPicPr>
          <p:cNvPr id="4" name="Picture 3" descr="A close-up of a bearing&#10;&#10;Description automatically generated">
            <a:extLst>
              <a:ext uri="{FF2B5EF4-FFF2-40B4-BE49-F238E27FC236}">
                <a16:creationId xmlns:a16="http://schemas.microsoft.com/office/drawing/2014/main" id="{2C49C130-FCCF-D7A9-DC8F-A9086545A67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254" t="28228" r="35521" b="45147"/>
          <a:stretch/>
        </p:blipFill>
        <p:spPr>
          <a:xfrm>
            <a:off x="7295312" y="1341738"/>
            <a:ext cx="1451995" cy="13695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pic>
        <p:nvPicPr>
          <p:cNvPr id="14" name="Picture 13" descr="A blue and white logo&#10;&#10;Description automatically generated">
            <a:extLst>
              <a:ext uri="{FF2B5EF4-FFF2-40B4-BE49-F238E27FC236}">
                <a16:creationId xmlns:a16="http://schemas.microsoft.com/office/drawing/2014/main" id="{8CA5C4A9-B4BC-ECC3-09DC-A3D273878AE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798" y="297259"/>
            <a:ext cx="1965000" cy="340519"/>
          </a:xfrm>
          <a:prstGeom prst="rect">
            <a:avLst/>
          </a:prstGeom>
        </p:spPr>
      </p:pic>
      <p:pic>
        <p:nvPicPr>
          <p:cNvPr id="6" name="Picture 5" descr="A blue and white logo with text&#10;&#10;Description automatically generated">
            <a:extLst>
              <a:ext uri="{FF2B5EF4-FFF2-40B4-BE49-F238E27FC236}">
                <a16:creationId xmlns:a16="http://schemas.microsoft.com/office/drawing/2014/main" id="{E3F51308-16EB-83E6-B457-63883005C86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9939" t="21605" r="30864" b="40432"/>
          <a:stretch/>
        </p:blipFill>
        <p:spPr>
          <a:xfrm>
            <a:off x="4800600" y="4908523"/>
            <a:ext cx="1075266" cy="104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2524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 1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tle Page 2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Inside pages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Inside pages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7045</TotalTime>
  <Words>1824</Words>
  <Application>Microsoft Office PowerPoint</Application>
  <PresentationFormat>On-screen Show (4:3)</PresentationFormat>
  <Paragraphs>356</Paragraphs>
  <Slides>34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34</vt:i4>
      </vt:variant>
    </vt:vector>
  </HeadingPairs>
  <TitlesOfParts>
    <vt:vector size="46" baseType="lpstr">
      <vt:lpstr>Arial</vt:lpstr>
      <vt:lpstr>Calibri</vt:lpstr>
      <vt:lpstr>Wingdings</vt:lpstr>
      <vt:lpstr>Title Page 1</vt:lpstr>
      <vt:lpstr>Title Page 2</vt:lpstr>
      <vt:lpstr>Inside pages</vt:lpstr>
      <vt:lpstr>Office Theme</vt:lpstr>
      <vt:lpstr>Custom Design</vt:lpstr>
      <vt:lpstr>3_Custom Design</vt:lpstr>
      <vt:lpstr>1_Custom Design</vt:lpstr>
      <vt:lpstr>1_Inside pages</vt:lpstr>
      <vt:lpstr>1_Office Theme</vt:lpstr>
      <vt:lpstr>INTRODUCING ICE &amp; WATER DISPENSERS</vt:lpstr>
      <vt:lpstr>PowerPoint Presentation</vt:lpstr>
      <vt:lpstr>PowerPoint Presentation</vt:lpstr>
      <vt:lpstr>PowerPoint Presentation</vt:lpstr>
      <vt:lpstr>INTRODUCING: HID207 COMPACT ICE &amp; WATER DISPENSERS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INTRODUCING: TRADITIONAL ICE &amp; WATER DISPENSERS</vt:lpstr>
      <vt:lpstr>Meridian™ Series Difference</vt:lpstr>
      <vt:lpstr>Ice &amp; Water Dispensers: Overview</vt:lpstr>
      <vt:lpstr>Meridian™ Series: Touch-Free Dispensing</vt:lpstr>
      <vt:lpstr>Meridian™ Series: Push-Button Option</vt:lpstr>
      <vt:lpstr>Meridian™ Series: SmoothStream™ </vt:lpstr>
      <vt:lpstr>Meridian™ Series: Superior Reliability</vt:lpstr>
      <vt:lpstr>Meridian™ Series: Superior Reliability</vt:lpstr>
      <vt:lpstr>Meridian™ Series: Superior Reliability</vt:lpstr>
      <vt:lpstr>PowerPoint Presentation</vt:lpstr>
      <vt:lpstr>Meridian™ Series: Easier Cleanability</vt:lpstr>
      <vt:lpstr>Meridian™ Series: Easier Cleanability</vt:lpstr>
      <vt:lpstr>Meridian™ Series: Easier Cleanability</vt:lpstr>
      <vt:lpstr>Meridian™ Series: Enhanced Serviceability</vt:lpstr>
      <vt:lpstr>Meridian™ Series: Enhanced Serviceability</vt:lpstr>
      <vt:lpstr>Meridian™ Series: Enhanced Serviceability</vt:lpstr>
      <vt:lpstr>Meridian™ Series: Enhanced Serviceability</vt:lpstr>
      <vt:lpstr>Meridian™ Series: Intelligent Design</vt:lpstr>
      <vt:lpstr>Meridian™ Series: Intelligent Design</vt:lpstr>
      <vt:lpstr>Meridian™ Series: Intelligent Design</vt:lpstr>
      <vt:lpstr>Meridian™ Series: Intelligent Design</vt:lpstr>
      <vt:lpstr>Meridian™ Series: Accessories</vt:lpstr>
      <vt:lpstr>Meridian™ Series: The Best Choice </vt:lpstr>
      <vt:lpstr>PowerPoint Presentation</vt:lpstr>
    </vt:vector>
  </TitlesOfParts>
  <Company>VantagePoint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Donna Malone</dc:creator>
  <cp:lastModifiedBy>Levinson, Brandon (SIS)</cp:lastModifiedBy>
  <cp:revision>298</cp:revision>
  <cp:lastPrinted>2015-01-21T19:12:09Z</cp:lastPrinted>
  <dcterms:created xsi:type="dcterms:W3CDTF">2014-09-30T13:49:33Z</dcterms:created>
  <dcterms:modified xsi:type="dcterms:W3CDTF">2024-03-06T22:44:36Z</dcterms:modified>
</cp:coreProperties>
</file>