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9" r:id="rId2"/>
    <p:sldMasterId id="2147483671" r:id="rId3"/>
  </p:sldMasterIdLst>
  <p:notesMasterIdLst>
    <p:notesMasterId r:id="rId10"/>
  </p:notesMasterIdLst>
  <p:sldIdLst>
    <p:sldId id="280" r:id="rId4"/>
    <p:sldId id="276" r:id="rId5"/>
    <p:sldId id="282" r:id="rId6"/>
    <p:sldId id="279" r:id="rId7"/>
    <p:sldId id="281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0" autoAdjust="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5AB3-6794-4792-A83A-4E1DBF9EAF91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FBA7-C84F-4687-9973-1761EB2BD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51F065E-FEC8-419E-AC86-4048F262D33C}" type="slidenum">
              <a:rPr lang="en-US" altLang="en-US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8338"/>
            <a:ext cx="4551362" cy="3414712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24" y="4306549"/>
            <a:ext cx="5030132" cy="41597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31" tIns="43865" rIns="87731" bIns="4386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51F065E-FEC8-419E-AC86-4048F262D33C}" type="slidenum">
              <a:rPr lang="en-US" altLang="en-US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8338"/>
            <a:ext cx="4551362" cy="3414712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24" y="4306549"/>
            <a:ext cx="5030132" cy="41597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31" tIns="43865" rIns="87731" bIns="4386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167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7295" indent="-283575" defTabSz="91216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430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802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1741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9546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49180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0290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5662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4D4F8B6-106B-4443-B4F1-146BE3ABE67B}" type="slidenum">
              <a:rPr lang="en-US" sz="1200">
                <a:latin typeface="Times New Roman" pitchFamily="18" charset="0"/>
              </a:rPr>
              <a:pPr>
                <a:defRPr/>
              </a:pPr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51F065E-FEC8-419E-AC86-4048F262D33C}" type="slidenum">
              <a:rPr lang="en-US" altLang="en-US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8338"/>
            <a:ext cx="4551362" cy="3414712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24" y="4306549"/>
            <a:ext cx="5030132" cy="41597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31" tIns="43865" rIns="87731" bIns="43865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85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9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3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198653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31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16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4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29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10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0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2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2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/>
              <a:t>ICE 101</a:t>
            </a:r>
            <a:br>
              <a:rPr lang="en-US" sz="3600" dirty="0"/>
            </a:br>
            <a:r>
              <a:rPr lang="en-US" sz="3600" b="1" dirty="0"/>
              <a:t>MACHINE</a:t>
            </a:r>
            <a:r>
              <a:rPr lang="en-US" sz="3600" dirty="0"/>
              <a:t> </a:t>
            </a:r>
            <a:r>
              <a:rPr lang="en-US" sz="3600" b="1" dirty="0"/>
              <a:t>SIZING GUIDE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SELECTING THE RIGHT ICE MACHINE.</a:t>
            </a: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" y="1758405"/>
            <a:ext cx="770799" cy="6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levinson\Pictures\Admin\Usage Gu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3" y="1093076"/>
            <a:ext cx="7808155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Freeform 5"/>
          <p:cNvSpPr/>
          <p:nvPr/>
        </p:nvSpPr>
        <p:spPr>
          <a:xfrm>
            <a:off x="2238983" y="4282320"/>
            <a:ext cx="4666033" cy="1731098"/>
          </a:xfrm>
          <a:custGeom>
            <a:avLst/>
            <a:gdLst>
              <a:gd name="connsiteX0" fmla="*/ 0 w 4666033"/>
              <a:gd name="connsiteY0" fmla="*/ 0 h 1731098"/>
              <a:gd name="connsiteX1" fmla="*/ 4666033 w 4666033"/>
              <a:gd name="connsiteY1" fmla="*/ 0 h 1731098"/>
              <a:gd name="connsiteX2" fmla="*/ 4666033 w 4666033"/>
              <a:gd name="connsiteY2" fmla="*/ 1731098 h 1731098"/>
              <a:gd name="connsiteX3" fmla="*/ 0 w 4666033"/>
              <a:gd name="connsiteY3" fmla="*/ 1731098 h 1731098"/>
              <a:gd name="connsiteX4" fmla="*/ 0 w 4666033"/>
              <a:gd name="connsiteY4" fmla="*/ 0 h 173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033" h="1731098">
                <a:moveTo>
                  <a:pt x="0" y="0"/>
                </a:moveTo>
                <a:lnTo>
                  <a:pt x="4666033" y="0"/>
                </a:lnTo>
                <a:lnTo>
                  <a:pt x="4666033" y="1731098"/>
                </a:lnTo>
                <a:lnTo>
                  <a:pt x="0" y="1731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0" tIns="462280" rIns="462280" bIns="0" numCol="1" spcCol="1270" anchor="t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Quick Ice Usage </a:t>
            </a:r>
            <a:r>
              <a:rPr lang="en-US" b="1" dirty="0">
                <a:solidFill>
                  <a:schemeClr val="tx2"/>
                </a:solidFill>
              </a:rPr>
              <a:t>Cheat Sheet</a:t>
            </a:r>
          </a:p>
        </p:txBody>
      </p:sp>
      <p:pic>
        <p:nvPicPr>
          <p:cNvPr id="1029" name="Picture 5" descr="C:\Users\blevinson\Pictures\Admin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86" y="5518507"/>
            <a:ext cx="2173013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434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238983" y="4282320"/>
            <a:ext cx="4666033" cy="1731098"/>
          </a:xfrm>
          <a:custGeom>
            <a:avLst/>
            <a:gdLst>
              <a:gd name="connsiteX0" fmla="*/ 0 w 4666033"/>
              <a:gd name="connsiteY0" fmla="*/ 0 h 1731098"/>
              <a:gd name="connsiteX1" fmla="*/ 4666033 w 4666033"/>
              <a:gd name="connsiteY1" fmla="*/ 0 h 1731098"/>
              <a:gd name="connsiteX2" fmla="*/ 4666033 w 4666033"/>
              <a:gd name="connsiteY2" fmla="*/ 1731098 h 1731098"/>
              <a:gd name="connsiteX3" fmla="*/ 0 w 4666033"/>
              <a:gd name="connsiteY3" fmla="*/ 1731098 h 1731098"/>
              <a:gd name="connsiteX4" fmla="*/ 0 w 4666033"/>
              <a:gd name="connsiteY4" fmla="*/ 0 h 173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033" h="1731098">
                <a:moveTo>
                  <a:pt x="0" y="0"/>
                </a:moveTo>
                <a:lnTo>
                  <a:pt x="4666033" y="0"/>
                </a:lnTo>
                <a:lnTo>
                  <a:pt x="4666033" y="1731098"/>
                </a:lnTo>
                <a:lnTo>
                  <a:pt x="0" y="1731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280" tIns="462280" rIns="462280" bIns="0" numCol="1" spcCol="1270" anchor="t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Quick Ice Usage </a:t>
            </a:r>
            <a:r>
              <a:rPr lang="en-US" b="1" dirty="0">
                <a:solidFill>
                  <a:schemeClr val="tx2"/>
                </a:solidFill>
              </a:rPr>
              <a:t>Guidelines</a:t>
            </a:r>
          </a:p>
        </p:txBody>
      </p:sp>
      <p:pic>
        <p:nvPicPr>
          <p:cNvPr id="2051" name="Picture 3" descr="C:\Users\blevinson\Pictures\Admin\sizing guideli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3" y="1093076"/>
            <a:ext cx="7808155" cy="467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9" name="Picture 5" descr="C:\Users\blevinson\Pictures\Admin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86" y="5518507"/>
            <a:ext cx="2173013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058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43735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dirty="0">
                <a:solidFill>
                  <a:srgbClr val="00B0F0"/>
                </a:solidFill>
              </a:rPr>
              <a:t>Determine Applicable Ice Form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</a:rPr>
              <a:t>FS, Retail, Intuitional, Hotel, Healthcare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400" dirty="0">
                <a:solidFill>
                  <a:schemeClr val="tx2"/>
                </a:solidFill>
              </a:rPr>
              <a:t>Flake, Cube, Nugget </a:t>
            </a:r>
          </a:p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1400" dirty="0">
                <a:solidFill>
                  <a:schemeClr val="tx2"/>
                </a:solidFill>
              </a:rPr>
              <a:t>Mixed need?</a:t>
            </a:r>
            <a:endParaRPr lang="en-US" altLang="en-US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dirty="0">
                <a:solidFill>
                  <a:srgbClr val="00B0F0"/>
                </a:solidFill>
              </a:rPr>
              <a:t>Determine Demand 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</a:rPr>
              <a:t>Consult sizing guidelines for each application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400" dirty="0">
                <a:solidFill>
                  <a:schemeClr val="tx2"/>
                </a:solidFill>
              </a:rPr>
              <a:t>Hourly/Daily/Weekly demand</a:t>
            </a:r>
          </a:p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1400" dirty="0">
                <a:solidFill>
                  <a:schemeClr val="tx2"/>
                </a:solidFill>
              </a:rPr>
              <a:t>Lunch Crunch,  Resort Area </a:t>
            </a:r>
          </a:p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1400" dirty="0">
                <a:solidFill>
                  <a:schemeClr val="tx2"/>
                </a:solidFill>
              </a:rPr>
              <a:t>Geographic or Seasonal demand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400" dirty="0">
                <a:solidFill>
                  <a:schemeClr val="tx2"/>
                </a:solidFill>
              </a:rPr>
              <a:t>All other applications </a:t>
            </a:r>
          </a:p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1400" dirty="0">
                <a:solidFill>
                  <a:schemeClr val="tx2"/>
                </a:solidFill>
              </a:rPr>
              <a:t>Spot merchandizing (beer tubs, displays </a:t>
            </a:r>
            <a:r>
              <a:rPr lang="en-US" altLang="en-US" sz="1400" dirty="0" err="1">
                <a:solidFill>
                  <a:schemeClr val="tx2"/>
                </a:solidFill>
              </a:rPr>
              <a:t>etc</a:t>
            </a:r>
            <a:r>
              <a:rPr lang="en-US" altLang="en-US" sz="1400" dirty="0">
                <a:solidFill>
                  <a:schemeClr val="tx2"/>
                </a:solidFill>
              </a:rPr>
              <a:t>)</a:t>
            </a:r>
          </a:p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1400" dirty="0">
                <a:solidFill>
                  <a:schemeClr val="tx2"/>
                </a:solidFill>
              </a:rPr>
              <a:t>Brewed teas, Blended or Specialty drinks </a:t>
            </a:r>
          </a:p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1400" dirty="0">
                <a:solidFill>
                  <a:schemeClr val="tx2"/>
                </a:solidFill>
              </a:rPr>
              <a:t>Decanters, Champagne Holders, Coolers</a:t>
            </a:r>
          </a:p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1400" dirty="0">
                <a:solidFill>
                  <a:schemeClr val="tx2"/>
                </a:solidFill>
              </a:rPr>
              <a:t>Pre-chill for Kegs (fish, produce </a:t>
            </a:r>
            <a:r>
              <a:rPr lang="en-US" altLang="en-US" sz="1400" dirty="0" err="1">
                <a:solidFill>
                  <a:schemeClr val="tx2"/>
                </a:solidFill>
              </a:rPr>
              <a:t>etc</a:t>
            </a:r>
            <a:r>
              <a:rPr lang="en-US" altLang="en-US" sz="1400" dirty="0">
                <a:solidFill>
                  <a:schemeClr val="tx2"/>
                </a:solidFill>
              </a:rPr>
              <a:t>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endParaRPr lang="en-US" altLang="en-US" sz="1900" dirty="0">
              <a:solidFill>
                <a:schemeClr val="tx2"/>
              </a:solidFill>
            </a:endParaRPr>
          </a:p>
        </p:txBody>
      </p:sp>
      <p:pic>
        <p:nvPicPr>
          <p:cNvPr id="71690" name="Picture 13" descr="full line Healthcare with nugg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28167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Sizing and Specification </a:t>
            </a:r>
            <a:r>
              <a:rPr lang="en-US" b="1" i="1" dirty="0">
                <a:solidFill>
                  <a:schemeClr val="tx2"/>
                </a:solidFill>
              </a:rPr>
              <a:t>Steps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865621" y="1024165"/>
            <a:ext cx="1626144" cy="216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539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954087" y="1600200"/>
            <a:ext cx="7235825" cy="42291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altLang="en-US" sz="2400" u="sng" dirty="0">
                <a:solidFill>
                  <a:schemeClr val="tx2"/>
                </a:solidFill>
              </a:rPr>
              <a:t>Ask Customer About Application:</a:t>
            </a:r>
          </a:p>
          <a:p>
            <a:pPr marL="0" indent="0" eaLnBrk="1" hangingPunct="1">
              <a:buNone/>
            </a:pPr>
            <a:endParaRPr lang="en-US" altLang="en-US" sz="500" u="sng" dirty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 sz="2400" b="1" dirty="0">
                <a:solidFill>
                  <a:schemeClr val="tx2"/>
                </a:solidFill>
              </a:rPr>
              <a:t>What do you have now and is it working?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How are you using the Ice?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Do you have to buy ice?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Are there “clandestine” ice users?  </a:t>
            </a:r>
            <a:r>
              <a:rPr lang="en-US" altLang="en-US" sz="2400" b="1" dirty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Are there new drink programs involving ice?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Ask them about their capacity requirements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Ask about condenser preference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Ask about dimension constraints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Ask what voltage is available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Going on bin or dispenser?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4025" y="1028700"/>
            <a:ext cx="4343400" cy="533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>
                <a:solidFill>
                  <a:srgbClr val="00B0F0"/>
                </a:solidFill>
              </a:rPr>
              <a:t>Initial Questions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Ice Application </a:t>
            </a:r>
            <a:r>
              <a:rPr lang="en-US" b="1" dirty="0">
                <a:solidFill>
                  <a:schemeClr val="tx2"/>
                </a:solidFill>
              </a:rPr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1606485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728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180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Custom Design</vt:lpstr>
      <vt:lpstr>Office Theme</vt:lpstr>
      <vt:lpstr>1_Custom Design</vt:lpstr>
      <vt:lpstr>ICE 101 MACHINE SIZING GUIDE</vt:lpstr>
      <vt:lpstr>PowerPoint Presentation</vt:lpstr>
      <vt:lpstr>PowerPoint Presentation</vt:lpstr>
      <vt:lpstr>PowerPoint Presentation</vt:lpstr>
      <vt:lpstr>Initial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Levinson, Brandon (SIS)</cp:lastModifiedBy>
  <cp:revision>32</cp:revision>
  <dcterms:created xsi:type="dcterms:W3CDTF">2016-11-02T16:27:12Z</dcterms:created>
  <dcterms:modified xsi:type="dcterms:W3CDTF">2019-07-08T20:25:49Z</dcterms:modified>
</cp:coreProperties>
</file>