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68" r:id="rId1"/>
    <p:sldMasterId id="2147484070" r:id="rId2"/>
    <p:sldMasterId id="2147484079" r:id="rId3"/>
  </p:sldMasterIdLst>
  <p:notesMasterIdLst>
    <p:notesMasterId r:id="rId17"/>
  </p:notesMasterIdLst>
  <p:sldIdLst>
    <p:sldId id="311" r:id="rId4"/>
    <p:sldId id="313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12" r:id="rId16"/>
  </p:sldIdLst>
  <p:sldSz cx="9144000" cy="6858000" type="screen4x3"/>
  <p:notesSz cx="7053263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1231F"/>
    <a:srgbClr val="09224A"/>
    <a:srgbClr val="DCF1F6"/>
    <a:srgbClr val="CACACA"/>
    <a:srgbClr val="EDEDED"/>
    <a:srgbClr val="58528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60" autoAdjust="0"/>
    <p:restoredTop sz="99199" autoAdjust="0"/>
  </p:normalViewPr>
  <p:slideViewPr>
    <p:cSldViewPr snapToGrid="0">
      <p:cViewPr>
        <p:scale>
          <a:sx n="87" d="100"/>
          <a:sy n="87" d="100"/>
        </p:scale>
        <p:origin x="-2220" y="-624"/>
      </p:cViewPr>
      <p:guideLst>
        <p:guide orient="horz" pos="432"/>
        <p:guide orient="horz" pos="1152"/>
        <p:guide orient="horz" pos="2456"/>
        <p:guide pos="288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752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94" tIns="46747" rIns="93494" bIns="4674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5752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94" tIns="46747" rIns="93494" bIns="4674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1388" y="4422775"/>
            <a:ext cx="5170487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94" tIns="46747" rIns="93494" bIns="467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963"/>
            <a:ext cx="305752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94" tIns="46747" rIns="93494" bIns="4674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43963"/>
            <a:ext cx="305752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494" tIns="46747" rIns="93494" bIns="4674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42340E38-18AC-4256-9441-28C0E7BBE3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468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2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11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12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3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4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5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6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7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8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9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32691">
              <a:defRPr sz="2500">
                <a:solidFill>
                  <a:schemeClr val="tx1"/>
                </a:solidFill>
                <a:latin typeface="Times" pitchFamily="18" charset="0"/>
              </a:defRPr>
            </a:lvl1pPr>
            <a:lvl2pPr marL="753884" indent="-289955" defTabSz="932691">
              <a:defRPr sz="2500">
                <a:solidFill>
                  <a:schemeClr val="tx1"/>
                </a:solidFill>
                <a:latin typeface="Times" pitchFamily="18" charset="0"/>
              </a:defRPr>
            </a:lvl2pPr>
            <a:lvl3pPr marL="1159822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3pPr>
            <a:lvl4pPr marL="162375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4pPr>
            <a:lvl5pPr marL="2087680" indent="-231964" defTabSz="932691">
              <a:defRPr sz="2500">
                <a:solidFill>
                  <a:schemeClr val="tx1"/>
                </a:solidFill>
                <a:latin typeface="Times" pitchFamily="18" charset="0"/>
              </a:defRPr>
            </a:lvl5pPr>
            <a:lvl6pPr marL="2551609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6pPr>
            <a:lvl7pPr marL="3015537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7pPr>
            <a:lvl8pPr marL="3479466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8pPr>
            <a:lvl9pPr marL="3943395" indent="-231964" defTabSz="932691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defRPr/>
            </a:pPr>
            <a:fld id="{54D4F8B6-106B-4443-B4F1-146BE3ABE67B}" type="slidenum">
              <a:rPr lang="en-US" sz="1200">
                <a:solidFill>
                  <a:prstClr val="black"/>
                </a:solidFill>
                <a:latin typeface="Times New Roman" pitchFamily="18" charset="0"/>
              </a:rPr>
              <a:pPr>
                <a:defRPr/>
              </a:pPr>
              <a:t>10</a:t>
            </a:fld>
            <a:endParaRPr lang="en-US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78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3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36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07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620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490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773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9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01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65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78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880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4/11/2018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 Helvetica or Arial font size 32</a:t>
            </a:r>
          </a:p>
          <a:p>
            <a:pPr lvl="1"/>
            <a:r>
              <a:rPr lang="en-US" dirty="0" smtClean="0"/>
              <a:t>Text Helvetica or Arial font size 28</a:t>
            </a:r>
          </a:p>
          <a:p>
            <a:pPr lvl="2"/>
            <a:r>
              <a:rPr lang="en-US" dirty="0" smtClean="0"/>
              <a:t>Text Helvetica or Arial font size 24</a:t>
            </a:r>
          </a:p>
          <a:p>
            <a:pPr lvl="3"/>
            <a:r>
              <a:rPr lang="en-US" dirty="0" smtClean="0"/>
              <a:t>Text Helvetica or Arial font size 20</a:t>
            </a:r>
          </a:p>
          <a:p>
            <a:pPr lvl="4"/>
            <a:r>
              <a:rPr lang="en-US" dirty="0" smtClean="0"/>
              <a:t>Text Helvetica or Arial font size 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1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43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4/11/2018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6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4/11/2018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4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72" r:id="rId2"/>
    <p:sldLayoutId id="2147484073" r:id="rId3"/>
    <p:sldLayoutId id="2147484074" r:id="rId4"/>
    <p:sldLayoutId id="2147484075" r:id="rId5"/>
    <p:sldLayoutId id="2147484076" r:id="rId6"/>
    <p:sldLayoutId id="2147484077" r:id="rId7"/>
    <p:sldLayoutId id="214748407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4/11/2018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2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 smtClean="0"/>
              <a:t>ICE 101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REFRIGERATION BASICS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HOW AN ICE MACHINE WORKS.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23" y="1758405"/>
            <a:ext cx="770799" cy="6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7" y="2854044"/>
            <a:ext cx="6318737" cy="31174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pic>
        <p:nvPicPr>
          <p:cNvPr id="15" name="Picture 10" descr="C:\Users\dziolkowski\AppData\Local\Microsoft\Windows\Temporary Internet Files\Content.Outlook\FSQFYFGK\photo 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8" b="11191"/>
          <a:stretch>
            <a:fillRect/>
          </a:stretch>
        </p:blipFill>
        <p:spPr bwMode="auto">
          <a:xfrm>
            <a:off x="6847276" y="3464651"/>
            <a:ext cx="2028978" cy="1650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90" y="1080218"/>
            <a:ext cx="7094812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Hot Gas Valve</a:t>
            </a:r>
            <a:endParaRPr lang="en-US" altLang="en-US" sz="21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endParaRPr lang="en-US" altLang="en-US" sz="200" dirty="0" smtClean="0">
              <a:solidFill>
                <a:schemeClr val="tx2"/>
              </a:solidFill>
              <a:latin typeface="Calibri" pitchFamily="34" charset="0"/>
            </a:endParaRPr>
          </a:p>
          <a:p>
            <a:pPr fontAlgn="auto">
              <a:spcAft>
                <a:spcPts val="0"/>
              </a:spcAft>
              <a:buClr>
                <a:schemeClr val="tx2"/>
              </a:buClr>
            </a:pPr>
            <a:r>
              <a:rPr lang="en-US" altLang="en-US" sz="1800" dirty="0" smtClean="0">
                <a:solidFill>
                  <a:schemeClr val="tx2"/>
                </a:solidFill>
                <a:latin typeface="Calibri" pitchFamily="34" charset="0"/>
              </a:rPr>
              <a:t>Valve </a:t>
            </a:r>
            <a:r>
              <a:rPr lang="en-US" altLang="en-US" sz="1800" dirty="0">
                <a:solidFill>
                  <a:schemeClr val="tx2"/>
                </a:solidFill>
                <a:latin typeface="Calibri" pitchFamily="34" charset="0"/>
              </a:rPr>
              <a:t>which is opened during the harvest cycle, allowing hot gas to flow from compressor to </a:t>
            </a:r>
            <a:r>
              <a:rPr lang="en-US" altLang="en-US" sz="1800" dirty="0" smtClean="0">
                <a:solidFill>
                  <a:schemeClr val="tx2"/>
                </a:solidFill>
                <a:latin typeface="Calibri" pitchFamily="34" charset="0"/>
              </a:rPr>
              <a:t>evaporator</a:t>
            </a:r>
            <a:endParaRPr lang="en-US" altLang="en-US" sz="1800" dirty="0">
              <a:solidFill>
                <a:schemeClr val="tx2"/>
              </a:solidFill>
              <a:latin typeface="Calibri" pitchFamily="34" charset="0"/>
            </a:endParaRPr>
          </a:p>
          <a:p>
            <a:pPr fontAlgn="auto">
              <a:spcAft>
                <a:spcPts val="0"/>
              </a:spcAft>
              <a:buClr>
                <a:schemeClr val="tx2"/>
              </a:buClr>
            </a:pPr>
            <a:r>
              <a:rPr lang="en-US" altLang="en-US" sz="1800" dirty="0">
                <a:solidFill>
                  <a:schemeClr val="tx2"/>
                </a:solidFill>
                <a:latin typeface="Calibri" pitchFamily="34" charset="0"/>
              </a:rPr>
              <a:t>Hot gas warms the evaporator, which assists in releasing the ice slab from the evaporator </a:t>
            </a:r>
            <a:r>
              <a:rPr lang="en-US" altLang="en-US" sz="1800" dirty="0" smtClean="0">
                <a:solidFill>
                  <a:schemeClr val="tx2"/>
                </a:solidFill>
                <a:latin typeface="Calibri" pitchFamily="34" charset="0"/>
              </a:rPr>
              <a:t>surfaces</a:t>
            </a:r>
            <a:endParaRPr lang="en-US" altLang="en-US" sz="1800" dirty="0">
              <a:solidFill>
                <a:schemeClr val="tx2"/>
              </a:solidFill>
              <a:latin typeface="Calibri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093135" y="2860797"/>
            <a:ext cx="455498" cy="409628"/>
            <a:chOff x="6093135" y="2860797"/>
            <a:chExt cx="455498" cy="409628"/>
          </a:xfrm>
        </p:grpSpPr>
        <p:pic>
          <p:nvPicPr>
            <p:cNvPr id="9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093135" y="2913632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67993" y="2893739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08325" y="2860797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260725" y="2964875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166128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4000" dirty="0" smtClean="0">
                <a:solidFill>
                  <a:srgbClr val="1F497D"/>
                </a:solidFill>
              </a:rPr>
              <a:t>Ice Maker Vapor </a:t>
            </a:r>
            <a:r>
              <a:rPr lang="en-US" sz="4000" b="1" i="1" dirty="0" smtClean="0">
                <a:solidFill>
                  <a:srgbClr val="1F497D"/>
                </a:solidFill>
              </a:rPr>
              <a:t>Compression Cycles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88" y="1080218"/>
            <a:ext cx="8334211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Freeze Cycle </a:t>
            </a:r>
            <a:r>
              <a:rPr lang="en-US" altLang="en-US" sz="2400" dirty="0" smtClean="0">
                <a:solidFill>
                  <a:schemeClr val="tx2"/>
                </a:solidFill>
                <a:latin typeface="Calibri" pitchFamily="34" charset="0"/>
              </a:rPr>
              <a:t>-</a:t>
            </a:r>
            <a:r>
              <a:rPr lang="en-US" altLang="en-US" sz="2400" b="1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Portion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of the cycle where refrigerant absorbs heat (from water passing over the evaporator) at low temperature &amp; pressure and gives up this heat (to air/water) by condensing at high temperature &amp; pressure.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093135" y="2860797"/>
            <a:ext cx="455498" cy="409628"/>
            <a:chOff x="6093135" y="2860797"/>
            <a:chExt cx="455498" cy="409628"/>
          </a:xfrm>
        </p:grpSpPr>
        <p:pic>
          <p:nvPicPr>
            <p:cNvPr id="9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093135" y="2913632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67993" y="2893739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08325" y="2860797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260725" y="2964875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301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81"/>
          <a:stretch/>
        </p:blipFill>
        <p:spPr bwMode="auto">
          <a:xfrm>
            <a:off x="352588" y="2677099"/>
            <a:ext cx="6260756" cy="315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08" t="6442" r="4" b="8074"/>
          <a:stretch/>
        </p:blipFill>
        <p:spPr bwMode="auto">
          <a:xfrm>
            <a:off x="6544621" y="2893738"/>
            <a:ext cx="68723" cy="2669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134293" y="2681059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202817" y="2708022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278247" y="2796749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311947" y="2857883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7" t="21423" b="70334"/>
          <a:stretch/>
        </p:blipFill>
        <p:spPr bwMode="auto">
          <a:xfrm>
            <a:off x="6159028" y="3352801"/>
            <a:ext cx="1056501" cy="25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8134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4"/>
          <a:stretch/>
        </p:blipFill>
        <p:spPr bwMode="auto">
          <a:xfrm>
            <a:off x="352587" y="2677098"/>
            <a:ext cx="6260757" cy="3154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4000" dirty="0" smtClean="0">
                <a:solidFill>
                  <a:srgbClr val="1F497D"/>
                </a:solidFill>
              </a:rPr>
              <a:t>Ice Maker Vapor </a:t>
            </a:r>
            <a:r>
              <a:rPr lang="en-US" sz="4000" b="1" i="1" dirty="0" smtClean="0">
                <a:solidFill>
                  <a:srgbClr val="1F497D"/>
                </a:solidFill>
              </a:rPr>
              <a:t>Compression Cycles</a:t>
            </a:r>
            <a:endParaRPr lang="en-US" sz="4000" b="1" i="1" dirty="0">
              <a:solidFill>
                <a:srgbClr val="1F497D"/>
              </a:solidFill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88" y="1080218"/>
            <a:ext cx="8334211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Harvest Cycle </a:t>
            </a:r>
            <a:r>
              <a:rPr lang="en-US" altLang="en-US" sz="2400" dirty="0" smtClean="0">
                <a:solidFill>
                  <a:schemeClr val="tx2"/>
                </a:solidFill>
                <a:latin typeface="Calibri" pitchFamily="34" charset="0"/>
              </a:rPr>
              <a:t>- P</a:t>
            </a: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ortion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of the cycle where </a:t>
            </a: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heat or mechanical forc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e</a:t>
            </a: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is added to the evaporator in order to remove the ice from the evaporator or where the ice is harvested.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093135" y="2860797"/>
            <a:ext cx="455498" cy="409628"/>
            <a:chOff x="6093135" y="2860797"/>
            <a:chExt cx="455498" cy="409628"/>
          </a:xfrm>
        </p:grpSpPr>
        <p:pic>
          <p:nvPicPr>
            <p:cNvPr id="9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093135" y="2913632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67993" y="2893739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08325" y="2860797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260725" y="2964875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08" t="6442" r="4" b="8074"/>
          <a:stretch/>
        </p:blipFill>
        <p:spPr bwMode="auto">
          <a:xfrm>
            <a:off x="6544621" y="2893738"/>
            <a:ext cx="68723" cy="26697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134293" y="2681059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202817" y="2708022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278247" y="2796749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311947" y="2857883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7" t="21423" b="70334"/>
          <a:stretch/>
        </p:blipFill>
        <p:spPr bwMode="auto">
          <a:xfrm>
            <a:off x="6159028" y="3352801"/>
            <a:ext cx="1056501" cy="25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71989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5585" y="2220917"/>
            <a:ext cx="7765535" cy="2046283"/>
            <a:chOff x="545910" y="2220917"/>
            <a:chExt cx="7765535" cy="2046283"/>
          </a:xfrm>
        </p:grpSpPr>
        <p:pic>
          <p:nvPicPr>
            <p:cNvPr id="6" name="Picture 5" descr="aligroup_log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23735" y="2220917"/>
              <a:ext cx="2387710" cy="1951745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2"/>
            <a:stretch/>
          </p:blipFill>
          <p:spPr bwMode="auto">
            <a:xfrm>
              <a:off x="545910" y="2587625"/>
              <a:ext cx="5306447" cy="1679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1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dirty="0" smtClean="0">
                <a:solidFill>
                  <a:srgbClr val="1F497D"/>
                </a:solidFill>
              </a:rPr>
              <a:t>Basic </a:t>
            </a:r>
            <a:r>
              <a:rPr lang="en-US" b="1" i="1" dirty="0" smtClean="0">
                <a:solidFill>
                  <a:srgbClr val="1F497D"/>
                </a:solidFill>
              </a:rPr>
              <a:t>Refrigeration Cycle</a:t>
            </a:r>
            <a:endParaRPr lang="en-US" b="1" i="1" dirty="0">
              <a:solidFill>
                <a:srgbClr val="1F497D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10491" y="1644214"/>
            <a:ext cx="6858471" cy="3515774"/>
            <a:chOff x="907991" y="1741036"/>
            <a:chExt cx="6858471" cy="3515774"/>
          </a:xfrm>
        </p:grpSpPr>
        <p:sp>
          <p:nvSpPr>
            <p:cNvPr id="6" name="Oval 5"/>
            <p:cNvSpPr/>
            <p:nvPr/>
          </p:nvSpPr>
          <p:spPr bwMode="auto">
            <a:xfrm>
              <a:off x="3454399" y="1741036"/>
              <a:ext cx="2054431" cy="1175657"/>
            </a:xfrm>
            <a:prstGeom prst="ellipse">
              <a:avLst/>
            </a:prstGeom>
            <a:solidFill>
              <a:srgbClr val="F1231F">
                <a:alpha val="30000"/>
              </a:srgbClr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228600">
                <a:srgbClr val="FF0000">
                  <a:alpha val="40000"/>
                </a:srgbClr>
              </a:glow>
            </a:effectLst>
            <a:extLst/>
          </p:spPr>
          <p:txBody>
            <a:bodyPr/>
            <a:lstStyle/>
            <a:p>
              <a:pPr algn="ctr">
                <a:defRPr/>
              </a:pPr>
              <a:r>
                <a:rPr lang="en-US" sz="1800" b="1" i="1" dirty="0">
                  <a:solidFill>
                    <a:srgbClr val="C00000"/>
                  </a:solidFill>
                  <a:latin typeface="Calibri" pitchFamily="34" charset="0"/>
                  <a:ea typeface="ＭＳ Ｐゴシック" pitchFamily="1" charset="-128"/>
                </a:rPr>
                <a:t>Compressor</a:t>
              </a: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907991" y="2905497"/>
              <a:ext cx="2054431" cy="1175657"/>
            </a:xfrm>
            <a:prstGeom prst="ellipse">
              <a:avLst/>
            </a:prstGeom>
            <a:solidFill>
              <a:srgbClr val="00B0F0">
                <a:alpha val="20000"/>
              </a:srgbClr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228600">
                <a:srgbClr val="00B0F0">
                  <a:alpha val="40000"/>
                </a:srgbClr>
              </a:glow>
            </a:effectLst>
            <a:extLst/>
          </p:spPr>
          <p:txBody>
            <a:bodyPr/>
            <a:lstStyle/>
            <a:p>
              <a:pPr algn="ctr">
                <a:defRPr/>
              </a:pPr>
              <a:r>
                <a:rPr lang="en-US" sz="1800" b="1" i="1" dirty="0">
                  <a:solidFill>
                    <a:schemeClr val="accent2"/>
                  </a:solidFill>
                  <a:latin typeface="Calibri" pitchFamily="34" charset="0"/>
                  <a:ea typeface="ＭＳ Ｐゴシック" pitchFamily="1" charset="-128"/>
                </a:rPr>
                <a:t>Evaporator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3454400" y="4081153"/>
              <a:ext cx="2054431" cy="1175657"/>
            </a:xfrm>
            <a:prstGeom prst="ellipse">
              <a:avLst/>
            </a:prstGeom>
            <a:solidFill>
              <a:srgbClr val="00B0F0">
                <a:alpha val="29000"/>
              </a:srgbClr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127000">
                <a:srgbClr val="00B0F0">
                  <a:alpha val="20000"/>
                </a:srgbClr>
              </a:glow>
            </a:effectLst>
            <a:extLst/>
          </p:spPr>
          <p:txBody>
            <a:bodyPr/>
            <a:lstStyle/>
            <a:p>
              <a:pPr algn="ctr">
                <a:defRPr/>
              </a:pPr>
              <a:r>
                <a:rPr lang="en-US" sz="1800" b="1" i="1" dirty="0">
                  <a:solidFill>
                    <a:srgbClr val="0070C0"/>
                  </a:solidFill>
                  <a:latin typeface="Calibri" pitchFamily="34" charset="0"/>
                  <a:ea typeface="ＭＳ Ｐゴシック" pitchFamily="1" charset="-128"/>
                </a:rPr>
                <a:t>Expansion</a:t>
              </a: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5712031" y="2905497"/>
              <a:ext cx="2054431" cy="1175657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glow rad="228600">
                <a:srgbClr val="F1231F">
                  <a:alpha val="40000"/>
                </a:srgbClr>
              </a:glow>
            </a:effectLst>
            <a:extLst/>
          </p:spPr>
          <p:txBody>
            <a:bodyPr/>
            <a:lstStyle/>
            <a:p>
              <a:pPr algn="ctr">
                <a:defRPr/>
              </a:pPr>
              <a:r>
                <a:rPr lang="en-US" sz="1800" b="1" i="1" dirty="0">
                  <a:solidFill>
                    <a:srgbClr val="C00000"/>
                  </a:solidFill>
                  <a:latin typeface="Calibri" pitchFamily="34" charset="0"/>
                  <a:ea typeface="ＭＳ Ｐゴシック" pitchFamily="1" charset="-128"/>
                </a:rPr>
                <a:t>Condenser</a:t>
              </a:r>
            </a:p>
          </p:txBody>
        </p:sp>
        <p:sp>
          <p:nvSpPr>
            <p:cNvPr id="10" name="Bent Arrow 9"/>
            <p:cNvSpPr/>
            <p:nvPr/>
          </p:nvSpPr>
          <p:spPr bwMode="auto">
            <a:xfrm rot="5400000">
              <a:off x="6041232" y="1956594"/>
              <a:ext cx="673100" cy="1163637"/>
            </a:xfrm>
            <a:prstGeom prst="bentArrow">
              <a:avLst/>
            </a:prstGeom>
            <a:pattFill prst="wave">
              <a:fgClr>
                <a:srgbClr val="FF0000"/>
              </a:fgClr>
              <a:bgClr>
                <a:schemeClr val="bg1"/>
              </a:bgClr>
            </a:patt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  <p:sp>
          <p:nvSpPr>
            <p:cNvPr id="11" name="Bent Arrow 10"/>
            <p:cNvSpPr/>
            <p:nvPr/>
          </p:nvSpPr>
          <p:spPr bwMode="auto">
            <a:xfrm rot="10800000">
              <a:off x="5695950" y="4203700"/>
              <a:ext cx="1163638" cy="630238"/>
            </a:xfrm>
            <a:prstGeom prst="bentArrow">
              <a:avLst/>
            </a:prstGeom>
            <a:solidFill>
              <a:srgbClr val="FF0000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  <p:sp>
          <p:nvSpPr>
            <p:cNvPr id="13" name="Bent Arrow 12"/>
            <p:cNvSpPr/>
            <p:nvPr/>
          </p:nvSpPr>
          <p:spPr bwMode="auto">
            <a:xfrm rot="16200000">
              <a:off x="2128838" y="3714750"/>
              <a:ext cx="630238" cy="1608137"/>
            </a:xfrm>
            <a:prstGeom prst="bentArrow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  <p:sp>
          <p:nvSpPr>
            <p:cNvPr id="14" name="Bent Arrow 13"/>
            <p:cNvSpPr/>
            <p:nvPr/>
          </p:nvSpPr>
          <p:spPr bwMode="auto">
            <a:xfrm>
              <a:off x="1785938" y="2211388"/>
              <a:ext cx="1358900" cy="592137"/>
            </a:xfrm>
            <a:prstGeom prst="bentArrow">
              <a:avLst/>
            </a:prstGeom>
            <a:pattFill prst="wave">
              <a:fgClr>
                <a:srgbClr val="00B0F0"/>
              </a:fgClr>
              <a:bgClr>
                <a:schemeClr val="bg1"/>
              </a:bgClr>
            </a:patt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39208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dirty="0" smtClean="0">
                <a:solidFill>
                  <a:srgbClr val="1F497D"/>
                </a:solidFill>
              </a:rPr>
              <a:t>Refrigeration </a:t>
            </a:r>
            <a:r>
              <a:rPr lang="en-US" b="1" i="1" dirty="0" smtClean="0">
                <a:solidFill>
                  <a:srgbClr val="1F497D"/>
                </a:solidFill>
              </a:rPr>
              <a:t>“Rules of Thumb”</a:t>
            </a:r>
            <a:endParaRPr lang="en-US" b="1" i="1" dirty="0">
              <a:solidFill>
                <a:srgbClr val="1F497D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522288" y="1074955"/>
            <a:ext cx="8170862" cy="43307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Calibri" pitchFamily="34" charset="0"/>
              </a:rPr>
              <a:t>Heat Transfer</a:t>
            </a:r>
          </a:p>
          <a:p>
            <a:pPr lvl="1" fontAlgn="auto"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1800" dirty="0" smtClean="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eat transfer always occurs from a region of high energy to another region of lower energy</a:t>
            </a:r>
          </a:p>
          <a:p>
            <a:pPr lvl="1" fontAlgn="auto"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2"/>
                </a:solidFill>
                <a:latin typeface="Calibri" pitchFamily="34" charset="0"/>
                <a:cs typeface="Times New Roman" pitchFamily="18" charset="0"/>
              </a:rPr>
              <a:t>The greater the temperature difference, the faster energy will flow attempting to reach equilibrium</a:t>
            </a:r>
          </a:p>
          <a:p>
            <a:pPr fontAlgn="auto">
              <a:spcAft>
                <a:spcPts val="0"/>
              </a:spcAft>
              <a:buClr>
                <a:schemeClr val="tx1"/>
              </a:buClr>
              <a:defRPr/>
            </a:pPr>
            <a:endParaRPr lang="en-US" sz="2000" dirty="0" smtClean="0">
              <a:solidFill>
                <a:schemeClr val="tx2"/>
              </a:solidFill>
              <a:latin typeface="Calibri" pitchFamily="34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Clr>
                <a:schemeClr val="tx1"/>
              </a:buClr>
              <a:defRPr/>
            </a:pPr>
            <a:endParaRPr lang="en-US" sz="2000" dirty="0" smtClean="0">
              <a:solidFill>
                <a:schemeClr val="tx2"/>
              </a:solidFill>
              <a:latin typeface="Calibri" pitchFamily="34" charset="0"/>
              <a:cs typeface="Times New Roman" pitchFamily="18" charset="0"/>
            </a:endParaRPr>
          </a:p>
          <a:p>
            <a:pPr marL="0" indent="0" fontAlgn="auto"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Calibri" pitchFamily="34" charset="0"/>
              </a:rPr>
              <a:t>Temperature</a:t>
            </a:r>
          </a:p>
          <a:p>
            <a:pPr lvl="1" indent="-280988" fontAlgn="auto"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2"/>
                </a:solidFill>
                <a:latin typeface="Calibri" pitchFamily="34" charset="0"/>
              </a:rPr>
              <a:t>Indicates the velocity of molecules of a substance.  As heat energy in a substance increases, its molecules vibrate faster</a:t>
            </a:r>
          </a:p>
          <a:p>
            <a:pPr marL="0" indent="0" fontAlgn="auto">
              <a:spcAft>
                <a:spcPts val="0"/>
              </a:spcAft>
              <a:buClr>
                <a:schemeClr val="tx1"/>
              </a:buClr>
              <a:buNone/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Calibri" pitchFamily="34" charset="0"/>
              </a:rPr>
              <a:t>Pressure</a:t>
            </a:r>
          </a:p>
          <a:p>
            <a:pPr lvl="1" indent="-280988" fontAlgn="auto"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2"/>
                </a:solidFill>
                <a:latin typeface="Calibri" pitchFamily="34" charset="0"/>
              </a:rPr>
              <a:t>Pressure drops when volume increases</a:t>
            </a:r>
            <a:endParaRPr lang="en-US" sz="1800" dirty="0" smtClean="0">
              <a:solidFill>
                <a:schemeClr val="tx2"/>
              </a:solidFill>
              <a:latin typeface="Calibri" pitchFamily="34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Clr>
                <a:schemeClr val="tx1"/>
              </a:buClr>
              <a:defRPr/>
            </a:pP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ight Arrow 3"/>
          <p:cNvSpPr>
            <a:spLocks noChangeArrowheads="1"/>
          </p:cNvSpPr>
          <p:nvPr/>
        </p:nvSpPr>
        <p:spPr bwMode="auto">
          <a:xfrm>
            <a:off x="3787775" y="2979954"/>
            <a:ext cx="1509713" cy="153987"/>
          </a:xfrm>
          <a:prstGeom prst="rightArrow">
            <a:avLst>
              <a:gd name="adj1" fmla="val 50000"/>
              <a:gd name="adj2" fmla="val 50246"/>
            </a:avLst>
          </a:prstGeom>
          <a:gradFill rotWithShape="1">
            <a:gsLst>
              <a:gs pos="60000">
                <a:srgbClr val="FF0000"/>
              </a:gs>
              <a:gs pos="79000">
                <a:schemeClr val="accent2"/>
              </a:gs>
            </a:gsLst>
            <a:path path="rect">
              <a:fillToRect l="50000" t="50000" r="50000" b="50000"/>
            </a:path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7" name="Right Arrow 4"/>
          <p:cNvSpPr>
            <a:spLocks noChangeArrowheads="1"/>
          </p:cNvSpPr>
          <p:nvPr/>
        </p:nvSpPr>
        <p:spPr bwMode="auto">
          <a:xfrm rot="10800000">
            <a:off x="3800475" y="3214904"/>
            <a:ext cx="1497013" cy="130175"/>
          </a:xfrm>
          <a:prstGeom prst="rightArrow">
            <a:avLst>
              <a:gd name="adj1" fmla="val 50000"/>
              <a:gd name="adj2" fmla="val 50153"/>
            </a:avLst>
          </a:prstGeom>
          <a:gradFill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FF0000"/>
              </a:gs>
              <a:gs pos="100000">
                <a:srgbClr val="FF0000"/>
              </a:gs>
            </a:gsLst>
            <a:lin ang="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18" name="Rounded Rectangle 5"/>
          <p:cNvSpPr>
            <a:spLocks noChangeArrowheads="1"/>
          </p:cNvSpPr>
          <p:nvPr/>
        </p:nvSpPr>
        <p:spPr bwMode="auto">
          <a:xfrm>
            <a:off x="2578100" y="2811679"/>
            <a:ext cx="1209675" cy="641350"/>
          </a:xfrm>
          <a:prstGeom prst="roundRect">
            <a:avLst>
              <a:gd name="adj" fmla="val 16667"/>
            </a:avLst>
          </a:prstGeom>
          <a:pattFill prst="pct90">
            <a:fgClr>
              <a:srgbClr val="FF0000"/>
            </a:fgClr>
            <a:bgClr>
              <a:schemeClr val="bg2"/>
            </a:bgClr>
          </a:patt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sp>
        <p:nvSpPr>
          <p:cNvPr id="19" name="Rounded Rectangle 6"/>
          <p:cNvSpPr>
            <a:spLocks noChangeArrowheads="1"/>
          </p:cNvSpPr>
          <p:nvPr/>
        </p:nvSpPr>
        <p:spPr bwMode="auto">
          <a:xfrm>
            <a:off x="5297488" y="2811679"/>
            <a:ext cx="1222375" cy="641350"/>
          </a:xfrm>
          <a:prstGeom prst="roundRect">
            <a:avLst>
              <a:gd name="adj" fmla="val 16667"/>
            </a:avLst>
          </a:prstGeom>
          <a:pattFill prst="pct90">
            <a:fgClr>
              <a:schemeClr val="accent2"/>
            </a:fgClr>
            <a:bgClr>
              <a:schemeClr val="bg2"/>
            </a:bgClr>
          </a:patt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grpSp>
        <p:nvGrpSpPr>
          <p:cNvPr id="3" name="Group 2"/>
          <p:cNvGrpSpPr/>
          <p:nvPr/>
        </p:nvGrpSpPr>
        <p:grpSpPr>
          <a:xfrm>
            <a:off x="5281999" y="4614870"/>
            <a:ext cx="3023583" cy="734736"/>
            <a:chOff x="5114122" y="4454742"/>
            <a:chExt cx="3913187" cy="950912"/>
          </a:xfrm>
        </p:grpSpPr>
        <p:sp>
          <p:nvSpPr>
            <p:cNvPr id="20" name="Rounded Rectangle 19"/>
            <p:cNvSpPr/>
            <p:nvPr/>
          </p:nvSpPr>
          <p:spPr bwMode="auto">
            <a:xfrm>
              <a:off x="5114122" y="4699217"/>
              <a:ext cx="806450" cy="603250"/>
            </a:xfrm>
            <a:prstGeom prst="roundRect">
              <a:avLst/>
            </a:prstGeom>
            <a:pattFill prst="sphere">
              <a:fgClr>
                <a:schemeClr val="accent2">
                  <a:lumMod val="75000"/>
                </a:schemeClr>
              </a:fgClr>
              <a:bgClr>
                <a:schemeClr val="bg2">
                  <a:lumMod val="20000"/>
                  <a:lumOff val="80000"/>
                </a:schemeClr>
              </a:bgClr>
            </a:patt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7696984" y="4454742"/>
              <a:ext cx="1330325" cy="950912"/>
            </a:xfrm>
            <a:prstGeom prst="roundRect">
              <a:avLst/>
            </a:prstGeom>
            <a:pattFill prst="divot">
              <a:fgClr>
                <a:schemeClr val="accent2">
                  <a:lumMod val="75000"/>
                </a:schemeClr>
              </a:fgClr>
              <a:bgClr>
                <a:schemeClr val="bg2">
                  <a:lumMod val="20000"/>
                  <a:lumOff val="80000"/>
                </a:schemeClr>
              </a:bgClr>
            </a:patt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pitchFamily="1" charset="-128"/>
              </a:endParaRPr>
            </a:p>
          </p:txBody>
        </p:sp>
        <p:sp>
          <p:nvSpPr>
            <p:cNvPr id="22" name="Right Arrow 9"/>
            <p:cNvSpPr>
              <a:spLocks noChangeArrowheads="1"/>
            </p:cNvSpPr>
            <p:nvPr/>
          </p:nvSpPr>
          <p:spPr bwMode="auto">
            <a:xfrm>
              <a:off x="6069797" y="4859554"/>
              <a:ext cx="1562100" cy="141288"/>
            </a:xfrm>
            <a:prstGeom prst="rightArrow">
              <a:avLst>
                <a:gd name="adj1" fmla="val 50000"/>
                <a:gd name="adj2" fmla="val 50060"/>
              </a:avLst>
            </a:prstGeom>
            <a:solidFill>
              <a:srgbClr val="002060">
                <a:alpha val="3098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86307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dirty="0" smtClean="0">
                <a:solidFill>
                  <a:srgbClr val="1F497D"/>
                </a:solidFill>
              </a:rPr>
              <a:t>Refrigeration </a:t>
            </a:r>
            <a:r>
              <a:rPr lang="en-US" b="1" i="1" dirty="0" smtClean="0">
                <a:solidFill>
                  <a:srgbClr val="1F497D"/>
                </a:solidFill>
              </a:rPr>
              <a:t>Definition</a:t>
            </a:r>
            <a:endParaRPr lang="en-US" b="1" i="1" dirty="0">
              <a:solidFill>
                <a:srgbClr val="1F497D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860611" y="1323192"/>
            <a:ext cx="7455050" cy="401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None/>
              <a:defRPr sz="1600">
                <a:solidFill>
                  <a:srgbClr val="70717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The 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removal of heat from one place 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(water) and </a:t>
            </a:r>
            <a:r>
              <a:rPr kumimoji="0" lang="en-US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depositing it to another 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(air/water) using an intermediate medium 	</a:t>
            </a:r>
            <a:r>
              <a:rPr kumimoji="0" lang="en-US" alt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          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(vapor compression refrigeration system).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lang="en-US" altLang="en-US" sz="2400" kern="0" dirty="0">
              <a:solidFill>
                <a:schemeClr val="tx2"/>
              </a:solidFill>
              <a:latin typeface="Calibri" pitchFamily="34" charset="0"/>
              <a:ea typeface="ＭＳ Ｐゴシック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itchFamily="34" charset="0"/>
                <a:ea typeface="ＭＳ Ｐゴシック"/>
                <a:cs typeface="+mn-cs"/>
              </a:rPr>
              <a:t>This transfer of heat from one place to another is done through the evaporation  and condensing of refrigerant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707176"/>
                </a:solidFill>
                <a:effectLst/>
                <a:uLnTx/>
                <a:uFillTx/>
                <a:latin typeface="Times New Roman" pitchFamily="18" charset="0"/>
                <a:ea typeface="ＭＳ Ｐゴシック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8247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0238" y="1167026"/>
            <a:ext cx="8708073" cy="4359264"/>
            <a:chOff x="0" y="1190625"/>
            <a:chExt cx="9256713" cy="4633913"/>
          </a:xfrm>
        </p:grpSpPr>
        <p:pic>
          <p:nvPicPr>
            <p:cNvPr id="31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90625"/>
              <a:ext cx="9144000" cy="44767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Box 1"/>
            <p:cNvSpPr txBox="1">
              <a:spLocks noChangeArrowheads="1"/>
            </p:cNvSpPr>
            <p:nvPr/>
          </p:nvSpPr>
          <p:spPr bwMode="auto">
            <a:xfrm>
              <a:off x="5413404" y="2749256"/>
              <a:ext cx="13065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</a:rPr>
                <a:t>Compressor</a:t>
              </a:r>
            </a:p>
          </p:txBody>
        </p:sp>
        <p:sp>
          <p:nvSpPr>
            <p:cNvPr id="33" name="TextBox 2"/>
            <p:cNvSpPr txBox="1">
              <a:spLocks noChangeArrowheads="1"/>
            </p:cNvSpPr>
            <p:nvPr/>
          </p:nvSpPr>
          <p:spPr bwMode="auto">
            <a:xfrm>
              <a:off x="5438775" y="4370388"/>
              <a:ext cx="11287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</a:rPr>
                <a:t>Hot Gas Valve</a:t>
              </a:r>
            </a:p>
          </p:txBody>
        </p:sp>
        <p:sp>
          <p:nvSpPr>
            <p:cNvPr id="34" name="TextBox 3"/>
            <p:cNvSpPr txBox="1">
              <a:spLocks noChangeArrowheads="1"/>
            </p:cNvSpPr>
            <p:nvPr/>
          </p:nvSpPr>
          <p:spPr bwMode="auto">
            <a:xfrm>
              <a:off x="5094288" y="5578475"/>
              <a:ext cx="204311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</a:rPr>
                <a:t>Thermal Expansion Valve</a:t>
              </a:r>
            </a:p>
          </p:txBody>
        </p:sp>
        <p:sp>
          <p:nvSpPr>
            <p:cNvPr id="35" name="TextBox 4"/>
            <p:cNvSpPr txBox="1">
              <a:spLocks noChangeArrowheads="1"/>
            </p:cNvSpPr>
            <p:nvPr/>
          </p:nvSpPr>
          <p:spPr bwMode="auto">
            <a:xfrm>
              <a:off x="8212138" y="5180013"/>
              <a:ext cx="104457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</a:rPr>
                <a:t>Condenser</a:t>
              </a:r>
            </a:p>
          </p:txBody>
        </p:sp>
        <p:sp>
          <p:nvSpPr>
            <p:cNvPr id="36" name="TextBox 5"/>
            <p:cNvSpPr txBox="1">
              <a:spLocks noChangeArrowheads="1"/>
            </p:cNvSpPr>
            <p:nvPr/>
          </p:nvSpPr>
          <p:spPr bwMode="auto">
            <a:xfrm>
              <a:off x="1698625" y="4124325"/>
              <a:ext cx="144780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</a:rPr>
                <a:t>Evaporator</a:t>
              </a:r>
            </a:p>
          </p:txBody>
        </p:sp>
        <p:sp>
          <p:nvSpPr>
            <p:cNvPr id="37" name="Right Arrow 36"/>
            <p:cNvSpPr>
              <a:spLocks noChangeArrowheads="1"/>
            </p:cNvSpPr>
            <p:nvPr/>
          </p:nvSpPr>
          <p:spPr bwMode="auto">
            <a:xfrm>
              <a:off x="6483350" y="1357313"/>
              <a:ext cx="1022350" cy="231775"/>
            </a:xfrm>
            <a:prstGeom prst="rightArrow">
              <a:avLst>
                <a:gd name="adj1" fmla="val 50000"/>
                <a:gd name="adj2" fmla="val 50399"/>
              </a:avLst>
            </a:prstGeom>
            <a:pattFill prst="wave">
              <a:fgClr>
                <a:srgbClr val="F1231F"/>
              </a:fgClr>
              <a:bgClr>
                <a:srgbClr val="FF7C80"/>
              </a:bgClr>
            </a:pattFill>
            <a:ln w="9525" algn="ctr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38" name="Bent Arrow 37"/>
            <p:cNvSpPr/>
            <p:nvPr/>
          </p:nvSpPr>
          <p:spPr bwMode="auto">
            <a:xfrm rot="5400000">
              <a:off x="7644606" y="1670844"/>
              <a:ext cx="950913" cy="403225"/>
            </a:xfrm>
            <a:prstGeom prst="bentArrow">
              <a:avLst/>
            </a:prstGeom>
            <a:pattFill prst="wave">
              <a:fgClr>
                <a:srgbClr val="F1231F"/>
              </a:fgClr>
              <a:bgClr>
                <a:srgbClr val="FF7C80"/>
              </a:bgClr>
            </a:patt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pitchFamily="1" charset="-128"/>
              </a:endParaRPr>
            </a:p>
          </p:txBody>
        </p:sp>
        <p:sp>
          <p:nvSpPr>
            <p:cNvPr id="39" name="Bent Arrow 38"/>
            <p:cNvSpPr/>
            <p:nvPr/>
          </p:nvSpPr>
          <p:spPr bwMode="auto">
            <a:xfrm rot="10800000">
              <a:off x="6888163" y="5180013"/>
              <a:ext cx="1323975" cy="322262"/>
            </a:xfrm>
            <a:prstGeom prst="bentArrow">
              <a:avLst/>
            </a:prstGeom>
            <a:solidFill>
              <a:srgbClr val="F1231F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ＭＳ Ｐゴシック" pitchFamily="1" charset="-128"/>
              </a:endParaRPr>
            </a:p>
          </p:txBody>
        </p:sp>
        <p:sp>
          <p:nvSpPr>
            <p:cNvPr id="40" name="Bent Arrow 39"/>
            <p:cNvSpPr/>
            <p:nvPr/>
          </p:nvSpPr>
          <p:spPr bwMode="auto">
            <a:xfrm rot="16200000">
              <a:off x="3998912" y="3917951"/>
              <a:ext cx="339725" cy="2654300"/>
            </a:xfrm>
            <a:prstGeom prst="bentArrow">
              <a:avLst/>
            </a:prstGeom>
            <a:gradFill>
              <a:gsLst>
                <a:gs pos="0">
                  <a:srgbClr val="333399">
                    <a:lumMod val="20000"/>
                    <a:lumOff val="80000"/>
                  </a:srgbClr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 pitchFamily="1" charset="-128"/>
              </a:endParaRPr>
            </a:p>
          </p:txBody>
        </p:sp>
        <p:sp>
          <p:nvSpPr>
            <p:cNvPr id="41" name="Bent Arrow 40"/>
            <p:cNvSpPr/>
            <p:nvPr/>
          </p:nvSpPr>
          <p:spPr bwMode="auto">
            <a:xfrm>
              <a:off x="2900363" y="1603375"/>
              <a:ext cx="355600" cy="935038"/>
            </a:xfrm>
            <a:prstGeom prst="bentArrow">
              <a:avLst/>
            </a:prstGeom>
            <a:pattFill prst="wave">
              <a:fgClr>
                <a:srgbClr val="2D2D8A"/>
              </a:fgClr>
              <a:bgClr>
                <a:srgbClr val="333399">
                  <a:lumMod val="20000"/>
                  <a:lumOff val="80000"/>
                </a:srgbClr>
              </a:bgClr>
            </a:patt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 pitchFamily="1" charset="-128"/>
              </a:endParaRPr>
            </a:p>
          </p:txBody>
        </p:sp>
        <p:sp>
          <p:nvSpPr>
            <p:cNvPr id="42" name="Circular Arrow 41"/>
            <p:cNvSpPr/>
            <p:nvPr/>
          </p:nvSpPr>
          <p:spPr bwMode="auto">
            <a:xfrm rot="5400000">
              <a:off x="3616325" y="2832100"/>
              <a:ext cx="1104900" cy="1092200"/>
            </a:xfrm>
            <a:prstGeom prst="circularArrow">
              <a:avLst/>
            </a:prstGeom>
            <a:pattFill prst="wave">
              <a:fgClr>
                <a:srgbClr val="2D2D8A">
                  <a:lumMod val="75000"/>
                </a:srgbClr>
              </a:fgClr>
              <a:bgClr>
                <a:srgbClr val="2D2D8A">
                  <a:lumMod val="20000"/>
                  <a:lumOff val="80000"/>
                </a:srgbClr>
              </a:bgClr>
            </a:pattFill>
            <a:ln w="9525" cap="flat" cmpd="sng" algn="ctr">
              <a:solidFill>
                <a:srgbClr val="2D2D8A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 pitchFamily="1" charset="-128"/>
              </a:endParaRPr>
            </a:p>
          </p:txBody>
        </p:sp>
        <p:sp>
          <p:nvSpPr>
            <p:cNvPr id="43" name="Circular Arrow 42"/>
            <p:cNvSpPr/>
            <p:nvPr/>
          </p:nvSpPr>
          <p:spPr bwMode="auto">
            <a:xfrm rot="16200000">
              <a:off x="1096963" y="2832100"/>
              <a:ext cx="1104900" cy="1092200"/>
            </a:xfrm>
            <a:prstGeom prst="circularArrow">
              <a:avLst/>
            </a:prstGeom>
            <a:pattFill prst="wave">
              <a:fgClr>
                <a:srgbClr val="2D2D8A">
                  <a:lumMod val="75000"/>
                </a:srgbClr>
              </a:fgClr>
              <a:bgClr>
                <a:srgbClr val="2D2D8A">
                  <a:lumMod val="20000"/>
                  <a:lumOff val="80000"/>
                </a:srgbClr>
              </a:bgClr>
            </a:pattFill>
            <a:ln w="9525" cap="flat" cmpd="sng" algn="ctr">
              <a:solidFill>
                <a:srgbClr val="2D2D8A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ＭＳ Ｐゴシック" pitchFamily="1" charset="-128"/>
              </a:endParaRPr>
            </a:p>
          </p:txBody>
        </p:sp>
      </p:grpSp>
      <p:pic>
        <p:nvPicPr>
          <p:cNvPr id="44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94" t="7255" b="85489"/>
          <a:stretch/>
        </p:blipFill>
        <p:spPr bwMode="auto">
          <a:xfrm>
            <a:off x="8228032" y="1323835"/>
            <a:ext cx="568270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94" t="7255" b="85489"/>
          <a:stretch/>
        </p:blipFill>
        <p:spPr bwMode="auto">
          <a:xfrm>
            <a:off x="8078693" y="1208394"/>
            <a:ext cx="568270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34" t="7255" b="85489"/>
          <a:stretch/>
        </p:blipFill>
        <p:spPr bwMode="auto">
          <a:xfrm>
            <a:off x="8177849" y="1176498"/>
            <a:ext cx="401414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41157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650" y="2873244"/>
            <a:ext cx="2058448" cy="2426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89" y="1080218"/>
            <a:ext cx="6363522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Compressor</a:t>
            </a:r>
            <a:r>
              <a:rPr lang="en-US" altLang="en-US" sz="2400" dirty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altLang="en-US" sz="2400" dirty="0" smtClean="0">
                <a:solidFill>
                  <a:schemeClr val="tx2"/>
                </a:solidFill>
                <a:latin typeface="Calibri" pitchFamily="34" charset="0"/>
              </a:rPr>
              <a:t>- Performs two primary functions:</a:t>
            </a:r>
          </a:p>
          <a:p>
            <a:pPr marL="1085850" lvl="1" indent="-342900" fontAlgn="auto">
              <a:spcAft>
                <a:spcPts val="0"/>
              </a:spcAft>
              <a:buClr>
                <a:schemeClr val="tx2"/>
              </a:buClr>
              <a:buFont typeface="Arial" charset="0"/>
              <a:buChar char="•"/>
            </a:pPr>
            <a:r>
              <a:rPr lang="en-US" altLang="en-US" sz="1800" dirty="0">
                <a:solidFill>
                  <a:schemeClr val="tx2"/>
                </a:solidFill>
                <a:latin typeface="Calibri" pitchFamily="34" charset="0"/>
              </a:rPr>
              <a:t>P</a:t>
            </a:r>
            <a:r>
              <a:rPr lang="en-US" altLang="en-US" sz="1800" dirty="0" smtClean="0">
                <a:solidFill>
                  <a:schemeClr val="tx2"/>
                </a:solidFill>
                <a:latin typeface="Calibri" pitchFamily="34" charset="0"/>
              </a:rPr>
              <a:t>ulls low pressure vapor from the evaporator</a:t>
            </a:r>
          </a:p>
          <a:p>
            <a:pPr marL="1085850" lvl="1" indent="-342900" fontAlgn="auto">
              <a:spcAft>
                <a:spcPts val="0"/>
              </a:spcAft>
              <a:buClr>
                <a:schemeClr val="tx2"/>
              </a:buClr>
              <a:buFont typeface="Arial" charset="0"/>
              <a:buChar char="•"/>
            </a:pPr>
            <a:r>
              <a:rPr lang="en-US" altLang="en-US" sz="1800" dirty="0">
                <a:solidFill>
                  <a:schemeClr val="tx2"/>
                </a:solidFill>
                <a:latin typeface="Calibri" pitchFamily="34" charset="0"/>
              </a:rPr>
              <a:t>C</a:t>
            </a:r>
            <a:r>
              <a:rPr lang="en-US" altLang="en-US" sz="1800" dirty="0" smtClean="0">
                <a:solidFill>
                  <a:schemeClr val="tx2"/>
                </a:solidFill>
                <a:latin typeface="Calibri" pitchFamily="34" charset="0"/>
              </a:rPr>
              <a:t>ompresses this vapor into a high temperature, high pressure gas so that it may be condensed</a:t>
            </a:r>
            <a:endParaRPr lang="en-US" altLang="en-US" sz="18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94" y="2671157"/>
            <a:ext cx="6363522" cy="311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9745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88" y="1080218"/>
            <a:ext cx="8542510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0" hangingPunct="0">
              <a:buClr>
                <a:schemeClr val="tx2"/>
              </a:buClr>
              <a:buNone/>
            </a:pPr>
            <a:r>
              <a:rPr lang="en-US" altLang="en-US" sz="2400" b="1" kern="0" dirty="0" smtClean="0">
                <a:solidFill>
                  <a:srgbClr val="00B0F0"/>
                </a:solidFill>
                <a:latin typeface="Calibri" pitchFamily="34" charset="0"/>
                <a:ea typeface="ＭＳ Ｐゴシック"/>
              </a:rPr>
              <a:t>Condenser</a:t>
            </a:r>
            <a:r>
              <a:rPr lang="en-US" altLang="en-US" sz="240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 -</a:t>
            </a:r>
            <a:r>
              <a:rPr lang="en-US" altLang="en-US" sz="170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 </a:t>
            </a:r>
            <a:r>
              <a:rPr lang="en-US" altLang="en-US" sz="165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Removes </a:t>
            </a:r>
            <a:r>
              <a:rPr lang="en-US" altLang="en-US" sz="1650" kern="0" dirty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heat from refrigerant by providing a medium at a lower temperature to which the heat may flow </a:t>
            </a:r>
            <a:r>
              <a:rPr lang="en-US" altLang="en-US" sz="165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to </a:t>
            </a:r>
            <a:r>
              <a:rPr lang="en-US" altLang="en-US" sz="1650" kern="0" dirty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be dissipated.  Superheated gas is converted to a subcooled liquid.  </a:t>
            </a:r>
            <a:endParaRPr lang="en-US" altLang="en-US" sz="1650" kern="0" dirty="0" smtClean="0">
              <a:solidFill>
                <a:schemeClr val="tx2"/>
              </a:solidFill>
              <a:latin typeface="Calibri" pitchFamily="34" charset="0"/>
              <a:ea typeface="ＭＳ Ｐゴシック"/>
            </a:endParaRPr>
          </a:p>
          <a:p>
            <a:pPr marL="0" lvl="0" indent="0" eaLnBrk="0" hangingPunct="0">
              <a:buClr>
                <a:schemeClr val="tx2"/>
              </a:buClr>
              <a:buNone/>
            </a:pPr>
            <a:endParaRPr lang="en-US" altLang="en-US" sz="600" b="1" kern="0" dirty="0">
              <a:solidFill>
                <a:schemeClr val="tx2"/>
              </a:solidFill>
              <a:latin typeface="Calibri" pitchFamily="34" charset="0"/>
              <a:ea typeface="ＭＳ Ｐゴシック"/>
            </a:endParaRPr>
          </a:p>
          <a:p>
            <a:pPr marL="0" lvl="0" indent="0" eaLnBrk="0" hangingPunct="0">
              <a:buClr>
                <a:schemeClr val="tx2"/>
              </a:buClr>
              <a:buNone/>
            </a:pPr>
            <a:r>
              <a:rPr lang="en-US" altLang="en-US" sz="1800" b="1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Two </a:t>
            </a:r>
            <a:r>
              <a:rPr lang="en-US" altLang="en-US" sz="1800" b="1" kern="0" dirty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sources of this heat</a:t>
            </a:r>
            <a:r>
              <a:rPr lang="en-US" altLang="en-US" sz="1800" b="1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:</a:t>
            </a:r>
            <a:endParaRPr lang="en-US" altLang="en-US" sz="1800" kern="0" dirty="0" smtClean="0">
              <a:solidFill>
                <a:schemeClr val="tx2"/>
              </a:solidFill>
              <a:latin typeface="Calibri" pitchFamily="34" charset="0"/>
              <a:ea typeface="ＭＳ Ｐゴシック"/>
            </a:endParaRPr>
          </a:p>
          <a:p>
            <a:pPr marL="1085850" lvl="1" indent="-342900" eaLnBrk="0" hangingPunct="0">
              <a:buClr>
                <a:schemeClr val="tx2"/>
              </a:buClr>
              <a:buFont typeface="Arial" charset="0"/>
              <a:buChar char="•"/>
            </a:pPr>
            <a:r>
              <a:rPr lang="en-US" altLang="en-US" sz="160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Heat </a:t>
            </a:r>
            <a:r>
              <a:rPr lang="en-US" altLang="en-US" sz="1600" kern="0" dirty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absorbed by the evaporator</a:t>
            </a:r>
          </a:p>
          <a:p>
            <a:pPr marL="1085850" lvl="1" indent="-342900" eaLnBrk="0" hangingPunct="0">
              <a:buClr>
                <a:schemeClr val="tx2"/>
              </a:buClr>
              <a:buFont typeface="Arial" charset="0"/>
              <a:buChar char="•"/>
            </a:pPr>
            <a:r>
              <a:rPr lang="en-US" altLang="en-US" sz="1600" kern="0" dirty="0" smtClean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Heat </a:t>
            </a:r>
            <a:r>
              <a:rPr lang="en-US" altLang="en-US" sz="1600" kern="0" dirty="0">
                <a:solidFill>
                  <a:schemeClr val="tx2"/>
                </a:solidFill>
                <a:latin typeface="Calibri" pitchFamily="34" charset="0"/>
                <a:ea typeface="ＭＳ Ｐゴシック"/>
              </a:rPr>
              <a:t>added to the refrigerant during compression</a:t>
            </a: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94" y="3003611"/>
            <a:ext cx="5942539" cy="2910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T:\Teams\Teams\138 Consumer Ice Machine Redesign\138 Consumer Redesign\photos\Condenser 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4"/>
          <a:stretch>
            <a:fillRect/>
          </a:stretch>
        </p:blipFill>
        <p:spPr bwMode="auto">
          <a:xfrm>
            <a:off x="6550359" y="3003611"/>
            <a:ext cx="2224040" cy="2306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7" t="7255" b="85489"/>
          <a:stretch/>
        </p:blipFill>
        <p:spPr bwMode="auto">
          <a:xfrm>
            <a:off x="5786945" y="3009866"/>
            <a:ext cx="22561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7" t="7255" b="85489"/>
          <a:stretch/>
        </p:blipFill>
        <p:spPr bwMode="auto">
          <a:xfrm>
            <a:off x="5826536" y="3024476"/>
            <a:ext cx="22561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7" t="7255" b="85489"/>
          <a:stretch/>
        </p:blipFill>
        <p:spPr bwMode="auto">
          <a:xfrm>
            <a:off x="5929949" y="3111115"/>
            <a:ext cx="22561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05053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" t="15060" r="2" b="20106"/>
          <a:stretch/>
        </p:blipFill>
        <p:spPr bwMode="auto">
          <a:xfrm>
            <a:off x="6836650" y="3205325"/>
            <a:ext cx="2058448" cy="18067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94" y="2671158"/>
            <a:ext cx="6334702" cy="3117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89" y="1080218"/>
            <a:ext cx="8542510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TXV</a:t>
            </a:r>
            <a:r>
              <a:rPr lang="en-US" altLang="en-US" sz="22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altLang="en-US" sz="2200" dirty="0">
                <a:solidFill>
                  <a:schemeClr val="tx2"/>
                </a:solidFill>
                <a:latin typeface="Calibri" pitchFamily="34" charset="0"/>
              </a:rPr>
              <a:t>- </a:t>
            </a:r>
            <a:r>
              <a:rPr lang="en-US" altLang="en-US" sz="2200" dirty="0" smtClean="0">
                <a:solidFill>
                  <a:schemeClr val="tx2"/>
                </a:solidFill>
                <a:latin typeface="Calibri" pitchFamily="34" charset="0"/>
              </a:rPr>
              <a:t>An </a:t>
            </a:r>
            <a:r>
              <a:rPr lang="en-US" altLang="en-US" sz="2200" dirty="0">
                <a:solidFill>
                  <a:schemeClr val="tx2"/>
                </a:solidFill>
                <a:latin typeface="Calibri" pitchFamily="34" charset="0"/>
              </a:rPr>
              <a:t>expansion device which “throttles” high pressure liquid to low pressure liquid (expands during this process).  Meters refrigerant into the evaporator based on temperature measured at the evaporator outlet.</a:t>
            </a:r>
          </a:p>
        </p:txBody>
      </p:sp>
      <p:pic>
        <p:nvPicPr>
          <p:cNvPr id="9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093135" y="2676956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246050" y="2756243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21" descr="C:\Users\csalatino\AppData\Local\Microsoft\Windows\Temporary Internet Files\Content.Outlook\96V6GHQ3\Refrigeration System (2)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53" t="7255" b="85489"/>
          <a:stretch/>
        </p:blipFill>
        <p:spPr bwMode="auto">
          <a:xfrm>
            <a:off x="6149212" y="2690634"/>
            <a:ext cx="287908" cy="305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40968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3600" dirty="0" smtClean="0">
                <a:solidFill>
                  <a:srgbClr val="1F497D"/>
                </a:solidFill>
              </a:rPr>
              <a:t>Vapor Compression </a:t>
            </a:r>
            <a:r>
              <a:rPr lang="en-US" sz="3600" b="1" i="1" dirty="0" smtClean="0">
                <a:solidFill>
                  <a:srgbClr val="1F497D"/>
                </a:solidFill>
              </a:rPr>
              <a:t>System Components</a:t>
            </a:r>
            <a:endParaRPr lang="en-US" sz="3600" b="1" i="1" dirty="0">
              <a:solidFill>
                <a:srgbClr val="1F497D"/>
              </a:solidFill>
            </a:endParaRP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352590" y="1080218"/>
            <a:ext cx="8092163" cy="1828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400" b="1" dirty="0" smtClean="0">
                <a:solidFill>
                  <a:srgbClr val="00B0F0"/>
                </a:solidFill>
                <a:latin typeface="Calibri" pitchFamily="34" charset="0"/>
              </a:rPr>
              <a:t>Evaporator</a:t>
            </a:r>
            <a:r>
              <a:rPr lang="en-US" altLang="en-US" sz="22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- </a:t>
            </a: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The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low pressure liquid from the TXV has a saturation temperature well below that of the surrounding medium.  </a:t>
            </a:r>
            <a:endParaRPr lang="en-US" altLang="en-US" sz="21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endParaRPr lang="en-US" altLang="en-US" sz="8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Clr>
                <a:schemeClr val="tx2"/>
              </a:buClr>
              <a:buNone/>
            </a:pPr>
            <a:r>
              <a:rPr lang="en-US" altLang="en-US" sz="2100" dirty="0" smtClean="0">
                <a:solidFill>
                  <a:schemeClr val="tx2"/>
                </a:solidFill>
                <a:latin typeface="Calibri" pitchFamily="34" charset="0"/>
              </a:rPr>
              <a:t>This 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results in rapid boiling of the refrigerant with heat being absorbed from the surroundings – </a:t>
            </a:r>
            <a:r>
              <a:rPr lang="en-US" altLang="en-US" sz="2100" u="sng" dirty="0">
                <a:solidFill>
                  <a:schemeClr val="tx2"/>
                </a:solidFill>
                <a:latin typeface="Calibri" pitchFamily="34" charset="0"/>
              </a:rPr>
              <a:t>the desired cooling effect</a:t>
            </a:r>
            <a:r>
              <a:rPr lang="en-US" altLang="en-US" sz="2100" dirty="0">
                <a:solidFill>
                  <a:schemeClr val="tx2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13" name="Picture 5" descr="C:\Users\dziolkowski\Dropbox\Camera Uploads\2013-06-29 11.19.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51" y="3557091"/>
            <a:ext cx="2023703" cy="1516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73958" y="2854044"/>
            <a:ext cx="6318738" cy="3117475"/>
            <a:chOff x="273958" y="2854044"/>
            <a:chExt cx="6318738" cy="3117475"/>
          </a:xfrm>
        </p:grpSpPr>
        <p:pic>
          <p:nvPicPr>
            <p:cNvPr id="4096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58" y="2854044"/>
              <a:ext cx="6318738" cy="31174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093135" y="2913632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67993" y="2893739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108325" y="2860797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321" descr="C:\Users\csalatino\AppData\Local\Microsoft\Windows\Temporary Internet Files\Content.Outlook\96V6GHQ3\Refrigeration System (2).pn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653" t="7255" b="85489"/>
            <a:stretch/>
          </p:blipFill>
          <p:spPr bwMode="auto">
            <a:xfrm>
              <a:off x="6260725" y="2964875"/>
              <a:ext cx="287908" cy="30555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35779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2575</TotalTime>
  <Words>432</Words>
  <Application>Microsoft Office PowerPoint</Application>
  <PresentationFormat>On-screen Show (4:3)</PresentationFormat>
  <Paragraphs>63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ＭＳ Ｐゴシック</vt:lpstr>
      <vt:lpstr>Calibri</vt:lpstr>
      <vt:lpstr>Times New Roman</vt:lpstr>
      <vt:lpstr>Office Theme</vt:lpstr>
      <vt:lpstr>1_Custom Design</vt:lpstr>
      <vt:lpstr>Custom Design</vt:lpstr>
      <vt:lpstr>ICE 101 REFRIGERATION BASICS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HSR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Moore</dc:creator>
  <cp:lastModifiedBy>Brandon Levinson</cp:lastModifiedBy>
  <cp:revision>190</cp:revision>
  <cp:lastPrinted>2013-08-13T16:05:33Z</cp:lastPrinted>
  <dcterms:created xsi:type="dcterms:W3CDTF">2007-02-01T14:09:12Z</dcterms:created>
  <dcterms:modified xsi:type="dcterms:W3CDTF">2018-04-11T19:45:15Z</dcterms:modified>
</cp:coreProperties>
</file>