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68" r:id="rId1"/>
    <p:sldMasterId id="2147484070" r:id="rId2"/>
    <p:sldMasterId id="2147484079" r:id="rId3"/>
  </p:sldMasterIdLst>
  <p:notesMasterIdLst>
    <p:notesMasterId r:id="rId17"/>
  </p:notesMasterIdLst>
  <p:sldIdLst>
    <p:sldId id="311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12" r:id="rId16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1231F"/>
    <a:srgbClr val="09224A"/>
    <a:srgbClr val="DCF1F6"/>
    <a:srgbClr val="CACACA"/>
    <a:srgbClr val="EDEDED"/>
    <a:srgbClr val="58528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0" autoAdjust="0"/>
    <p:restoredTop sz="99199" autoAdjust="0"/>
  </p:normalViewPr>
  <p:slideViewPr>
    <p:cSldViewPr snapToGrid="0">
      <p:cViewPr>
        <p:scale>
          <a:sx n="87" d="100"/>
          <a:sy n="87" d="100"/>
        </p:scale>
        <p:origin x="-2220" y="-624"/>
      </p:cViewPr>
      <p:guideLst>
        <p:guide orient="horz" pos="432"/>
        <p:guide orient="horz" pos="1152"/>
        <p:guide orient="horz" pos="2456"/>
        <p:guide pos="2884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52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752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4422775"/>
            <a:ext cx="5170487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575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4" tIns="46747" rIns="93494" bIns="4674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43963"/>
            <a:ext cx="30575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4" tIns="46747" rIns="93494" bIns="467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42340E38-18AC-4256-9441-28C0E7BBE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46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2691"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53884" indent="-289955" defTabSz="932691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59822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2375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08768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51609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3015537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479466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943395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54D4F8B6-106B-4443-B4F1-146BE3ABE6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2691"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53884" indent="-289955" defTabSz="932691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59822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2375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08768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51609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3015537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479466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943395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54D4F8B6-106B-4443-B4F1-146BE3ABE6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2691"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53884" indent="-289955" defTabSz="932691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59822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2375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08768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51609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3015537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479466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943395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54D4F8B6-106B-4443-B4F1-146BE3ABE6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2691"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53884" indent="-289955" defTabSz="932691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59822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2375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08768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51609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3015537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479466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943395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54D4F8B6-106B-4443-B4F1-146BE3ABE6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2691"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53884" indent="-289955" defTabSz="932691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59822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2375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08768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51609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3015537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479466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943395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54D4F8B6-106B-4443-B4F1-146BE3ABE6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2691"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53884" indent="-289955" defTabSz="932691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59822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2375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08768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51609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3015537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479466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943395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54D4F8B6-106B-4443-B4F1-146BE3ABE6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2691"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53884" indent="-289955" defTabSz="932691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59822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2375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08768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51609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3015537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479466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943395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54D4F8B6-106B-4443-B4F1-146BE3ABE6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2691"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53884" indent="-289955" defTabSz="932691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59822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2375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08768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51609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3015537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479466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943395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54D4F8B6-106B-4443-B4F1-146BE3ABE6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2691"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53884" indent="-289955" defTabSz="932691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59822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2375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08768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51609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3015537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479466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943395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54D4F8B6-106B-4443-B4F1-146BE3ABE6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2691"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53884" indent="-289955" defTabSz="932691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59822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2375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08768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51609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3015537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479466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943395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54D4F8B6-106B-4443-B4F1-146BE3ABE6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2691"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53884" indent="-289955" defTabSz="932691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59822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2375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087680" indent="-231964" defTabSz="932691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51609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3015537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479466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943395" indent="-231964" defTabSz="93269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54D4F8B6-106B-4443-B4F1-146BE3ABE6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8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3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36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7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EDF510-891E-4829-BA19-7D456407AB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20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49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7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6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8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8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1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4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DCD0B1C-D405-4F9D-866E-69855E2700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4/11/2018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1669E13-208E-4B1D-B581-417AE31233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r="-1"/>
          <a:stretch/>
        </p:blipFill>
        <p:spPr>
          <a:xfrm>
            <a:off x="0" y="-115594"/>
            <a:ext cx="9144000" cy="69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6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4/11/2018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4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4/11/2018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2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833" y="1676400"/>
            <a:ext cx="7098967" cy="90646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 smtClean="0"/>
              <a:t>ICE 101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REFRIGERATION BASICS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940833" y="2911231"/>
            <a:ext cx="6864514" cy="573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HOW AN ICE MACHINE WORKS.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800000">
            <a:off x="931508" y="1657309"/>
            <a:ext cx="853181" cy="8531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23" y="1758405"/>
            <a:ext cx="770799" cy="6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7" y="2854044"/>
            <a:ext cx="6318737" cy="3117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dirty="0" smtClean="0">
                <a:solidFill>
                  <a:srgbClr val="1F497D"/>
                </a:solidFill>
              </a:rPr>
              <a:t>Vapor Compression </a:t>
            </a:r>
            <a:r>
              <a:rPr lang="en-US" sz="3600" b="1" i="1" dirty="0" smtClean="0">
                <a:solidFill>
                  <a:srgbClr val="1F497D"/>
                </a:solidFill>
              </a:rPr>
              <a:t>System Components</a:t>
            </a:r>
            <a:endParaRPr lang="en-US" sz="3600" b="1" i="1" dirty="0">
              <a:solidFill>
                <a:srgbClr val="1F497D"/>
              </a:solidFill>
            </a:endParaRPr>
          </a:p>
        </p:txBody>
      </p:sp>
      <p:pic>
        <p:nvPicPr>
          <p:cNvPr id="15" name="Picture 10" descr="C:\Users\dziolkowski\AppData\Local\Microsoft\Windows\Temporary Internet Files\Content.Outlook\FSQFYFGK\photo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8" b="11191"/>
          <a:stretch>
            <a:fillRect/>
          </a:stretch>
        </p:blipFill>
        <p:spPr bwMode="auto">
          <a:xfrm>
            <a:off x="6847276" y="3464651"/>
            <a:ext cx="2028978" cy="1650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52590" y="1080218"/>
            <a:ext cx="7094812" cy="182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chemeClr val="tx2"/>
              </a:buClr>
              <a:buNone/>
            </a:pPr>
            <a:r>
              <a:rPr lang="en-US" altLang="en-US" sz="2400" b="1" dirty="0" smtClean="0">
                <a:solidFill>
                  <a:srgbClr val="00B0F0"/>
                </a:solidFill>
                <a:latin typeface="Calibri" pitchFamily="34" charset="0"/>
              </a:rPr>
              <a:t>Hot Gas Valve</a:t>
            </a:r>
            <a:endParaRPr lang="en-US" altLang="en-US" sz="21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tx2"/>
              </a:buClr>
              <a:buNone/>
            </a:pPr>
            <a:endParaRPr lang="en-US" altLang="en-US" sz="200" dirty="0" smtClean="0">
              <a:solidFill>
                <a:schemeClr val="tx2"/>
              </a:solidFill>
              <a:latin typeface="Calibri" pitchFamily="34" charset="0"/>
            </a:endParaRPr>
          </a:p>
          <a:p>
            <a:pPr fontAlgn="auto">
              <a:spcAft>
                <a:spcPts val="0"/>
              </a:spcAft>
              <a:buClr>
                <a:schemeClr val="tx2"/>
              </a:buClr>
            </a:pPr>
            <a:r>
              <a:rPr lang="en-US" altLang="en-US" sz="1800" dirty="0" smtClean="0">
                <a:solidFill>
                  <a:schemeClr val="tx2"/>
                </a:solidFill>
                <a:latin typeface="Calibri" pitchFamily="34" charset="0"/>
              </a:rPr>
              <a:t>Valve </a:t>
            </a:r>
            <a:r>
              <a:rPr lang="en-US" altLang="en-US" sz="1800" dirty="0">
                <a:solidFill>
                  <a:schemeClr val="tx2"/>
                </a:solidFill>
                <a:latin typeface="Calibri" pitchFamily="34" charset="0"/>
              </a:rPr>
              <a:t>which is opened during the harvest cycle, allowing hot gas to flow from compressor to </a:t>
            </a:r>
            <a:r>
              <a:rPr lang="en-US" altLang="en-US" sz="1800" dirty="0" smtClean="0">
                <a:solidFill>
                  <a:schemeClr val="tx2"/>
                </a:solidFill>
                <a:latin typeface="Calibri" pitchFamily="34" charset="0"/>
              </a:rPr>
              <a:t>evaporator</a:t>
            </a:r>
            <a:endParaRPr lang="en-US" altLang="en-US" sz="1800" dirty="0">
              <a:solidFill>
                <a:schemeClr val="tx2"/>
              </a:solidFill>
              <a:latin typeface="Calibri" pitchFamily="34" charset="0"/>
            </a:endParaRPr>
          </a:p>
          <a:p>
            <a:pPr fontAlgn="auto">
              <a:spcAft>
                <a:spcPts val="0"/>
              </a:spcAft>
              <a:buClr>
                <a:schemeClr val="tx2"/>
              </a:buClr>
            </a:pPr>
            <a:r>
              <a:rPr lang="en-US" altLang="en-US" sz="1800" dirty="0">
                <a:solidFill>
                  <a:schemeClr val="tx2"/>
                </a:solidFill>
                <a:latin typeface="Calibri" pitchFamily="34" charset="0"/>
              </a:rPr>
              <a:t>Hot gas warms the evaporator, which assists in releasing the ice slab from the evaporator </a:t>
            </a:r>
            <a:r>
              <a:rPr lang="en-US" altLang="en-US" sz="1800" dirty="0" smtClean="0">
                <a:solidFill>
                  <a:schemeClr val="tx2"/>
                </a:solidFill>
                <a:latin typeface="Calibri" pitchFamily="34" charset="0"/>
              </a:rPr>
              <a:t>surfaces</a:t>
            </a:r>
            <a:endParaRPr lang="en-US" altLang="en-US" sz="1800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3135" y="2860797"/>
            <a:ext cx="455498" cy="409628"/>
            <a:chOff x="6093135" y="2860797"/>
            <a:chExt cx="455498" cy="409628"/>
          </a:xfrm>
        </p:grpSpPr>
        <p:pic>
          <p:nvPicPr>
            <p:cNvPr id="9" name="Picture 321" descr="C:\Users\csalatino\AppData\Local\Microsoft\Windows\Temporary Internet Files\Content.Outlook\96V6GHQ3\Refrigeration System (2)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53" t="7255" b="85489"/>
            <a:stretch/>
          </p:blipFill>
          <p:spPr bwMode="auto">
            <a:xfrm>
              <a:off x="6093135" y="2913632"/>
              <a:ext cx="287908" cy="305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21" descr="C:\Users\csalatino\AppData\Local\Microsoft\Windows\Temporary Internet Files\Content.Outlook\96V6GHQ3\Refrigeration System (2)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53" t="7255" b="85489"/>
            <a:stretch/>
          </p:blipFill>
          <p:spPr bwMode="auto">
            <a:xfrm>
              <a:off x="6167993" y="2893739"/>
              <a:ext cx="287908" cy="305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21" descr="C:\Users\csalatino\AppData\Local\Microsoft\Windows\Temporary Internet Files\Content.Outlook\96V6GHQ3\Refrigeration System (2)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53" t="7255" b="85489"/>
            <a:stretch/>
          </p:blipFill>
          <p:spPr bwMode="auto">
            <a:xfrm>
              <a:off x="6108325" y="2860797"/>
              <a:ext cx="287908" cy="305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21" descr="C:\Users\csalatino\AppData\Local\Microsoft\Windows\Temporary Internet Files\Content.Outlook\96V6GHQ3\Refrigeration System (2)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53" t="7255" b="85489"/>
            <a:stretch/>
          </p:blipFill>
          <p:spPr bwMode="auto">
            <a:xfrm>
              <a:off x="6260725" y="2964875"/>
              <a:ext cx="287908" cy="305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66128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>
                <a:solidFill>
                  <a:srgbClr val="1F497D"/>
                </a:solidFill>
              </a:rPr>
              <a:t>Ice Maker Vapor </a:t>
            </a:r>
            <a:r>
              <a:rPr lang="en-US" sz="4000" b="1" i="1" dirty="0" smtClean="0">
                <a:solidFill>
                  <a:srgbClr val="1F497D"/>
                </a:solidFill>
              </a:rPr>
              <a:t>Compression Cycles</a:t>
            </a:r>
            <a:endParaRPr lang="en-US" sz="4000" b="1" i="1" dirty="0">
              <a:solidFill>
                <a:srgbClr val="1F497D"/>
              </a:solidFill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52588" y="1080218"/>
            <a:ext cx="8334211" cy="182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chemeClr val="tx2"/>
              </a:buClr>
              <a:buNone/>
            </a:pPr>
            <a:r>
              <a:rPr lang="en-US" altLang="en-US" sz="2400" b="1" dirty="0" smtClean="0">
                <a:solidFill>
                  <a:srgbClr val="00B0F0"/>
                </a:solidFill>
                <a:latin typeface="Calibri" pitchFamily="34" charset="0"/>
              </a:rPr>
              <a:t>Freeze Cycle </a:t>
            </a:r>
            <a:r>
              <a:rPr lang="en-US" altLang="en-US" sz="24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altLang="en-US" sz="2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en-US" sz="2100" dirty="0" smtClean="0">
                <a:solidFill>
                  <a:schemeClr val="tx2"/>
                </a:solidFill>
                <a:latin typeface="Calibri" pitchFamily="34" charset="0"/>
              </a:rPr>
              <a:t>Portion </a:t>
            </a:r>
            <a:r>
              <a:rPr lang="en-US" altLang="en-US" sz="2100" dirty="0">
                <a:solidFill>
                  <a:schemeClr val="tx2"/>
                </a:solidFill>
                <a:latin typeface="Calibri" pitchFamily="34" charset="0"/>
              </a:rPr>
              <a:t>of the cycle where refrigerant absorbs heat (from water passing over the evaporator) at low temperature &amp; pressure and gives up this heat (to air/water) by condensing at high temperature &amp; pressure.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3135" y="2860797"/>
            <a:ext cx="455498" cy="409628"/>
            <a:chOff x="6093135" y="2860797"/>
            <a:chExt cx="455498" cy="409628"/>
          </a:xfrm>
        </p:grpSpPr>
        <p:pic>
          <p:nvPicPr>
            <p:cNvPr id="9" name="Picture 321" descr="C:\Users\csalatino\AppData\Local\Microsoft\Windows\Temporary Internet Files\Content.Outlook\96V6GHQ3\Refrigeration System (2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53" t="7255" b="85489"/>
            <a:stretch/>
          </p:blipFill>
          <p:spPr bwMode="auto">
            <a:xfrm>
              <a:off x="6093135" y="2913632"/>
              <a:ext cx="287908" cy="305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21" descr="C:\Users\csalatino\AppData\Local\Microsoft\Windows\Temporary Internet Files\Content.Outlook\96V6GHQ3\Refrigeration System (2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53" t="7255" b="85489"/>
            <a:stretch/>
          </p:blipFill>
          <p:spPr bwMode="auto">
            <a:xfrm>
              <a:off x="6167993" y="2893739"/>
              <a:ext cx="287908" cy="305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21" descr="C:\Users\csalatino\AppData\Local\Microsoft\Windows\Temporary Internet Files\Content.Outlook\96V6GHQ3\Refrigeration System (2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53" t="7255" b="85489"/>
            <a:stretch/>
          </p:blipFill>
          <p:spPr bwMode="auto">
            <a:xfrm>
              <a:off x="6108325" y="2860797"/>
              <a:ext cx="287908" cy="305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21" descr="C:\Users\csalatino\AppData\Local\Microsoft\Windows\Temporary Internet Files\Content.Outlook\96V6GHQ3\Refrigeration System (2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53" t="7255" b="85489"/>
            <a:stretch/>
          </p:blipFill>
          <p:spPr bwMode="auto">
            <a:xfrm>
              <a:off x="6260725" y="2964875"/>
              <a:ext cx="287908" cy="305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1"/>
          <a:stretch/>
        </p:blipFill>
        <p:spPr bwMode="auto">
          <a:xfrm>
            <a:off x="352588" y="2677099"/>
            <a:ext cx="6260756" cy="315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8" t="6442" r="4" b="8074"/>
          <a:stretch/>
        </p:blipFill>
        <p:spPr bwMode="auto">
          <a:xfrm>
            <a:off x="6544621" y="2893738"/>
            <a:ext cx="68723" cy="2669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1" descr="C:\Users\csalatino\AppData\Local\Microsoft\Windows\Temporary Internet Files\Content.Outlook\96V6GHQ3\Refrigeration System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3" t="7255" b="85489"/>
          <a:stretch/>
        </p:blipFill>
        <p:spPr bwMode="auto">
          <a:xfrm>
            <a:off x="6134293" y="2681059"/>
            <a:ext cx="287908" cy="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21" descr="C:\Users\csalatino\AppData\Local\Microsoft\Windows\Temporary Internet Files\Content.Outlook\96V6GHQ3\Refrigeration System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3" t="7255" b="85489"/>
          <a:stretch/>
        </p:blipFill>
        <p:spPr bwMode="auto">
          <a:xfrm>
            <a:off x="6202817" y="2708022"/>
            <a:ext cx="287908" cy="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1" descr="C:\Users\csalatino\AppData\Local\Microsoft\Windows\Temporary Internet Files\Content.Outlook\96V6GHQ3\Refrigeration System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3" t="7255" b="85489"/>
          <a:stretch/>
        </p:blipFill>
        <p:spPr bwMode="auto">
          <a:xfrm>
            <a:off x="6278247" y="2796749"/>
            <a:ext cx="287908" cy="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1" descr="C:\Users\csalatino\AppData\Local\Microsoft\Windows\Temporary Internet Files\Content.Outlook\96V6GHQ3\Refrigeration System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3" t="7255" b="85489"/>
          <a:stretch/>
        </p:blipFill>
        <p:spPr bwMode="auto">
          <a:xfrm>
            <a:off x="6311947" y="2857883"/>
            <a:ext cx="287908" cy="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7" t="21423" b="70334"/>
          <a:stretch/>
        </p:blipFill>
        <p:spPr bwMode="auto">
          <a:xfrm>
            <a:off x="6159028" y="3352801"/>
            <a:ext cx="1056501" cy="25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8134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4"/>
          <a:stretch/>
        </p:blipFill>
        <p:spPr bwMode="auto">
          <a:xfrm>
            <a:off x="352587" y="2677098"/>
            <a:ext cx="6260757" cy="315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>
                <a:solidFill>
                  <a:srgbClr val="1F497D"/>
                </a:solidFill>
              </a:rPr>
              <a:t>Ice Maker Vapor </a:t>
            </a:r>
            <a:r>
              <a:rPr lang="en-US" sz="4000" b="1" i="1" dirty="0" smtClean="0">
                <a:solidFill>
                  <a:srgbClr val="1F497D"/>
                </a:solidFill>
              </a:rPr>
              <a:t>Compression Cycles</a:t>
            </a:r>
            <a:endParaRPr lang="en-US" sz="4000" b="1" i="1" dirty="0">
              <a:solidFill>
                <a:srgbClr val="1F497D"/>
              </a:solidFill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52588" y="1080218"/>
            <a:ext cx="8334211" cy="182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chemeClr val="tx2"/>
              </a:buClr>
              <a:buNone/>
            </a:pPr>
            <a:r>
              <a:rPr lang="en-US" altLang="en-US" sz="2400" b="1" dirty="0" smtClean="0">
                <a:solidFill>
                  <a:srgbClr val="00B0F0"/>
                </a:solidFill>
                <a:latin typeface="Calibri" pitchFamily="34" charset="0"/>
              </a:rPr>
              <a:t>Harvest Cycle </a:t>
            </a:r>
            <a:r>
              <a:rPr lang="en-US" altLang="en-US" sz="2400" dirty="0" smtClean="0">
                <a:solidFill>
                  <a:schemeClr val="tx2"/>
                </a:solidFill>
                <a:latin typeface="Calibri" pitchFamily="34" charset="0"/>
              </a:rPr>
              <a:t>- P</a:t>
            </a:r>
            <a:r>
              <a:rPr lang="en-US" altLang="en-US" sz="2100" dirty="0" smtClean="0">
                <a:solidFill>
                  <a:schemeClr val="tx2"/>
                </a:solidFill>
                <a:latin typeface="Calibri" pitchFamily="34" charset="0"/>
              </a:rPr>
              <a:t>ortion </a:t>
            </a:r>
            <a:r>
              <a:rPr lang="en-US" altLang="en-US" sz="2100" dirty="0">
                <a:solidFill>
                  <a:schemeClr val="tx2"/>
                </a:solidFill>
                <a:latin typeface="Calibri" pitchFamily="34" charset="0"/>
              </a:rPr>
              <a:t>of the cycle where </a:t>
            </a:r>
            <a:r>
              <a:rPr lang="en-US" altLang="en-US" sz="2100" dirty="0" smtClean="0">
                <a:solidFill>
                  <a:schemeClr val="tx2"/>
                </a:solidFill>
                <a:latin typeface="Calibri" pitchFamily="34" charset="0"/>
              </a:rPr>
              <a:t>heat or mechanical forc</a:t>
            </a:r>
            <a:r>
              <a:rPr lang="en-US" altLang="en-US" sz="2100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altLang="en-US" sz="21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en-US" sz="2100" dirty="0">
                <a:solidFill>
                  <a:schemeClr val="tx2"/>
                </a:solidFill>
                <a:latin typeface="Calibri" pitchFamily="34" charset="0"/>
              </a:rPr>
              <a:t>is added to the evaporator in order to remove the ice from the evaporator or where the ice is harvested.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3135" y="2860797"/>
            <a:ext cx="455498" cy="409628"/>
            <a:chOff x="6093135" y="2860797"/>
            <a:chExt cx="455498" cy="409628"/>
          </a:xfrm>
        </p:grpSpPr>
        <p:pic>
          <p:nvPicPr>
            <p:cNvPr id="9" name="Picture 321" descr="C:\Users\csalatino\AppData\Local\Microsoft\Windows\Temporary Internet Files\Content.Outlook\96V6GHQ3\Refrigeration System (2)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53" t="7255" b="85489"/>
            <a:stretch/>
          </p:blipFill>
          <p:spPr bwMode="auto">
            <a:xfrm>
              <a:off x="6093135" y="2913632"/>
              <a:ext cx="287908" cy="305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21" descr="C:\Users\csalatino\AppData\Local\Microsoft\Windows\Temporary Internet Files\Content.Outlook\96V6GHQ3\Refrigeration System (2)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53" t="7255" b="85489"/>
            <a:stretch/>
          </p:blipFill>
          <p:spPr bwMode="auto">
            <a:xfrm>
              <a:off x="6167993" y="2893739"/>
              <a:ext cx="287908" cy="305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21" descr="C:\Users\csalatino\AppData\Local\Microsoft\Windows\Temporary Internet Files\Content.Outlook\96V6GHQ3\Refrigeration System (2)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53" t="7255" b="85489"/>
            <a:stretch/>
          </p:blipFill>
          <p:spPr bwMode="auto">
            <a:xfrm>
              <a:off x="6108325" y="2860797"/>
              <a:ext cx="287908" cy="305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21" descr="C:\Users\csalatino\AppData\Local\Microsoft\Windows\Temporary Internet Files\Content.Outlook\96V6GHQ3\Refrigeration System (2)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53" t="7255" b="85489"/>
            <a:stretch/>
          </p:blipFill>
          <p:spPr bwMode="auto">
            <a:xfrm>
              <a:off x="6260725" y="2964875"/>
              <a:ext cx="287908" cy="305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8" t="6442" r="4" b="8074"/>
          <a:stretch/>
        </p:blipFill>
        <p:spPr bwMode="auto">
          <a:xfrm>
            <a:off x="6544621" y="2893738"/>
            <a:ext cx="68723" cy="2669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1" descr="C:\Users\csalatino\AppData\Local\Microsoft\Windows\Temporary Internet Files\Content.Outlook\96V6GHQ3\Refrigeration System (2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3" t="7255" b="85489"/>
          <a:stretch/>
        </p:blipFill>
        <p:spPr bwMode="auto">
          <a:xfrm>
            <a:off x="6134293" y="2681059"/>
            <a:ext cx="287908" cy="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21" descr="C:\Users\csalatino\AppData\Local\Microsoft\Windows\Temporary Internet Files\Content.Outlook\96V6GHQ3\Refrigeration System (2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3" t="7255" b="85489"/>
          <a:stretch/>
        </p:blipFill>
        <p:spPr bwMode="auto">
          <a:xfrm>
            <a:off x="6202817" y="2708022"/>
            <a:ext cx="287908" cy="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1" descr="C:\Users\csalatino\AppData\Local\Microsoft\Windows\Temporary Internet Files\Content.Outlook\96V6GHQ3\Refrigeration System (2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3" t="7255" b="85489"/>
          <a:stretch/>
        </p:blipFill>
        <p:spPr bwMode="auto">
          <a:xfrm>
            <a:off x="6278247" y="2796749"/>
            <a:ext cx="287908" cy="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1" descr="C:\Users\csalatino\AppData\Local\Microsoft\Windows\Temporary Internet Files\Content.Outlook\96V6GHQ3\Refrigeration System (2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3" t="7255" b="85489"/>
          <a:stretch/>
        </p:blipFill>
        <p:spPr bwMode="auto">
          <a:xfrm>
            <a:off x="6311947" y="2857883"/>
            <a:ext cx="287908" cy="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7" t="21423" b="70334"/>
          <a:stretch/>
        </p:blipFill>
        <p:spPr bwMode="auto">
          <a:xfrm>
            <a:off x="6159028" y="3352801"/>
            <a:ext cx="1056501" cy="25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198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5585" y="2220917"/>
            <a:ext cx="7765535" cy="2046283"/>
            <a:chOff x="545910" y="2220917"/>
            <a:chExt cx="7765535" cy="2046283"/>
          </a:xfrm>
        </p:grpSpPr>
        <p:pic>
          <p:nvPicPr>
            <p:cNvPr id="6" name="Picture 5" descr="aligroup_log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735" y="2220917"/>
              <a:ext cx="2387710" cy="195174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2"/>
            <a:stretch/>
          </p:blipFill>
          <p:spPr bwMode="auto">
            <a:xfrm>
              <a:off x="545910" y="2587625"/>
              <a:ext cx="5306447" cy="167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5334001"/>
            <a:ext cx="2347157" cy="607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dirty="0" smtClean="0">
                <a:solidFill>
                  <a:srgbClr val="1F497D"/>
                </a:solidFill>
              </a:rPr>
              <a:t>Basic </a:t>
            </a:r>
            <a:r>
              <a:rPr lang="en-US" b="1" i="1" dirty="0" smtClean="0">
                <a:solidFill>
                  <a:srgbClr val="1F497D"/>
                </a:solidFill>
              </a:rPr>
              <a:t>Refrigeration Cycle</a:t>
            </a:r>
            <a:endParaRPr lang="en-US" b="1" i="1" dirty="0">
              <a:solidFill>
                <a:srgbClr val="1F497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10491" y="1644214"/>
            <a:ext cx="6858471" cy="3515774"/>
            <a:chOff x="907991" y="1741036"/>
            <a:chExt cx="6858471" cy="3515774"/>
          </a:xfrm>
        </p:grpSpPr>
        <p:sp>
          <p:nvSpPr>
            <p:cNvPr id="6" name="Oval 5"/>
            <p:cNvSpPr/>
            <p:nvPr/>
          </p:nvSpPr>
          <p:spPr bwMode="auto">
            <a:xfrm>
              <a:off x="3454399" y="1741036"/>
              <a:ext cx="2054431" cy="1175657"/>
            </a:xfrm>
            <a:prstGeom prst="ellipse">
              <a:avLst/>
            </a:prstGeom>
            <a:solidFill>
              <a:srgbClr val="F1231F">
                <a:alpha val="30000"/>
              </a:srgb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rgbClr val="FF0000">
                  <a:alpha val="40000"/>
                </a:srgbClr>
              </a:glow>
            </a:effectLst>
            <a:extLst/>
          </p:spPr>
          <p:txBody>
            <a:bodyPr/>
            <a:lstStyle/>
            <a:p>
              <a:pPr algn="ctr">
                <a:defRPr/>
              </a:pPr>
              <a:r>
                <a:rPr lang="en-US" sz="1800" b="1" i="1" dirty="0">
                  <a:solidFill>
                    <a:srgbClr val="C00000"/>
                  </a:solidFill>
                  <a:latin typeface="Calibri" pitchFamily="34" charset="0"/>
                  <a:ea typeface="ＭＳ Ｐゴシック" pitchFamily="1" charset="-128"/>
                </a:rPr>
                <a:t>Compressor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907991" y="2905497"/>
              <a:ext cx="2054431" cy="1175657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rgbClr val="00B0F0">
                  <a:alpha val="40000"/>
                </a:srgbClr>
              </a:glow>
            </a:effectLst>
            <a:extLst/>
          </p:spPr>
          <p:txBody>
            <a:bodyPr/>
            <a:lstStyle/>
            <a:p>
              <a:pPr algn="ctr">
                <a:defRPr/>
              </a:pPr>
              <a:r>
                <a:rPr lang="en-US" sz="1800" b="1" i="1" dirty="0">
                  <a:solidFill>
                    <a:schemeClr val="accent2"/>
                  </a:solidFill>
                  <a:latin typeface="Calibri" pitchFamily="34" charset="0"/>
                  <a:ea typeface="ＭＳ Ｐゴシック" pitchFamily="1" charset="-128"/>
                </a:rPr>
                <a:t>Evaporator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454400" y="4081153"/>
              <a:ext cx="2054431" cy="1175657"/>
            </a:xfrm>
            <a:prstGeom prst="ellipse">
              <a:avLst/>
            </a:prstGeom>
            <a:solidFill>
              <a:srgbClr val="00B0F0">
                <a:alpha val="29000"/>
              </a:srgbClr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rgbClr val="00B0F0">
                  <a:alpha val="20000"/>
                </a:srgbClr>
              </a:glow>
            </a:effectLst>
            <a:extLst/>
          </p:spPr>
          <p:txBody>
            <a:bodyPr/>
            <a:lstStyle/>
            <a:p>
              <a:pPr algn="ctr">
                <a:defRPr/>
              </a:pPr>
              <a:r>
                <a:rPr lang="en-US" sz="1800" b="1" i="1" dirty="0">
                  <a:solidFill>
                    <a:srgbClr val="0070C0"/>
                  </a:solidFill>
                  <a:latin typeface="Calibri" pitchFamily="34" charset="0"/>
                  <a:ea typeface="ＭＳ Ｐゴシック" pitchFamily="1" charset="-128"/>
                </a:rPr>
                <a:t>Expansion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712031" y="2905497"/>
              <a:ext cx="2054431" cy="1175657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rgbClr val="F1231F">
                  <a:alpha val="40000"/>
                </a:srgbClr>
              </a:glow>
            </a:effectLst>
            <a:extLst/>
          </p:spPr>
          <p:txBody>
            <a:bodyPr/>
            <a:lstStyle/>
            <a:p>
              <a:pPr algn="ctr">
                <a:defRPr/>
              </a:pPr>
              <a:r>
                <a:rPr lang="en-US" sz="1800" b="1" i="1" dirty="0">
                  <a:solidFill>
                    <a:srgbClr val="C00000"/>
                  </a:solidFill>
                  <a:latin typeface="Calibri" pitchFamily="34" charset="0"/>
                  <a:ea typeface="ＭＳ Ｐゴシック" pitchFamily="1" charset="-128"/>
                </a:rPr>
                <a:t>Condenser</a:t>
              </a:r>
            </a:p>
          </p:txBody>
        </p:sp>
        <p:sp>
          <p:nvSpPr>
            <p:cNvPr id="10" name="Bent Arrow 9"/>
            <p:cNvSpPr/>
            <p:nvPr/>
          </p:nvSpPr>
          <p:spPr bwMode="auto">
            <a:xfrm rot="5400000">
              <a:off x="6041232" y="1956594"/>
              <a:ext cx="673100" cy="1163637"/>
            </a:xfrm>
            <a:prstGeom prst="bentArrow">
              <a:avLst/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  <p:sp>
          <p:nvSpPr>
            <p:cNvPr id="11" name="Bent Arrow 10"/>
            <p:cNvSpPr/>
            <p:nvPr/>
          </p:nvSpPr>
          <p:spPr bwMode="auto">
            <a:xfrm rot="10800000">
              <a:off x="5695950" y="4203700"/>
              <a:ext cx="1163638" cy="630238"/>
            </a:xfrm>
            <a:prstGeom prst="bentArrow">
              <a:avLst/>
            </a:prstGeom>
            <a:solidFill>
              <a:srgbClr val="FF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  <p:sp>
          <p:nvSpPr>
            <p:cNvPr id="13" name="Bent Arrow 12"/>
            <p:cNvSpPr/>
            <p:nvPr/>
          </p:nvSpPr>
          <p:spPr bwMode="auto">
            <a:xfrm rot="16200000">
              <a:off x="2128838" y="3714750"/>
              <a:ext cx="630238" cy="1608137"/>
            </a:xfrm>
            <a:prstGeom prst="bentArrow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  <p:sp>
          <p:nvSpPr>
            <p:cNvPr id="14" name="Bent Arrow 13"/>
            <p:cNvSpPr/>
            <p:nvPr/>
          </p:nvSpPr>
          <p:spPr bwMode="auto">
            <a:xfrm>
              <a:off x="1785938" y="2211388"/>
              <a:ext cx="1358900" cy="592137"/>
            </a:xfrm>
            <a:prstGeom prst="bentArrow">
              <a:avLst/>
            </a:prstGeom>
            <a:pattFill prst="wave">
              <a:fgClr>
                <a:srgbClr val="00B0F0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9208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dirty="0" smtClean="0">
                <a:solidFill>
                  <a:srgbClr val="1F497D"/>
                </a:solidFill>
              </a:rPr>
              <a:t>Refrigeration </a:t>
            </a:r>
            <a:r>
              <a:rPr lang="en-US" b="1" i="1" dirty="0" smtClean="0">
                <a:solidFill>
                  <a:srgbClr val="1F497D"/>
                </a:solidFill>
              </a:rPr>
              <a:t>“Rules of Thumb”</a:t>
            </a:r>
            <a:endParaRPr lang="en-US" b="1" i="1" dirty="0">
              <a:solidFill>
                <a:srgbClr val="1F497D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22288" y="1074955"/>
            <a:ext cx="8170862" cy="4330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Heat Transfer</a:t>
            </a:r>
          </a:p>
          <a:p>
            <a:pPr lvl="1" fontAlgn="auto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H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eat transfer always occurs from a region of high energy to another region of lower energy</a:t>
            </a:r>
          </a:p>
          <a:p>
            <a:pPr lvl="1" fontAlgn="auto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The greater the temperature difference, the faster energy will flow attempting to reach equilibrium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sz="200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sz="200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Temperature</a:t>
            </a:r>
          </a:p>
          <a:p>
            <a:pPr lvl="1" indent="-280988" fontAlgn="auto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</a:rPr>
              <a:t>Indicates the velocity of molecules of a substance.  As heat energy in a substance increases, its molecules vibrate faster</a:t>
            </a:r>
          </a:p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Pressure</a:t>
            </a:r>
          </a:p>
          <a:p>
            <a:pPr lvl="1" indent="-280988" fontAlgn="auto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</a:rPr>
              <a:t>Pressure drops when volume increases</a:t>
            </a:r>
            <a:endParaRPr lang="en-US" sz="180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ight Arrow 3"/>
          <p:cNvSpPr>
            <a:spLocks noChangeArrowheads="1"/>
          </p:cNvSpPr>
          <p:nvPr/>
        </p:nvSpPr>
        <p:spPr bwMode="auto">
          <a:xfrm>
            <a:off x="3787775" y="2979954"/>
            <a:ext cx="1509713" cy="153987"/>
          </a:xfrm>
          <a:prstGeom prst="rightArrow">
            <a:avLst>
              <a:gd name="adj1" fmla="val 50000"/>
              <a:gd name="adj2" fmla="val 50246"/>
            </a:avLst>
          </a:prstGeom>
          <a:gradFill rotWithShape="1">
            <a:gsLst>
              <a:gs pos="60000">
                <a:srgbClr val="FF0000"/>
              </a:gs>
              <a:gs pos="79000">
                <a:schemeClr val="accent2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17" name="Right Arrow 4"/>
          <p:cNvSpPr>
            <a:spLocks noChangeArrowheads="1"/>
          </p:cNvSpPr>
          <p:nvPr/>
        </p:nvSpPr>
        <p:spPr bwMode="auto">
          <a:xfrm rot="10800000">
            <a:off x="3800475" y="3214904"/>
            <a:ext cx="1497013" cy="130175"/>
          </a:xfrm>
          <a:prstGeom prst="rightArrow">
            <a:avLst>
              <a:gd name="adj1" fmla="val 50000"/>
              <a:gd name="adj2" fmla="val 50153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FF0000"/>
              </a:gs>
              <a:gs pos="100000">
                <a:srgbClr val="FF0000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8" name="Rounded Rectangle 5"/>
          <p:cNvSpPr>
            <a:spLocks noChangeArrowheads="1"/>
          </p:cNvSpPr>
          <p:nvPr/>
        </p:nvSpPr>
        <p:spPr bwMode="auto">
          <a:xfrm>
            <a:off x="2578100" y="2811679"/>
            <a:ext cx="1209675" cy="641350"/>
          </a:xfrm>
          <a:prstGeom prst="roundRect">
            <a:avLst>
              <a:gd name="adj" fmla="val 16667"/>
            </a:avLst>
          </a:prstGeom>
          <a:pattFill prst="pct90">
            <a:fgClr>
              <a:srgbClr val="FF0000"/>
            </a:fgClr>
            <a:bgClr>
              <a:schemeClr val="bg2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9" name="Rounded Rectangle 6"/>
          <p:cNvSpPr>
            <a:spLocks noChangeArrowheads="1"/>
          </p:cNvSpPr>
          <p:nvPr/>
        </p:nvSpPr>
        <p:spPr bwMode="auto">
          <a:xfrm>
            <a:off x="5297488" y="2811679"/>
            <a:ext cx="1222375" cy="641350"/>
          </a:xfrm>
          <a:prstGeom prst="roundRect">
            <a:avLst>
              <a:gd name="adj" fmla="val 16667"/>
            </a:avLst>
          </a:prstGeom>
          <a:pattFill prst="pct90">
            <a:fgClr>
              <a:schemeClr val="accent2"/>
            </a:fgClr>
            <a:bgClr>
              <a:schemeClr val="bg2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5281999" y="4614870"/>
            <a:ext cx="3023583" cy="734736"/>
            <a:chOff x="5114122" y="4454742"/>
            <a:chExt cx="3913187" cy="95091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5114122" y="4699217"/>
              <a:ext cx="806450" cy="603250"/>
            </a:xfrm>
            <a:prstGeom prst="roundRect">
              <a:avLst/>
            </a:prstGeom>
            <a:pattFill prst="sphere">
              <a:fgClr>
                <a:schemeClr val="accent2">
                  <a:lumMod val="75000"/>
                </a:schemeClr>
              </a:fgClr>
              <a:bgClr>
                <a:schemeClr val="bg2">
                  <a:lumMod val="20000"/>
                  <a:lumOff val="80000"/>
                </a:schemeClr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7696984" y="4454742"/>
              <a:ext cx="1330325" cy="950912"/>
            </a:xfrm>
            <a:prstGeom prst="roundRect">
              <a:avLst/>
            </a:prstGeom>
            <a:pattFill prst="divot">
              <a:fgClr>
                <a:schemeClr val="accent2">
                  <a:lumMod val="75000"/>
                </a:schemeClr>
              </a:fgClr>
              <a:bgClr>
                <a:schemeClr val="bg2">
                  <a:lumMod val="20000"/>
                  <a:lumOff val="80000"/>
                </a:schemeClr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  <p:sp>
          <p:nvSpPr>
            <p:cNvPr id="22" name="Right Arrow 9"/>
            <p:cNvSpPr>
              <a:spLocks noChangeArrowheads="1"/>
            </p:cNvSpPr>
            <p:nvPr/>
          </p:nvSpPr>
          <p:spPr bwMode="auto">
            <a:xfrm>
              <a:off x="6069797" y="4859554"/>
              <a:ext cx="1562100" cy="141288"/>
            </a:xfrm>
            <a:prstGeom prst="rightArrow">
              <a:avLst>
                <a:gd name="adj1" fmla="val 50000"/>
                <a:gd name="adj2" fmla="val 50060"/>
              </a:avLst>
            </a:prstGeom>
            <a:solidFill>
              <a:srgbClr val="002060">
                <a:alpha val="3098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8630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dirty="0" smtClean="0">
                <a:solidFill>
                  <a:srgbClr val="1F497D"/>
                </a:solidFill>
              </a:rPr>
              <a:t>Refrigeration </a:t>
            </a:r>
            <a:r>
              <a:rPr lang="en-US" b="1" i="1" dirty="0" smtClean="0">
                <a:solidFill>
                  <a:srgbClr val="1F497D"/>
                </a:solidFill>
              </a:rPr>
              <a:t>Definition</a:t>
            </a:r>
            <a:endParaRPr lang="en-US" b="1" i="1" dirty="0">
              <a:solidFill>
                <a:srgbClr val="1F497D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860611" y="1323192"/>
            <a:ext cx="7455050" cy="401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600">
                <a:solidFill>
                  <a:srgbClr val="70717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The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removal of heat from one place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(water) and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depositing it to another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(air/water) using an intermediate medium 	</a:t>
            </a:r>
            <a:r>
              <a:rPr kumimoji="0" lang="en-US" alt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         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(vapor compression refrigeration system).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tabLst/>
              <a:defRPr/>
            </a:pPr>
            <a:endParaRPr lang="en-US" altLang="en-US" sz="2400" kern="0" dirty="0">
              <a:solidFill>
                <a:schemeClr val="tx2"/>
              </a:solidFill>
              <a:latin typeface="Calibri" pitchFamily="34" charset="0"/>
              <a:ea typeface="ＭＳ Ｐゴシック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This transfer of heat from one place to another is done through the evaporation  and condensing of refrigerant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7176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9824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dirty="0" smtClean="0">
                <a:solidFill>
                  <a:srgbClr val="1F497D"/>
                </a:solidFill>
              </a:rPr>
              <a:t>Vapor Compression </a:t>
            </a:r>
            <a:r>
              <a:rPr lang="en-US" sz="3600" b="1" i="1" dirty="0" smtClean="0">
                <a:solidFill>
                  <a:srgbClr val="1F497D"/>
                </a:solidFill>
              </a:rPr>
              <a:t>System Components</a:t>
            </a:r>
            <a:endParaRPr lang="en-US" sz="3600" b="1" i="1" dirty="0">
              <a:solidFill>
                <a:srgbClr val="1F497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0238" y="1167026"/>
            <a:ext cx="8708073" cy="4359264"/>
            <a:chOff x="0" y="1190625"/>
            <a:chExt cx="9256713" cy="4633913"/>
          </a:xfrm>
        </p:grpSpPr>
        <p:pic>
          <p:nvPicPr>
            <p:cNvPr id="31" name="Picture 321" descr="C:\Users\csalatino\AppData\Local\Microsoft\Windows\Temporary Internet Files\Content.Outlook\96V6GHQ3\Refrigeration System (2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0625"/>
              <a:ext cx="9144000" cy="44767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1"/>
            <p:cNvSpPr txBox="1">
              <a:spLocks noChangeArrowheads="1"/>
            </p:cNvSpPr>
            <p:nvPr/>
          </p:nvSpPr>
          <p:spPr bwMode="auto">
            <a:xfrm>
              <a:off x="5413404" y="2749256"/>
              <a:ext cx="13065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rPr>
                <a:t>Compressor</a:t>
              </a:r>
            </a:p>
          </p:txBody>
        </p:sp>
        <p:sp>
          <p:nvSpPr>
            <p:cNvPr id="33" name="TextBox 2"/>
            <p:cNvSpPr txBox="1">
              <a:spLocks noChangeArrowheads="1"/>
            </p:cNvSpPr>
            <p:nvPr/>
          </p:nvSpPr>
          <p:spPr bwMode="auto">
            <a:xfrm>
              <a:off x="5438775" y="4370388"/>
              <a:ext cx="11287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rPr>
                <a:t>Hot Gas Valve</a:t>
              </a:r>
            </a:p>
          </p:txBody>
        </p:sp>
        <p:sp>
          <p:nvSpPr>
            <p:cNvPr id="34" name="TextBox 3"/>
            <p:cNvSpPr txBox="1">
              <a:spLocks noChangeArrowheads="1"/>
            </p:cNvSpPr>
            <p:nvPr/>
          </p:nvSpPr>
          <p:spPr bwMode="auto">
            <a:xfrm>
              <a:off x="5094288" y="5578475"/>
              <a:ext cx="20431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rPr>
                <a:t>Thermal Expansion Valve</a:t>
              </a:r>
            </a:p>
          </p:txBody>
        </p:sp>
        <p:sp>
          <p:nvSpPr>
            <p:cNvPr id="35" name="TextBox 4"/>
            <p:cNvSpPr txBox="1">
              <a:spLocks noChangeArrowheads="1"/>
            </p:cNvSpPr>
            <p:nvPr/>
          </p:nvSpPr>
          <p:spPr bwMode="auto">
            <a:xfrm>
              <a:off x="8212138" y="5180013"/>
              <a:ext cx="10445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rPr>
                <a:t>Condenser</a:t>
              </a:r>
            </a:p>
          </p:txBody>
        </p:sp>
        <p:sp>
          <p:nvSpPr>
            <p:cNvPr id="36" name="TextBox 5"/>
            <p:cNvSpPr txBox="1">
              <a:spLocks noChangeArrowheads="1"/>
            </p:cNvSpPr>
            <p:nvPr/>
          </p:nvSpPr>
          <p:spPr bwMode="auto">
            <a:xfrm>
              <a:off x="1698625" y="4124325"/>
              <a:ext cx="14478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rPr>
                <a:t>Evaporator</a:t>
              </a:r>
            </a:p>
          </p:txBody>
        </p:sp>
        <p:sp>
          <p:nvSpPr>
            <p:cNvPr id="37" name="Right Arrow 36"/>
            <p:cNvSpPr>
              <a:spLocks noChangeArrowheads="1"/>
            </p:cNvSpPr>
            <p:nvPr/>
          </p:nvSpPr>
          <p:spPr bwMode="auto">
            <a:xfrm>
              <a:off x="6483350" y="1357313"/>
              <a:ext cx="1022350" cy="231775"/>
            </a:xfrm>
            <a:prstGeom prst="rightArrow">
              <a:avLst>
                <a:gd name="adj1" fmla="val 50000"/>
                <a:gd name="adj2" fmla="val 50399"/>
              </a:avLst>
            </a:prstGeom>
            <a:pattFill prst="wave">
              <a:fgClr>
                <a:srgbClr val="F1231F"/>
              </a:fgClr>
              <a:bgClr>
                <a:srgbClr val="FF7C80"/>
              </a:bgClr>
            </a:pattFill>
            <a:ln w="952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8" name="Bent Arrow 37"/>
            <p:cNvSpPr/>
            <p:nvPr/>
          </p:nvSpPr>
          <p:spPr bwMode="auto">
            <a:xfrm rot="5400000">
              <a:off x="7644606" y="1670844"/>
              <a:ext cx="950913" cy="403225"/>
            </a:xfrm>
            <a:prstGeom prst="bentArrow">
              <a:avLst/>
            </a:prstGeom>
            <a:pattFill prst="wave">
              <a:fgClr>
                <a:srgbClr val="F1231F"/>
              </a:fgClr>
              <a:bgClr>
                <a:srgbClr val="FF7C80"/>
              </a:bgClr>
            </a:patt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39" name="Bent Arrow 38"/>
            <p:cNvSpPr/>
            <p:nvPr/>
          </p:nvSpPr>
          <p:spPr bwMode="auto">
            <a:xfrm rot="10800000">
              <a:off x="6888163" y="5180013"/>
              <a:ext cx="1323975" cy="322262"/>
            </a:xfrm>
            <a:prstGeom prst="bentArrow">
              <a:avLst/>
            </a:prstGeom>
            <a:solidFill>
              <a:srgbClr val="F1231F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40" name="Bent Arrow 39"/>
            <p:cNvSpPr/>
            <p:nvPr/>
          </p:nvSpPr>
          <p:spPr bwMode="auto">
            <a:xfrm rot="16200000">
              <a:off x="3998912" y="3917951"/>
              <a:ext cx="339725" cy="2654300"/>
            </a:xfrm>
            <a:prstGeom prst="bentArrow">
              <a:avLst/>
            </a:prstGeom>
            <a:gradFill>
              <a:gsLst>
                <a:gs pos="0">
                  <a:srgbClr val="333399">
                    <a:lumMod val="20000"/>
                    <a:lumOff val="80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1" charset="-128"/>
              </a:endParaRPr>
            </a:p>
          </p:txBody>
        </p:sp>
        <p:sp>
          <p:nvSpPr>
            <p:cNvPr id="41" name="Bent Arrow 40"/>
            <p:cNvSpPr/>
            <p:nvPr/>
          </p:nvSpPr>
          <p:spPr bwMode="auto">
            <a:xfrm>
              <a:off x="2900363" y="1603375"/>
              <a:ext cx="355600" cy="935038"/>
            </a:xfrm>
            <a:prstGeom prst="bentArrow">
              <a:avLst/>
            </a:prstGeom>
            <a:pattFill prst="wave">
              <a:fgClr>
                <a:srgbClr val="2D2D8A"/>
              </a:fgClr>
              <a:bgClr>
                <a:srgbClr val="333399">
                  <a:lumMod val="20000"/>
                  <a:lumOff val="80000"/>
                </a:srgbClr>
              </a:bgClr>
            </a:patt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1" charset="-128"/>
              </a:endParaRPr>
            </a:p>
          </p:txBody>
        </p:sp>
        <p:sp>
          <p:nvSpPr>
            <p:cNvPr id="42" name="Circular Arrow 41"/>
            <p:cNvSpPr/>
            <p:nvPr/>
          </p:nvSpPr>
          <p:spPr bwMode="auto">
            <a:xfrm rot="5400000">
              <a:off x="3616325" y="2832100"/>
              <a:ext cx="1104900" cy="1092200"/>
            </a:xfrm>
            <a:prstGeom prst="circularArrow">
              <a:avLst/>
            </a:prstGeom>
            <a:pattFill prst="wave">
              <a:fgClr>
                <a:srgbClr val="2D2D8A">
                  <a:lumMod val="75000"/>
                </a:srgbClr>
              </a:fgClr>
              <a:bgClr>
                <a:srgbClr val="2D2D8A">
                  <a:lumMod val="20000"/>
                  <a:lumOff val="80000"/>
                </a:srgbClr>
              </a:bgClr>
            </a:pattFill>
            <a:ln w="9525" cap="flat" cmpd="sng" algn="ctr">
              <a:solidFill>
                <a:srgbClr val="2D2D8A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1" charset="-128"/>
              </a:endParaRPr>
            </a:p>
          </p:txBody>
        </p:sp>
        <p:sp>
          <p:nvSpPr>
            <p:cNvPr id="43" name="Circular Arrow 42"/>
            <p:cNvSpPr/>
            <p:nvPr/>
          </p:nvSpPr>
          <p:spPr bwMode="auto">
            <a:xfrm rot="16200000">
              <a:off x="1096963" y="2832100"/>
              <a:ext cx="1104900" cy="1092200"/>
            </a:xfrm>
            <a:prstGeom prst="circularArrow">
              <a:avLst/>
            </a:prstGeom>
            <a:pattFill prst="wave">
              <a:fgClr>
                <a:srgbClr val="2D2D8A">
                  <a:lumMod val="75000"/>
                </a:srgbClr>
              </a:fgClr>
              <a:bgClr>
                <a:srgbClr val="2D2D8A">
                  <a:lumMod val="20000"/>
                  <a:lumOff val="80000"/>
                </a:srgbClr>
              </a:bgClr>
            </a:pattFill>
            <a:ln w="9525" cap="flat" cmpd="sng" algn="ctr">
              <a:solidFill>
                <a:srgbClr val="2D2D8A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1" charset="-128"/>
              </a:endParaRPr>
            </a:p>
          </p:txBody>
        </p:sp>
      </p:grpSp>
      <p:pic>
        <p:nvPicPr>
          <p:cNvPr id="44" name="Picture 321" descr="C:\Users\csalatino\AppData\Local\Microsoft\Windows\Temporary Internet Files\Content.Outlook\96V6GHQ3\Refrigeration System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4" t="7255" b="85489"/>
          <a:stretch/>
        </p:blipFill>
        <p:spPr bwMode="auto">
          <a:xfrm>
            <a:off x="8228032" y="1323835"/>
            <a:ext cx="568270" cy="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21" descr="C:\Users\csalatino\AppData\Local\Microsoft\Windows\Temporary Internet Files\Content.Outlook\96V6GHQ3\Refrigeration System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4" t="7255" b="85489"/>
          <a:stretch/>
        </p:blipFill>
        <p:spPr bwMode="auto">
          <a:xfrm>
            <a:off x="8078693" y="1208394"/>
            <a:ext cx="568270" cy="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21" descr="C:\Users\csalatino\AppData\Local\Microsoft\Windows\Temporary Internet Files\Content.Outlook\96V6GHQ3\Refrigeration System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4" t="7255" b="85489"/>
          <a:stretch/>
        </p:blipFill>
        <p:spPr bwMode="auto">
          <a:xfrm>
            <a:off x="8177849" y="1176498"/>
            <a:ext cx="401414" cy="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115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dirty="0" smtClean="0">
                <a:solidFill>
                  <a:srgbClr val="1F497D"/>
                </a:solidFill>
              </a:rPr>
              <a:t>Vapor Compression </a:t>
            </a:r>
            <a:r>
              <a:rPr lang="en-US" sz="3600" b="1" i="1" dirty="0" smtClean="0">
                <a:solidFill>
                  <a:srgbClr val="1F497D"/>
                </a:solidFill>
              </a:rPr>
              <a:t>System Components</a:t>
            </a:r>
            <a:endParaRPr lang="en-US" sz="3600" b="1" i="1" dirty="0">
              <a:solidFill>
                <a:srgbClr val="1F497D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50" y="2873244"/>
            <a:ext cx="2058448" cy="242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52589" y="1080218"/>
            <a:ext cx="6363522" cy="182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chemeClr val="tx2"/>
              </a:buClr>
              <a:buNone/>
            </a:pPr>
            <a:r>
              <a:rPr lang="en-US" altLang="en-US" sz="2400" b="1" dirty="0" smtClean="0">
                <a:solidFill>
                  <a:srgbClr val="00B0F0"/>
                </a:solidFill>
                <a:latin typeface="Calibri" pitchFamily="34" charset="0"/>
              </a:rPr>
              <a:t>Compressor</a:t>
            </a:r>
            <a:r>
              <a:rPr lang="en-US" altLang="en-US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  <a:latin typeface="Calibri" pitchFamily="34" charset="0"/>
              </a:rPr>
              <a:t>- Performs two primary functions:</a:t>
            </a:r>
          </a:p>
          <a:p>
            <a:pPr marL="1085850" lvl="1" indent="-342900" fontAlgn="auto"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Calibri" pitchFamily="34" charset="0"/>
              </a:rPr>
              <a:t>P</a:t>
            </a:r>
            <a:r>
              <a:rPr lang="en-US" altLang="en-US" sz="1800" dirty="0" smtClean="0">
                <a:solidFill>
                  <a:schemeClr val="tx2"/>
                </a:solidFill>
                <a:latin typeface="Calibri" pitchFamily="34" charset="0"/>
              </a:rPr>
              <a:t>ulls low pressure vapor from the evaporator</a:t>
            </a:r>
          </a:p>
          <a:p>
            <a:pPr marL="1085850" lvl="1" indent="-342900" fontAlgn="auto"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Calibri" pitchFamily="34" charset="0"/>
              </a:rPr>
              <a:t>C</a:t>
            </a:r>
            <a:r>
              <a:rPr lang="en-US" altLang="en-US" sz="1800" dirty="0" smtClean="0">
                <a:solidFill>
                  <a:schemeClr val="tx2"/>
                </a:solidFill>
                <a:latin typeface="Calibri" pitchFamily="34" charset="0"/>
              </a:rPr>
              <a:t>ompresses this vapor into a high temperature, high pressure gas so that it may be condensed</a:t>
            </a:r>
            <a:endParaRPr lang="en-US" altLang="en-US" sz="18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4" y="2671157"/>
            <a:ext cx="6363522" cy="311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974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dirty="0" smtClean="0">
                <a:solidFill>
                  <a:srgbClr val="1F497D"/>
                </a:solidFill>
              </a:rPr>
              <a:t>Vapor Compression </a:t>
            </a:r>
            <a:r>
              <a:rPr lang="en-US" sz="3600" b="1" i="1" dirty="0" smtClean="0">
                <a:solidFill>
                  <a:srgbClr val="1F497D"/>
                </a:solidFill>
              </a:rPr>
              <a:t>System Components</a:t>
            </a:r>
            <a:endParaRPr lang="en-US" sz="3600" b="1" i="1" dirty="0">
              <a:solidFill>
                <a:srgbClr val="1F497D"/>
              </a:solidFill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52588" y="1080218"/>
            <a:ext cx="8542510" cy="182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buClr>
                <a:schemeClr val="tx2"/>
              </a:buClr>
              <a:buNone/>
            </a:pPr>
            <a:r>
              <a:rPr lang="en-US" altLang="en-US" sz="2400" b="1" kern="0" dirty="0" smtClean="0">
                <a:solidFill>
                  <a:srgbClr val="00B0F0"/>
                </a:solidFill>
                <a:latin typeface="Calibri" pitchFamily="34" charset="0"/>
                <a:ea typeface="ＭＳ Ｐゴシック"/>
              </a:rPr>
              <a:t>Condenser</a:t>
            </a:r>
            <a:r>
              <a:rPr lang="en-US" altLang="en-US" sz="2400" kern="0" dirty="0" smtClean="0">
                <a:solidFill>
                  <a:schemeClr val="tx2"/>
                </a:solidFill>
                <a:latin typeface="Calibri" pitchFamily="34" charset="0"/>
                <a:ea typeface="ＭＳ Ｐゴシック"/>
              </a:rPr>
              <a:t> -</a:t>
            </a:r>
            <a:r>
              <a:rPr lang="en-US" altLang="en-US" sz="1700" kern="0" dirty="0" smtClean="0">
                <a:solidFill>
                  <a:schemeClr val="tx2"/>
                </a:solidFill>
                <a:latin typeface="Calibri" pitchFamily="34" charset="0"/>
                <a:ea typeface="ＭＳ Ｐゴシック"/>
              </a:rPr>
              <a:t> </a:t>
            </a:r>
            <a:r>
              <a:rPr lang="en-US" altLang="en-US" sz="1650" kern="0" dirty="0" smtClean="0">
                <a:solidFill>
                  <a:schemeClr val="tx2"/>
                </a:solidFill>
                <a:latin typeface="Calibri" pitchFamily="34" charset="0"/>
                <a:ea typeface="ＭＳ Ｐゴシック"/>
              </a:rPr>
              <a:t>Removes </a:t>
            </a:r>
            <a:r>
              <a:rPr lang="en-US" altLang="en-US" sz="1650" kern="0" dirty="0">
                <a:solidFill>
                  <a:schemeClr val="tx2"/>
                </a:solidFill>
                <a:latin typeface="Calibri" pitchFamily="34" charset="0"/>
                <a:ea typeface="ＭＳ Ｐゴシック"/>
              </a:rPr>
              <a:t>heat from refrigerant by providing a medium at a lower temperature to which the heat may flow </a:t>
            </a:r>
            <a:r>
              <a:rPr lang="en-US" altLang="en-US" sz="1650" kern="0" dirty="0" smtClean="0">
                <a:solidFill>
                  <a:schemeClr val="tx2"/>
                </a:solidFill>
                <a:latin typeface="Calibri" pitchFamily="34" charset="0"/>
                <a:ea typeface="ＭＳ Ｐゴシック"/>
              </a:rPr>
              <a:t>to </a:t>
            </a:r>
            <a:r>
              <a:rPr lang="en-US" altLang="en-US" sz="1650" kern="0" dirty="0">
                <a:solidFill>
                  <a:schemeClr val="tx2"/>
                </a:solidFill>
                <a:latin typeface="Calibri" pitchFamily="34" charset="0"/>
                <a:ea typeface="ＭＳ Ｐゴシック"/>
              </a:rPr>
              <a:t>be dissipated.  Superheated gas is converted to a subcooled liquid.  </a:t>
            </a:r>
            <a:endParaRPr lang="en-US" altLang="en-US" sz="1650" kern="0" dirty="0" smtClean="0">
              <a:solidFill>
                <a:schemeClr val="tx2"/>
              </a:solidFill>
              <a:latin typeface="Calibri" pitchFamily="34" charset="0"/>
              <a:ea typeface="ＭＳ Ｐゴシック"/>
            </a:endParaRPr>
          </a:p>
          <a:p>
            <a:pPr marL="0" lvl="0" indent="0" eaLnBrk="0" hangingPunct="0">
              <a:buClr>
                <a:schemeClr val="tx2"/>
              </a:buClr>
              <a:buNone/>
            </a:pPr>
            <a:endParaRPr lang="en-US" altLang="en-US" sz="600" b="1" kern="0" dirty="0">
              <a:solidFill>
                <a:schemeClr val="tx2"/>
              </a:solidFill>
              <a:latin typeface="Calibri" pitchFamily="34" charset="0"/>
              <a:ea typeface="ＭＳ Ｐゴシック"/>
            </a:endParaRPr>
          </a:p>
          <a:p>
            <a:pPr marL="0" lvl="0" indent="0" eaLnBrk="0" hangingPunct="0">
              <a:buClr>
                <a:schemeClr val="tx2"/>
              </a:buClr>
              <a:buNone/>
            </a:pPr>
            <a:r>
              <a:rPr lang="en-US" altLang="en-US" sz="1800" b="1" kern="0" dirty="0" smtClean="0">
                <a:solidFill>
                  <a:schemeClr val="tx2"/>
                </a:solidFill>
                <a:latin typeface="Calibri" pitchFamily="34" charset="0"/>
                <a:ea typeface="ＭＳ Ｐゴシック"/>
              </a:rPr>
              <a:t>Two </a:t>
            </a:r>
            <a:r>
              <a:rPr lang="en-US" altLang="en-US" sz="1800" b="1" kern="0" dirty="0">
                <a:solidFill>
                  <a:schemeClr val="tx2"/>
                </a:solidFill>
                <a:latin typeface="Calibri" pitchFamily="34" charset="0"/>
                <a:ea typeface="ＭＳ Ｐゴシック"/>
              </a:rPr>
              <a:t>sources of this heat</a:t>
            </a:r>
            <a:r>
              <a:rPr lang="en-US" altLang="en-US" sz="1800" b="1" kern="0" dirty="0" smtClean="0">
                <a:solidFill>
                  <a:schemeClr val="tx2"/>
                </a:solidFill>
                <a:latin typeface="Calibri" pitchFamily="34" charset="0"/>
                <a:ea typeface="ＭＳ Ｐゴシック"/>
              </a:rPr>
              <a:t>:</a:t>
            </a:r>
            <a:endParaRPr lang="en-US" altLang="en-US" sz="1800" kern="0" dirty="0" smtClean="0">
              <a:solidFill>
                <a:schemeClr val="tx2"/>
              </a:solidFill>
              <a:latin typeface="Calibri" pitchFamily="34" charset="0"/>
              <a:ea typeface="ＭＳ Ｐゴシック"/>
            </a:endParaRPr>
          </a:p>
          <a:p>
            <a:pPr marL="1085850" lvl="1" indent="-342900" eaLnBrk="0" hangingPunct="0">
              <a:buClr>
                <a:schemeClr val="tx2"/>
              </a:buClr>
              <a:buFont typeface="Arial" charset="0"/>
              <a:buChar char="•"/>
            </a:pPr>
            <a:r>
              <a:rPr lang="en-US" altLang="en-US" sz="1600" kern="0" dirty="0" smtClean="0">
                <a:solidFill>
                  <a:schemeClr val="tx2"/>
                </a:solidFill>
                <a:latin typeface="Calibri" pitchFamily="34" charset="0"/>
                <a:ea typeface="ＭＳ Ｐゴシック"/>
              </a:rPr>
              <a:t>Heat </a:t>
            </a:r>
            <a:r>
              <a:rPr lang="en-US" altLang="en-US" sz="1600" kern="0" dirty="0">
                <a:solidFill>
                  <a:schemeClr val="tx2"/>
                </a:solidFill>
                <a:latin typeface="Calibri" pitchFamily="34" charset="0"/>
                <a:ea typeface="ＭＳ Ｐゴシック"/>
              </a:rPr>
              <a:t>absorbed by the evaporator</a:t>
            </a:r>
          </a:p>
          <a:p>
            <a:pPr marL="1085850" lvl="1" indent="-342900" eaLnBrk="0" hangingPunct="0">
              <a:buClr>
                <a:schemeClr val="tx2"/>
              </a:buClr>
              <a:buFont typeface="Arial" charset="0"/>
              <a:buChar char="•"/>
            </a:pPr>
            <a:r>
              <a:rPr lang="en-US" altLang="en-US" sz="1600" kern="0" dirty="0" smtClean="0">
                <a:solidFill>
                  <a:schemeClr val="tx2"/>
                </a:solidFill>
                <a:latin typeface="Calibri" pitchFamily="34" charset="0"/>
                <a:ea typeface="ＭＳ Ｐゴシック"/>
              </a:rPr>
              <a:t>Heat </a:t>
            </a:r>
            <a:r>
              <a:rPr lang="en-US" altLang="en-US" sz="1600" kern="0" dirty="0">
                <a:solidFill>
                  <a:schemeClr val="tx2"/>
                </a:solidFill>
                <a:latin typeface="Calibri" pitchFamily="34" charset="0"/>
                <a:ea typeface="ＭＳ Ｐゴシック"/>
              </a:rPr>
              <a:t>added to the refrigerant during compression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4" y="3003611"/>
            <a:ext cx="5942539" cy="2910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T:\Teams\Teams\138 Consumer Ice Machine Redesign\138 Consumer Redesign\photos\Condenser 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4"/>
          <a:stretch>
            <a:fillRect/>
          </a:stretch>
        </p:blipFill>
        <p:spPr bwMode="auto">
          <a:xfrm>
            <a:off x="6550359" y="3003611"/>
            <a:ext cx="2224040" cy="2306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21" descr="C:\Users\csalatino\AppData\Local\Microsoft\Windows\Temporary Internet Files\Content.Outlook\96V6GHQ3\Refrigeration System (2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7" t="7255" b="85489"/>
          <a:stretch/>
        </p:blipFill>
        <p:spPr bwMode="auto">
          <a:xfrm>
            <a:off x="5786945" y="3009866"/>
            <a:ext cx="225618" cy="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1" descr="C:\Users\csalatino\AppData\Local\Microsoft\Windows\Temporary Internet Files\Content.Outlook\96V6GHQ3\Refrigeration System (2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7" t="7255" b="85489"/>
          <a:stretch/>
        </p:blipFill>
        <p:spPr bwMode="auto">
          <a:xfrm>
            <a:off x="5826536" y="3024476"/>
            <a:ext cx="225618" cy="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1" descr="C:\Users\csalatino\AppData\Local\Microsoft\Windows\Temporary Internet Files\Content.Outlook\96V6GHQ3\Refrigeration System (2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7" t="7255" b="85489"/>
          <a:stretch/>
        </p:blipFill>
        <p:spPr bwMode="auto">
          <a:xfrm>
            <a:off x="5929949" y="3111115"/>
            <a:ext cx="225618" cy="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050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15060" r="2" b="20106"/>
          <a:stretch/>
        </p:blipFill>
        <p:spPr bwMode="auto">
          <a:xfrm>
            <a:off x="6836650" y="3205325"/>
            <a:ext cx="2058448" cy="1806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4" y="2671158"/>
            <a:ext cx="6334702" cy="311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dirty="0" smtClean="0">
                <a:solidFill>
                  <a:srgbClr val="1F497D"/>
                </a:solidFill>
              </a:rPr>
              <a:t>Vapor Compression </a:t>
            </a:r>
            <a:r>
              <a:rPr lang="en-US" sz="3600" b="1" i="1" dirty="0" smtClean="0">
                <a:solidFill>
                  <a:srgbClr val="1F497D"/>
                </a:solidFill>
              </a:rPr>
              <a:t>System Components</a:t>
            </a:r>
            <a:endParaRPr lang="en-US" sz="3600" b="1" i="1" dirty="0">
              <a:solidFill>
                <a:srgbClr val="1F497D"/>
              </a:solidFill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52589" y="1080218"/>
            <a:ext cx="8542510" cy="182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chemeClr val="tx2"/>
              </a:buClr>
              <a:buNone/>
            </a:pPr>
            <a:r>
              <a:rPr lang="en-US" altLang="en-US" sz="2400" b="1" dirty="0" smtClean="0">
                <a:solidFill>
                  <a:srgbClr val="00B0F0"/>
                </a:solidFill>
                <a:latin typeface="Calibri" pitchFamily="34" charset="0"/>
              </a:rPr>
              <a:t>TXV</a:t>
            </a:r>
            <a:r>
              <a:rPr lang="en-US" altLang="en-US" sz="2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  <a:latin typeface="Calibri" pitchFamily="34" charset="0"/>
              </a:rPr>
              <a:t>- </a:t>
            </a:r>
            <a:r>
              <a:rPr lang="en-US" altLang="en-US" sz="2200" dirty="0" smtClean="0">
                <a:solidFill>
                  <a:schemeClr val="tx2"/>
                </a:solidFill>
                <a:latin typeface="Calibri" pitchFamily="34" charset="0"/>
              </a:rPr>
              <a:t>An </a:t>
            </a:r>
            <a:r>
              <a:rPr lang="en-US" altLang="en-US" sz="2200" dirty="0">
                <a:solidFill>
                  <a:schemeClr val="tx2"/>
                </a:solidFill>
                <a:latin typeface="Calibri" pitchFamily="34" charset="0"/>
              </a:rPr>
              <a:t>expansion device which “throttles” high pressure liquid to low pressure liquid (expands during this process).  Meters refrigerant into the evaporator based on temperature measured at the evaporator outlet.</a:t>
            </a:r>
          </a:p>
        </p:txBody>
      </p:sp>
      <p:pic>
        <p:nvPicPr>
          <p:cNvPr id="9" name="Picture 321" descr="C:\Users\csalatino\AppData\Local\Microsoft\Windows\Temporary Internet Files\Content.Outlook\96V6GHQ3\Refrigeration System (2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3" t="7255" b="85489"/>
          <a:stretch/>
        </p:blipFill>
        <p:spPr bwMode="auto">
          <a:xfrm>
            <a:off x="6093135" y="2676956"/>
            <a:ext cx="287908" cy="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21" descr="C:\Users\csalatino\AppData\Local\Microsoft\Windows\Temporary Internet Files\Content.Outlook\96V6GHQ3\Refrigeration System (2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3" t="7255" b="85489"/>
          <a:stretch/>
        </p:blipFill>
        <p:spPr bwMode="auto">
          <a:xfrm>
            <a:off x="6246050" y="2756243"/>
            <a:ext cx="287908" cy="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21" descr="C:\Users\csalatino\AppData\Local\Microsoft\Windows\Temporary Internet Files\Content.Outlook\96V6GHQ3\Refrigeration System (2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3" t="7255" b="85489"/>
          <a:stretch/>
        </p:blipFill>
        <p:spPr bwMode="auto">
          <a:xfrm>
            <a:off x="6149212" y="2690634"/>
            <a:ext cx="287908" cy="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4096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dirty="0" smtClean="0">
                <a:solidFill>
                  <a:srgbClr val="1F497D"/>
                </a:solidFill>
              </a:rPr>
              <a:t>Vapor Compression </a:t>
            </a:r>
            <a:r>
              <a:rPr lang="en-US" sz="3600" b="1" i="1" dirty="0" smtClean="0">
                <a:solidFill>
                  <a:srgbClr val="1F497D"/>
                </a:solidFill>
              </a:rPr>
              <a:t>System Components</a:t>
            </a:r>
            <a:endParaRPr lang="en-US" sz="3600" b="1" i="1" dirty="0">
              <a:solidFill>
                <a:srgbClr val="1F497D"/>
              </a:solidFill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52590" y="1080218"/>
            <a:ext cx="8092163" cy="182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chemeClr val="tx2"/>
              </a:buClr>
              <a:buNone/>
            </a:pPr>
            <a:r>
              <a:rPr lang="en-US" altLang="en-US" sz="2400" b="1" dirty="0" smtClean="0">
                <a:solidFill>
                  <a:srgbClr val="00B0F0"/>
                </a:solidFill>
                <a:latin typeface="Calibri" pitchFamily="34" charset="0"/>
              </a:rPr>
              <a:t>Evaporator</a:t>
            </a:r>
            <a:r>
              <a:rPr lang="en-US" altLang="en-US" sz="2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en-US" sz="2100" dirty="0">
                <a:solidFill>
                  <a:schemeClr val="tx2"/>
                </a:solidFill>
                <a:latin typeface="Calibri" pitchFamily="34" charset="0"/>
              </a:rPr>
              <a:t>- </a:t>
            </a:r>
            <a:r>
              <a:rPr lang="en-US" altLang="en-US" sz="2100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altLang="en-US" sz="2100" dirty="0">
                <a:solidFill>
                  <a:schemeClr val="tx2"/>
                </a:solidFill>
                <a:latin typeface="Calibri" pitchFamily="34" charset="0"/>
              </a:rPr>
              <a:t>low pressure liquid from the TXV has a saturation temperature well below that of the surrounding medium.  </a:t>
            </a:r>
            <a:endParaRPr lang="en-US" altLang="en-US" sz="21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tx2"/>
              </a:buClr>
              <a:buNone/>
            </a:pPr>
            <a:endParaRPr lang="en-US" altLang="en-US" sz="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tx2"/>
              </a:buClr>
              <a:buNone/>
            </a:pPr>
            <a:r>
              <a:rPr lang="en-US" altLang="en-US" sz="2100" dirty="0" smtClean="0">
                <a:solidFill>
                  <a:schemeClr val="tx2"/>
                </a:solidFill>
                <a:latin typeface="Calibri" pitchFamily="34" charset="0"/>
              </a:rPr>
              <a:t>This </a:t>
            </a:r>
            <a:r>
              <a:rPr lang="en-US" altLang="en-US" sz="2100" dirty="0">
                <a:solidFill>
                  <a:schemeClr val="tx2"/>
                </a:solidFill>
                <a:latin typeface="Calibri" pitchFamily="34" charset="0"/>
              </a:rPr>
              <a:t>results in rapid boiling of the refrigerant with heat being absorbed from the surroundings – </a:t>
            </a:r>
            <a:r>
              <a:rPr lang="en-US" altLang="en-US" sz="2100" u="sng" dirty="0">
                <a:solidFill>
                  <a:schemeClr val="tx2"/>
                </a:solidFill>
                <a:latin typeface="Calibri" pitchFamily="34" charset="0"/>
              </a:rPr>
              <a:t>the desired cooling effect</a:t>
            </a:r>
            <a:r>
              <a:rPr lang="en-US" altLang="en-US" sz="2100" dirty="0">
                <a:solidFill>
                  <a:schemeClr val="tx2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3" name="Picture 5" descr="C:\Users\dziolkowski\Dropbox\Camera Uploads\2013-06-29 11.19.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51" y="3557091"/>
            <a:ext cx="2023703" cy="1516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73958" y="2854044"/>
            <a:ext cx="6318738" cy="3117475"/>
            <a:chOff x="273958" y="2854044"/>
            <a:chExt cx="6318738" cy="3117475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58" y="2854044"/>
              <a:ext cx="6318738" cy="31174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21" descr="C:\Users\csalatino\AppData\Local\Microsoft\Windows\Temporary Internet Files\Content.Outlook\96V6GHQ3\Refrigeration System (2)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53" t="7255" b="85489"/>
            <a:stretch/>
          </p:blipFill>
          <p:spPr bwMode="auto">
            <a:xfrm>
              <a:off x="6093135" y="2913632"/>
              <a:ext cx="287908" cy="305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21" descr="C:\Users\csalatino\AppData\Local\Microsoft\Windows\Temporary Internet Files\Content.Outlook\96V6GHQ3\Refrigeration System (2)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53" t="7255" b="85489"/>
            <a:stretch/>
          </p:blipFill>
          <p:spPr bwMode="auto">
            <a:xfrm>
              <a:off x="6167993" y="2893739"/>
              <a:ext cx="287908" cy="305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21" descr="C:\Users\csalatino\AppData\Local\Microsoft\Windows\Temporary Internet Files\Content.Outlook\96V6GHQ3\Refrigeration System (2)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53" t="7255" b="85489"/>
            <a:stretch/>
          </p:blipFill>
          <p:spPr bwMode="auto">
            <a:xfrm>
              <a:off x="6108325" y="2860797"/>
              <a:ext cx="287908" cy="305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21" descr="C:\Users\csalatino\AppData\Local\Microsoft\Windows\Temporary Internet Files\Content.Outlook\96V6GHQ3\Refrigeration System (2)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53" t="7255" b="85489"/>
            <a:stretch/>
          </p:blipFill>
          <p:spPr bwMode="auto">
            <a:xfrm>
              <a:off x="6260725" y="2964875"/>
              <a:ext cx="287908" cy="305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3577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2575</TotalTime>
  <Words>432</Words>
  <Application>Microsoft Office PowerPoint</Application>
  <PresentationFormat>On-screen Show (4:3)</PresentationFormat>
  <Paragraphs>63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ＭＳ Ｐゴシック</vt:lpstr>
      <vt:lpstr>Calibri</vt:lpstr>
      <vt:lpstr>Times New Roman</vt:lpstr>
      <vt:lpstr>Office Theme</vt:lpstr>
      <vt:lpstr>1_Custom Design</vt:lpstr>
      <vt:lpstr>Custom Design</vt:lpstr>
      <vt:lpstr>ICE 101 REFRIGERATION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Moore</dc:creator>
  <cp:lastModifiedBy>Brandon Levinson</cp:lastModifiedBy>
  <cp:revision>190</cp:revision>
  <cp:lastPrinted>2013-08-13T16:05:33Z</cp:lastPrinted>
  <dcterms:created xsi:type="dcterms:W3CDTF">2007-02-01T14:09:12Z</dcterms:created>
  <dcterms:modified xsi:type="dcterms:W3CDTF">2018-04-11T19:45:15Z</dcterms:modified>
</cp:coreProperties>
</file>