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82" r:id="rId2"/>
    <p:sldMasterId id="2147483684" r:id="rId3"/>
  </p:sldMasterIdLst>
  <p:notesMasterIdLst>
    <p:notesMasterId r:id="rId14"/>
  </p:notesMasterIdLst>
  <p:sldIdLst>
    <p:sldId id="330" r:id="rId4"/>
    <p:sldId id="268" r:id="rId5"/>
    <p:sldId id="402" r:id="rId6"/>
    <p:sldId id="404" r:id="rId7"/>
    <p:sldId id="405" r:id="rId8"/>
    <p:sldId id="406" r:id="rId9"/>
    <p:sldId id="407" r:id="rId10"/>
    <p:sldId id="397" r:id="rId11"/>
    <p:sldId id="274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vinson, Brandon (SIS)" initials="LB(" lastIdx="1" clrIdx="0">
    <p:extLst>
      <p:ext uri="{19B8F6BF-5375-455C-9EA6-DF929625EA0E}">
        <p15:presenceInfo xmlns:p15="http://schemas.microsoft.com/office/powerpoint/2012/main" userId="S::brandon.levinson@scotsman-ice.com::7ea2c572-e95d-4d7c-a2c1-44413c2a4e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152"/>
    <a:srgbClr val="1F497D"/>
    <a:srgbClr val="0C1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05" autoAdjust="0"/>
  </p:normalViewPr>
  <p:slideViewPr>
    <p:cSldViewPr>
      <p:cViewPr varScale="1">
        <p:scale>
          <a:sx n="104" d="100"/>
          <a:sy n="104" d="100"/>
        </p:scale>
        <p:origin x="174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65AB3-6794-4792-A83A-4E1DBF9EAF9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7FBA7-C84F-4687-9973-1761EB2BD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2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7FBA7-C84F-4687-9973-1761EB2BD2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61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29057" indent="-280406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21626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570276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18927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467577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16227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364878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13528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D5C7A9DE-C8EF-4C93-B3DE-1FFB466220F6}" type="slidenum">
              <a:rPr lang="en-US" altLang="en-US" smtClean="0">
                <a:latin typeface="Times New Roman" pitchFamily="18" charset="0"/>
                <a:cs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Times New Roman" pitchFamily="18" charset="0"/>
              <a:cs typeface="Arial" charset="0"/>
            </a:endParaRPr>
          </a:p>
        </p:txBody>
      </p:sp>
      <p:sp>
        <p:nvSpPr>
          <p:cNvPr id="112643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F27960-77E6-4196-811C-AEA98B84987E}" type="slidenum">
              <a:rPr lang="en-US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>
              <a:latin typeface="Arial" charset="0"/>
            </a:endParaRPr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2464"/>
            <a:ext cx="5485158" cy="4116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/>
          <a:lstStyle/>
          <a:p>
            <a:pPr eaLnBrk="1" hangingPunct="1"/>
            <a:r>
              <a:rPr lang="en-US" altLang="en-US" dirty="0"/>
              <a:t>Cube is batch made ice. It’s just like the old fashion ice cube trays in your refrigerator. Nugget and Flake are continuous made ice.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29057" indent="-280406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21626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570276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18927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467577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16227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364878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13528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A3885E7F-C151-43D8-969A-9C15A74DD357}" type="slidenum">
              <a:rPr lang="en-US" altLang="en-US" smtClean="0">
                <a:latin typeface="Times New Roman" pitchFamily="18" charset="0"/>
                <a:cs typeface="Arial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Times New Roman" pitchFamily="18" charset="0"/>
              <a:cs typeface="Arial" charset="0"/>
            </a:endParaRPr>
          </a:p>
        </p:txBody>
      </p:sp>
      <p:sp>
        <p:nvSpPr>
          <p:cNvPr id="1136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</p:spPr>
      </p:sp>
      <p:sp>
        <p:nvSpPr>
          <p:cNvPr id="113668" name="Notes Placeholder 2"/>
          <p:cNvSpPr>
            <a:spLocks noGrp="1"/>
          </p:cNvSpPr>
          <p:nvPr>
            <p:ph type="body" idx="1"/>
          </p:nvPr>
        </p:nvSpPr>
        <p:spPr>
          <a:xfrm>
            <a:off x="686421" y="4342464"/>
            <a:ext cx="5485158" cy="4116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/>
          <a:lstStyle/>
          <a:p>
            <a:endParaRPr lang="en-US" altLang="en-US" dirty="0"/>
          </a:p>
        </p:txBody>
      </p:sp>
      <p:sp>
        <p:nvSpPr>
          <p:cNvPr id="113669" name="Slide Number Placeholder 3"/>
          <p:cNvSpPr txBox="1">
            <a:spLocks noGrp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CEE7722-FBA2-421D-8901-9AA7DF374C90}" type="slidenum">
              <a:rPr lang="en-US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EC5F9-693A-498A-8160-12ACF04583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6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076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29057" indent="-280406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21626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570276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18927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467577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16227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364878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13528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B02E474A-7228-4010-80DA-5F9FB87A3687}" type="slidenum">
              <a:rPr lang="en-US" altLang="en-US" smtClean="0">
                <a:latin typeface="Times New Roman" pitchFamily="18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Times New Roman" pitchFamily="18" charset="0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8D5E5-A431-4D63-B4AD-79F0392A418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7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281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0418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9691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505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35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2141135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58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65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59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5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9257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544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900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895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738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6D9B-62DD-4F04-A5F9-A83C77361EEE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A8635-ED32-474E-9644-264E51683D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662" r:id="rId4"/>
    <p:sldLayoutId id="2147483664" r:id="rId5"/>
    <p:sldLayoutId id="2147483693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D0B1C-D405-4F9D-866E-69855E270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69E13-208E-4B1D-B581-417AE31233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r="-1"/>
          <a:stretch/>
        </p:blipFill>
        <p:spPr>
          <a:xfrm>
            <a:off x="0" y="-115594"/>
            <a:ext cx="9144000" cy="6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8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ICE 101</a:t>
            </a:r>
            <a:br>
              <a:rPr lang="en-US" sz="3600" dirty="0"/>
            </a:br>
            <a:r>
              <a:rPr lang="en-US" sz="3600" b="1" dirty="0"/>
              <a:t>ICE FORMS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SELECTING THE RIGHT ICE TYPE.</a:t>
            </a:r>
          </a:p>
        </p:txBody>
      </p:sp>
      <p:sp>
        <p:nvSpPr>
          <p:cNvPr id="7" name="Rounded Rectangle 6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3" y="1758405"/>
            <a:ext cx="770799" cy="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48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08" r="-7939"/>
          <a:stretch/>
        </p:blipFill>
        <p:spPr bwMode="auto">
          <a:xfrm>
            <a:off x="0" y="1825625"/>
            <a:ext cx="9144000" cy="2289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5334001"/>
            <a:ext cx="2347157" cy="607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4B667E-B5C0-4561-9AC0-52EB3ADBF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256" y="4897079"/>
            <a:ext cx="1189008" cy="10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dirty="0">
                <a:solidFill>
                  <a:schemeClr val="tx2"/>
                </a:solidFill>
              </a:rPr>
              <a:t>Types of </a:t>
            </a:r>
            <a:r>
              <a:rPr lang="en-US" sz="3800" b="1" dirty="0">
                <a:solidFill>
                  <a:schemeClr val="tx2"/>
                </a:solidFill>
              </a:rPr>
              <a:t>Ice</a:t>
            </a:r>
          </a:p>
        </p:txBody>
      </p:sp>
      <p:sp>
        <p:nvSpPr>
          <p:cNvPr id="361478" name="Rectangle 6"/>
          <p:cNvSpPr>
            <a:spLocks noChangeArrowheads="1"/>
          </p:cNvSpPr>
          <p:nvPr/>
        </p:nvSpPr>
        <p:spPr bwMode="auto">
          <a:xfrm>
            <a:off x="344057" y="1069311"/>
            <a:ext cx="285190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00B0F0"/>
                </a:solidFill>
                <a:cs typeface="+mn-cs"/>
              </a:rPr>
              <a:t>Batch Style</a:t>
            </a: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6DE02B1A-2F64-4A34-B7F4-8303BCB7C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092" y="1066800"/>
            <a:ext cx="319985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00B0F0"/>
                </a:solidFill>
                <a:cs typeface="+mn-cs"/>
              </a:rPr>
              <a:t>Continuous Style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4621A8C-3CCB-418E-BA15-6BC9F7DE4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27"/>
          <a:stretch/>
        </p:blipFill>
        <p:spPr>
          <a:xfrm>
            <a:off x="0" y="1590020"/>
            <a:ext cx="9144000" cy="389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7849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About The Ice: </a:t>
            </a:r>
            <a:r>
              <a:rPr lang="en-US" b="1" i="1" dirty="0">
                <a:solidFill>
                  <a:schemeClr val="tx2"/>
                </a:solidFill>
              </a:rPr>
              <a:t>Cube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1" y="1089648"/>
            <a:ext cx="4608390" cy="284417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00B0F0"/>
                </a:solidFill>
              </a:rPr>
              <a:t>Broad Applications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pPr marL="400050"/>
            <a:r>
              <a:rPr lang="en-US" altLang="en-US" sz="2400" b="1" dirty="0">
                <a:solidFill>
                  <a:schemeClr val="tx2"/>
                </a:solidFill>
              </a:rPr>
              <a:t>Small Cube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Fast food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Beverage dispensing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Blending</a:t>
            </a:r>
          </a:p>
          <a:p>
            <a:pPr marL="857250" lvl="1" indent="-342900"/>
            <a:endParaRPr lang="en-US" altLang="en-US" sz="500" dirty="0">
              <a:solidFill>
                <a:schemeClr val="tx2"/>
              </a:solidFill>
            </a:endParaRPr>
          </a:p>
          <a:p>
            <a:pPr marL="400050"/>
            <a:r>
              <a:rPr lang="en-US" altLang="en-US" sz="2400" b="1" dirty="0">
                <a:solidFill>
                  <a:schemeClr val="tx2"/>
                </a:solidFill>
              </a:rPr>
              <a:t>Medium Cube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Cocktails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Hotel dispensers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Ice bagging</a:t>
            </a:r>
          </a:p>
          <a:p>
            <a:pPr marL="0" indent="0">
              <a:buNone/>
            </a:pPr>
            <a:endParaRPr lang="en-US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900" b="1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67224-120E-4F27-8027-89CFA918C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4" y="3899874"/>
            <a:ext cx="3002692" cy="2020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69E313-A615-4E05-B660-18672720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870" y="984487"/>
            <a:ext cx="2698929" cy="42211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8A66F-2BA6-4226-96F9-E82CABF52521}"/>
              </a:ext>
            </a:extLst>
          </p:cNvPr>
          <p:cNvGrpSpPr/>
          <p:nvPr/>
        </p:nvGrpSpPr>
        <p:grpSpPr>
          <a:xfrm>
            <a:off x="4015714" y="981478"/>
            <a:ext cx="1811932" cy="5044126"/>
            <a:chOff x="3993412" y="981478"/>
            <a:chExt cx="1811932" cy="5044126"/>
          </a:xfrm>
        </p:grpSpPr>
        <p:pic>
          <p:nvPicPr>
            <p:cNvPr id="5" name="Picture 4" descr="A picture containing mug, glass, sitting, filled&#10;&#10;Description automatically generated">
              <a:extLst>
                <a:ext uri="{FF2B5EF4-FFF2-40B4-BE49-F238E27FC236}">
                  <a16:creationId xmlns:a16="http://schemas.microsoft.com/office/drawing/2014/main" id="{74897AAC-4E89-4DCB-8393-852E983B6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3412" y="981478"/>
              <a:ext cx="1811932" cy="2197450"/>
            </a:xfrm>
            <a:prstGeom prst="rect">
              <a:avLst/>
            </a:prstGeom>
          </p:spPr>
        </p:pic>
        <p:pic>
          <p:nvPicPr>
            <p:cNvPr id="3" name="Picture 2" descr="A close up of a beverage&#10;&#10;Description automatically generated">
              <a:extLst>
                <a:ext uri="{FF2B5EF4-FFF2-40B4-BE49-F238E27FC236}">
                  <a16:creationId xmlns:a16="http://schemas.microsoft.com/office/drawing/2014/main" id="{5C4889EE-EB51-4A24-8555-7F9581D23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34" b="89958" l="10000" r="90000">
                          <a14:foregroundMark x1="28895" y1="75252" x2="50523" y2="77795"/>
                          <a14:foregroundMark x1="50523" y1="77795" x2="66570" y2="76365"/>
                          <a14:foregroundMark x1="66570" y1="76365" x2="43430" y2="77477"/>
                          <a14:foregroundMark x1="43430" y1="77477" x2="30581" y2="75358"/>
                          <a14:foregroundMark x1="30581" y1="75358" x2="30581" y2="75358"/>
                          <a14:foregroundMark x1="14012" y1="14123" x2="55407" y2="12268"/>
                          <a14:foregroundMark x1="55407" y1="12268" x2="59884" y2="12374"/>
                          <a14:foregroundMark x1="72791" y1="9963" x2="82442" y2="10413"/>
                          <a14:foregroundMark x1="80988" y1="8108" x2="80988" y2="7234"/>
                          <a14:foregroundMark x1="36802" y1="77318" x2="38488" y2="77636"/>
                          <a14:foregroundMark x1="28663" y1="89454" x2="41860" y2="88792"/>
                          <a14:foregroundMark x1="41860" y1="88792" x2="56570" y2="88792"/>
                          <a14:foregroundMark x1="56570" y1="88792" x2="69942" y2="88686"/>
                          <a14:foregroundMark x1="69942" y1="88686" x2="69942" y2="88686"/>
                          <a14:foregroundMark x1="72791" y1="89136" x2="29884" y2="89242"/>
                          <a14:foregroundMark x1="22907" y1="72496" x2="22209" y2="69449"/>
                          <a14:foregroundMark x1="22209" y1="69661" x2="21453" y2="70429"/>
                          <a14:foregroundMark x1="21977" y1="70217" x2="21453" y2="69449"/>
                          <a14:foregroundMark x1="40407" y1="77318" x2="41860" y2="76656"/>
                          <a14:foregroundMark x1="26047" y1="19263" x2="39767" y2="18601"/>
                          <a14:foregroundMark x1="39767" y1="18601" x2="39477" y2="18601"/>
                          <a14:foregroundMark x1="36802" y1="19263" x2="39012" y2="18389"/>
                          <a14:foregroundMark x1="15698" y1="13646" x2="39942" y2="11924"/>
                          <a14:foregroundMark x1="21802" y1="13090" x2="30233" y2="12666"/>
                          <a14:foregroundMark x1="41279" y1="11818" x2="61221" y2="12374"/>
                          <a14:foregroundMark x1="61163" y1="12189" x2="55814" y2="12268"/>
                          <a14:foregroundMark x1="55000" y1="12215" x2="59128" y2="12189"/>
                          <a14:foregroundMark x1="19767" y1="13090" x2="40291" y2="12162"/>
                          <a14:foregroundMark x1="21453" y1="12957" x2="38663" y2="12083"/>
                          <a14:foregroundMark x1="18372" y1="15633" x2="32849" y2="13408"/>
                          <a14:foregroundMark x1="32849" y1="13408" x2="26105" y2="18733"/>
                          <a14:foregroundMark x1="26105" y1="18733" x2="35814" y2="18442"/>
                          <a14:foregroundMark x1="51453" y1="12056" x2="41860" y2="11791"/>
                          <a14:foregroundMark x1="59942" y1="12162" x2="53256" y2="12136"/>
                          <a14:foregroundMark x1="16163" y1="13408" x2="16279" y2="13408"/>
                          <a14:foregroundMark x1="25174" y1="12719" x2="25174" y2="12719"/>
                          <a14:foregroundMark x1="23023" y1="12798" x2="23023" y2="12798"/>
                          <a14:foregroundMark x1="28140" y1="12533" x2="28140" y2="12533"/>
                          <a14:foregroundMark x1="27442" y1="12507" x2="27442" y2="12507"/>
                          <a14:foregroundMark x1="26802" y1="12454" x2="26802" y2="12454"/>
                          <a14:foregroundMark x1="27442" y1="12533" x2="26047" y2="12533"/>
                          <a14:foregroundMark x1="28605" y1="12401" x2="28605" y2="12401"/>
                          <a14:foregroundMark x1="30407" y1="12401" x2="30407" y2="12401"/>
                          <a14:foregroundMark x1="31570" y1="12268" x2="31570" y2="12268"/>
                          <a14:foregroundMark x1="32791" y1="12083" x2="32791" y2="12083"/>
                          <a14:foregroundMark x1="35116" y1="12030" x2="35116" y2="12030"/>
                          <a14:foregroundMark x1="36977" y1="11897" x2="36977" y2="11897"/>
                          <a14:foregroundMark x1="35291" y1="12030" x2="35291" y2="12030"/>
                          <a14:foregroundMark x1="36686" y1="12030" x2="36686" y2="12030"/>
                          <a14:foregroundMark x1="36802" y1="12003" x2="36802" y2="12003"/>
                          <a14:foregroundMark x1="37442" y1="11950" x2="37442" y2="11950"/>
                          <a14:foregroundMark x1="27326" y1="12454" x2="31802" y2="12374"/>
                          <a14:foregroundMark x1="57267" y1="12056" x2="57267" y2="12056"/>
                          <a14:foregroundMark x1="57907" y1="12083" x2="57907" y2="12083"/>
                          <a14:foregroundMark x1="57849" y1="12083" x2="57849" y2="12083"/>
                          <a14:foregroundMark x1="57849" y1="12056" x2="57849" y2="12056"/>
                          <a14:foregroundMark x1="20930" y1="87440" x2="19360" y2="85692"/>
                          <a14:foregroundMark x1="77733" y1="86433" x2="76512" y2="87414"/>
                          <a14:foregroundMark x1="77151" y1="87440" x2="77616" y2="86831"/>
                          <a14:foregroundMark x1="77442" y1="86963" x2="78140" y2="85718"/>
                          <a14:foregroundMark x1="76279" y1="87944" x2="76279" y2="87944"/>
                          <a14:backgroundMark x1="15988" y1="13143" x2="15988" y2="13143"/>
                          <a14:backgroundMark x1="15988" y1="13328" x2="15988" y2="13328"/>
                          <a14:backgroundMark x1="78547" y1="87175" x2="78779" y2="87149"/>
                          <a14:backgroundMark x1="76686" y1="88129" x2="76686" y2="88129"/>
                          <a14:backgroundMark x1="76686" y1="88182" x2="76686" y2="88182"/>
                          <a14:backgroundMark x1="76686" y1="88129" x2="76686" y2="88129"/>
                          <a14:backgroundMark x1="77558" y1="87679" x2="77558" y2="87679"/>
                          <a14:backgroundMark x1="76453" y1="88129" x2="76453" y2="88129"/>
                          <a14:backgroundMark x1="76570" y1="88076" x2="76570" y2="880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86302" y="2873622"/>
              <a:ext cx="1436516" cy="31519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8212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About The Ice: </a:t>
            </a:r>
            <a:r>
              <a:rPr lang="en-US" sz="4000" b="1" i="1" dirty="0">
                <a:solidFill>
                  <a:schemeClr val="tx2"/>
                </a:solidFill>
              </a:rPr>
              <a:t>Nugget</a:t>
            </a:r>
          </a:p>
        </p:txBody>
      </p:sp>
      <p:pic>
        <p:nvPicPr>
          <p:cNvPr id="5" name="Picture 4" descr="A picture containing person, cup, table, indoor&#10;&#10;Description automatically generated">
            <a:extLst>
              <a:ext uri="{FF2B5EF4-FFF2-40B4-BE49-F238E27FC236}">
                <a16:creationId xmlns:a16="http://schemas.microsoft.com/office/drawing/2014/main" id="{764127D5-57EC-457F-A567-C74405DDC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902" y="1608097"/>
            <a:ext cx="1311819" cy="1480041"/>
          </a:xfrm>
          <a:prstGeom prst="rect">
            <a:avLst/>
          </a:prstGeom>
          <a:ln w="28575">
            <a:solidFill>
              <a:srgbClr val="172857"/>
            </a:solidFill>
          </a:ln>
        </p:spPr>
      </p:pic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1" y="1174917"/>
            <a:ext cx="4343399" cy="278748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00B0F0"/>
                </a:solidFill>
              </a:rPr>
              <a:t>Increased Profitability</a:t>
            </a:r>
          </a:p>
          <a:p>
            <a:pPr marL="0" indent="0">
              <a:buNone/>
            </a:pPr>
            <a:endParaRPr lang="en-US" sz="300" b="1" dirty="0">
              <a:solidFill>
                <a:srgbClr val="00B0F0"/>
              </a:solidFill>
            </a:endParaRPr>
          </a:p>
          <a:p>
            <a:r>
              <a:rPr lang="en-US" altLang="en-US" sz="2200" b="1" dirty="0">
                <a:solidFill>
                  <a:schemeClr val="tx2"/>
                </a:solidFill>
              </a:rPr>
              <a:t>Consumer preferred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Up to 80% of customers prefer with soft drinks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300" dirty="0">
              <a:solidFill>
                <a:schemeClr val="tx2"/>
              </a:solidFill>
            </a:endParaRPr>
          </a:p>
          <a:p>
            <a:r>
              <a:rPr lang="en-US" altLang="en-US" sz="2200" b="1" dirty="0">
                <a:solidFill>
                  <a:schemeClr val="tx2"/>
                </a:solidFill>
              </a:rPr>
              <a:t>Lower cost by ⅓ per 100 lb. of ice 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Uses 40% less water (vs. cube)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Uses 15% less energy (vs. cube)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300" dirty="0">
              <a:solidFill>
                <a:schemeClr val="tx2"/>
              </a:solidFill>
            </a:endParaRPr>
          </a:p>
          <a:p>
            <a:r>
              <a:rPr lang="en-US" altLang="en-US" sz="2200" b="1" dirty="0">
                <a:solidFill>
                  <a:schemeClr val="tx2"/>
                </a:solidFill>
              </a:rPr>
              <a:t>Lower beverage costs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9% to 20% higher displacement, which results in using less syrup/beverage</a:t>
            </a:r>
            <a:endParaRPr lang="en-US" sz="3300" b="1" dirty="0">
              <a:solidFill>
                <a:srgbClr val="00B0F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8700" y="4114800"/>
            <a:ext cx="3200400" cy="1700088"/>
            <a:chOff x="5326604" y="1287262"/>
            <a:chExt cx="3485242" cy="4198490"/>
          </a:xfrm>
        </p:grpSpPr>
        <p:sp>
          <p:nvSpPr>
            <p:cNvPr id="38" name="Rounded Rectangle 37"/>
            <p:cNvSpPr/>
            <p:nvPr/>
          </p:nvSpPr>
          <p:spPr>
            <a:xfrm>
              <a:off x="5326604" y="1287262"/>
              <a:ext cx="3485242" cy="413757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486781" y="1429166"/>
              <a:ext cx="3164888" cy="4056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Scotsman’s Nugget Ice: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Soft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Easy to chew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Rapid cooling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Slow-melting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Absorbs the flavor of beverages</a:t>
              </a:r>
            </a:p>
          </p:txBody>
        </p:sp>
      </p:grp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CDB48DC-3D5E-4461-92A5-BBC9C1F708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811" y="3321202"/>
            <a:ext cx="1983995" cy="2066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852F9-B003-4EA6-9028-52E0685913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36" t="4456" r="17694" b="3210"/>
          <a:stretch/>
        </p:blipFill>
        <p:spPr>
          <a:xfrm>
            <a:off x="6732178" y="981850"/>
            <a:ext cx="1958483" cy="23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21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4950B557-685A-42D6-8CC6-1E02DD374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798" y="3961661"/>
            <a:ext cx="3733801" cy="1817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102152"/>
            </a:solidFill>
          </a:ln>
          <a:effectLst/>
        </p:spPr>
      </p:pic>
      <p:pic>
        <p:nvPicPr>
          <p:cNvPr id="5734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796" y="1830637"/>
            <a:ext cx="3733800" cy="1817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102152"/>
            </a:solidFill>
          </a:ln>
          <a:effectLst/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1600" y="1365707"/>
            <a:ext cx="3733800" cy="414310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1900" b="1" dirty="0">
                <a:solidFill>
                  <a:schemeClr val="tx2"/>
                </a:solidFill>
              </a:rPr>
              <a:t>Food Service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400" b="1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en-US" altLang="en-US" sz="1600" dirty="0">
                <a:solidFill>
                  <a:schemeClr val="tx2"/>
                </a:solidFill>
              </a:rPr>
              <a:t>Carbonated and Non-Carbonated</a:t>
            </a:r>
          </a:p>
          <a:p>
            <a:pPr marL="1082675" lvl="2" indent="-285750">
              <a:lnSpc>
                <a:spcPct val="80000"/>
              </a:lnSpc>
              <a:buFont typeface="Calibri" panose="020F0502020204030204" pitchFamily="34" charset="0"/>
              <a:buChar char="‒"/>
              <a:tabLst>
                <a:tab pos="627063" algn="l"/>
              </a:tabLst>
            </a:pPr>
            <a:r>
              <a:rPr lang="en-US" altLang="en-US" sz="1300" dirty="0">
                <a:solidFill>
                  <a:schemeClr val="tx2"/>
                </a:solidFill>
              </a:rPr>
              <a:t>Soda, Teas, and Juices</a:t>
            </a:r>
          </a:p>
          <a:p>
            <a:pPr marL="1082675" lvl="2" indent="-285750">
              <a:lnSpc>
                <a:spcPct val="80000"/>
              </a:lnSpc>
              <a:buFont typeface="Calibri" panose="020F0502020204030204" pitchFamily="34" charset="0"/>
              <a:buChar char="‒"/>
              <a:tabLst>
                <a:tab pos="627063" algn="l"/>
              </a:tabLst>
            </a:pPr>
            <a:endParaRPr lang="en-US" altLang="en-US" sz="3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en-US" altLang="en-US" sz="1700" dirty="0">
                <a:solidFill>
                  <a:schemeClr val="tx2"/>
                </a:solidFill>
              </a:rPr>
              <a:t>Blended Drinks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  <a:tabLst>
                <a:tab pos="627063" algn="l"/>
              </a:tabLst>
            </a:pPr>
            <a:r>
              <a:rPr lang="en-US" altLang="en-US" sz="1300" dirty="0">
                <a:solidFill>
                  <a:schemeClr val="tx2"/>
                </a:solidFill>
              </a:rPr>
              <a:t>Smoothies, Margaritas, etc.</a:t>
            </a:r>
          </a:p>
          <a:p>
            <a:pPr marL="968375" lvl="3" indent="-171450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en-US" altLang="en-US" sz="1700" dirty="0">
                <a:solidFill>
                  <a:schemeClr val="tx2"/>
                </a:solidFill>
              </a:rPr>
              <a:t>Chilled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  <a:tabLst>
                <a:tab pos="627063" algn="l"/>
              </a:tabLst>
            </a:pPr>
            <a:r>
              <a:rPr lang="en-US" altLang="en-US" sz="1300" dirty="0">
                <a:solidFill>
                  <a:schemeClr val="tx2"/>
                </a:solidFill>
              </a:rPr>
              <a:t>Wine and Champagne</a:t>
            </a:r>
          </a:p>
          <a:p>
            <a:pPr marL="968375" lvl="3" indent="-171450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en-US" altLang="en-US" sz="1700" dirty="0">
                <a:solidFill>
                  <a:schemeClr val="tx2"/>
                </a:solidFill>
              </a:rPr>
              <a:t>Food Preparation</a:t>
            </a:r>
          </a:p>
          <a:p>
            <a:pPr marL="1082675" lvl="3" indent="-285750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en-US" altLang="en-US" sz="700" dirty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1900" b="1" dirty="0">
                <a:solidFill>
                  <a:schemeClr val="tx2"/>
                </a:solidFill>
              </a:rPr>
              <a:t>Presentation &amp; Preservation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400" i="1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Merchandizing &amp; Display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Longer lasting and upscale appeal </a:t>
            </a:r>
          </a:p>
          <a:p>
            <a:pPr marL="968375" lvl="3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Holding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Temperature transition</a:t>
            </a:r>
          </a:p>
          <a:p>
            <a:pPr marL="511175" lvl="3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Hydration 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Maintain texture, color and weight</a:t>
            </a:r>
          </a:p>
          <a:p>
            <a:pPr marL="1084263" lvl="3" indent="-287338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700" dirty="0">
              <a:solidFill>
                <a:schemeClr val="tx2"/>
              </a:solidFill>
            </a:endParaRPr>
          </a:p>
          <a:p>
            <a:pPr marL="0" lvl="1" indent="0">
              <a:lnSpc>
                <a:spcPct val="80000"/>
              </a:lnSpc>
              <a:buNone/>
            </a:pPr>
            <a:r>
              <a:rPr lang="en-US" altLang="en-US" sz="1900" b="1" dirty="0">
                <a:solidFill>
                  <a:schemeClr val="tx2"/>
                </a:solidFill>
              </a:rPr>
              <a:t>Healthcare &amp; Therapeutic</a:t>
            </a:r>
          </a:p>
          <a:p>
            <a:pPr marL="339725" lvl="3" indent="0">
              <a:lnSpc>
                <a:spcPct val="80000"/>
              </a:lnSpc>
              <a:buNone/>
            </a:pPr>
            <a:endParaRPr lang="en-US" altLang="en-US" sz="3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Swelling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Moldable for ice packs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Hydration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Soft and easy to chew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Physical Therapy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Recovery, cold compresses and ice baths</a:t>
            </a:r>
            <a:endParaRPr lang="en-US" altLang="en-US" sz="1900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0998" y="1141383"/>
            <a:ext cx="4038601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3000" b="1" dirty="0">
                <a:solidFill>
                  <a:srgbClr val="00B0F0"/>
                </a:solidFill>
                <a:cs typeface="+mn-cs"/>
              </a:rPr>
              <a:t>Diverse Applications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C28277-A066-4DC4-BE40-1B2F366F181A}"/>
              </a:ext>
            </a:extLst>
          </p:cNvPr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2"/>
                </a:solidFill>
              </a:rPr>
              <a:t>About The Ice: </a:t>
            </a:r>
            <a:r>
              <a:rPr lang="en-US" sz="4000" b="1" i="1" dirty="0">
                <a:solidFill>
                  <a:schemeClr val="tx2"/>
                </a:solidFill>
              </a:rPr>
              <a:t>Nugget</a:t>
            </a:r>
          </a:p>
        </p:txBody>
      </p:sp>
    </p:spTree>
    <p:extLst>
      <p:ext uri="{BB962C8B-B14F-4D97-AF65-F5344CB8AC3E}">
        <p14:creationId xmlns:p14="http://schemas.microsoft.com/office/powerpoint/2010/main" val="162003030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BB5563-3B0D-47BD-BCE7-1BF05A5ED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398" y="1341654"/>
            <a:ext cx="1176630" cy="217036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About The Ice: </a:t>
            </a:r>
            <a:r>
              <a:rPr lang="en-US" sz="4000" b="1" i="1" dirty="0">
                <a:solidFill>
                  <a:schemeClr val="tx2"/>
                </a:solidFill>
              </a:rPr>
              <a:t>Nugget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1" y="1174916"/>
            <a:ext cx="4610100" cy="485440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Two Types Available</a:t>
            </a:r>
          </a:p>
          <a:p>
            <a:pPr marL="0" indent="0">
              <a:buNone/>
            </a:pPr>
            <a:endParaRPr lang="en-US" sz="300" b="1" dirty="0">
              <a:solidFill>
                <a:srgbClr val="00B0F0"/>
              </a:solidFill>
            </a:endParaRPr>
          </a:p>
          <a:p>
            <a:r>
              <a:rPr lang="en-US" altLang="en-US" sz="2200" b="1" dirty="0">
                <a:solidFill>
                  <a:schemeClr val="tx2"/>
                </a:solidFill>
              </a:rPr>
              <a:t>Softer - Original Chewable Nugget Ice           </a:t>
            </a:r>
            <a:r>
              <a:rPr lang="en-US" altLang="en-US" sz="1300" i="1" dirty="0">
                <a:solidFill>
                  <a:schemeClr val="tx2"/>
                </a:solidFill>
              </a:rPr>
              <a:t>(NS, UN0815, UN1215, UN1520 Models)</a:t>
            </a:r>
          </a:p>
          <a:p>
            <a:endParaRPr lang="en-US" altLang="en-US" sz="200" i="1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Smallest, softest and most chewable nugget ice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Same Original Chewable Ice® that Scotsman introduced in 1981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u="sng" dirty="0">
                <a:solidFill>
                  <a:schemeClr val="tx2"/>
                </a:solidFill>
              </a:rPr>
              <a:t>Ideal for traditional ice bin applications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1300" dirty="0">
                <a:solidFill>
                  <a:schemeClr val="tx2"/>
                </a:solidFill>
              </a:rPr>
              <a:t>However, can also be dispensed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chemeClr val="tx2"/>
                </a:solidFill>
              </a:rPr>
              <a:t>Ice Hardness Rating: </a:t>
            </a:r>
            <a:r>
              <a:rPr lang="en-US" altLang="en-US" sz="1600" dirty="0">
                <a:solidFill>
                  <a:schemeClr val="tx2"/>
                </a:solidFill>
              </a:rPr>
              <a:t>74%*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chemeClr val="tx2"/>
                </a:solidFill>
              </a:rPr>
              <a:t>Nugget Dimensions: </a:t>
            </a:r>
            <a:r>
              <a:rPr lang="en-US" altLang="en-US" sz="1600" dirty="0">
                <a:solidFill>
                  <a:schemeClr val="tx2"/>
                </a:solidFill>
              </a:rPr>
              <a:t>⁷⁄₁₆” x ⁵⁄₁₆” x ³⁄₈”</a:t>
            </a:r>
            <a:endParaRPr lang="en-US" altLang="en-US" sz="1600" b="1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900" dirty="0">
              <a:solidFill>
                <a:schemeClr val="tx2"/>
              </a:solidFill>
            </a:endParaRPr>
          </a:p>
          <a:p>
            <a:r>
              <a:rPr lang="en-US" altLang="en-US" sz="2200" b="1" dirty="0">
                <a:solidFill>
                  <a:schemeClr val="tx2"/>
                </a:solidFill>
              </a:rPr>
              <a:t>Harder - H</a:t>
            </a:r>
            <a:r>
              <a:rPr lang="en-US" altLang="en-US" sz="2200" b="1" baseline="30000" dirty="0">
                <a:solidFill>
                  <a:schemeClr val="tx2"/>
                </a:solidFill>
              </a:rPr>
              <a:t>2</a:t>
            </a:r>
            <a:r>
              <a:rPr lang="en-US" altLang="en-US" sz="2200" b="1" dirty="0">
                <a:solidFill>
                  <a:schemeClr val="tx2"/>
                </a:solidFill>
              </a:rPr>
              <a:t> Nugget Ice                                </a:t>
            </a:r>
            <a:r>
              <a:rPr lang="en-US" altLang="en-US" sz="1300" i="1" dirty="0">
                <a:solidFill>
                  <a:schemeClr val="tx2"/>
                </a:solidFill>
              </a:rPr>
              <a:t>(NH, HID, UN324 Models)</a:t>
            </a:r>
          </a:p>
          <a:p>
            <a:endParaRPr lang="en-US" altLang="en-US" sz="200" i="1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Slightly harder, slower melting nugget ice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First introduced with HID Meridian™                       Ice &amp; Water Dispensers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u="sng" dirty="0">
                <a:solidFill>
                  <a:schemeClr val="tx2"/>
                </a:solidFill>
              </a:rPr>
              <a:t>Ideal for dispensing applications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1300" dirty="0">
                <a:solidFill>
                  <a:schemeClr val="tx2"/>
                </a:solidFill>
              </a:rPr>
              <a:t>Can also be used with ice bin setup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chemeClr val="tx2"/>
                </a:solidFill>
              </a:rPr>
              <a:t>Ice Hardness Rating: </a:t>
            </a:r>
            <a:r>
              <a:rPr lang="en-US" altLang="en-US" sz="1600" dirty="0">
                <a:solidFill>
                  <a:schemeClr val="tx2"/>
                </a:solidFill>
              </a:rPr>
              <a:t>85%*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chemeClr val="tx2"/>
                </a:solidFill>
              </a:rPr>
              <a:t>Nugget Dimensions: </a:t>
            </a:r>
            <a:r>
              <a:rPr lang="en-US" altLang="en-US" sz="1600" dirty="0">
                <a:solidFill>
                  <a:schemeClr val="tx2"/>
                </a:solidFill>
              </a:rPr>
              <a:t>³⁄₄” x ⁵⁄₁₆” x ³⁄₈”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3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C52D9E-9E31-4B4B-A539-DCBAAA96AE92}"/>
              </a:ext>
            </a:extLst>
          </p:cNvPr>
          <p:cNvGrpSpPr/>
          <p:nvPr/>
        </p:nvGrpSpPr>
        <p:grpSpPr>
          <a:xfrm>
            <a:off x="5930702" y="1295672"/>
            <a:ext cx="2794197" cy="3955809"/>
            <a:chOff x="6027784" y="1254366"/>
            <a:chExt cx="2794197" cy="3955809"/>
          </a:xfrm>
        </p:grpSpPr>
        <p:pic>
          <p:nvPicPr>
            <p:cNvPr id="9" name="Picture 8" descr="A picture containing person, cup, food, indoor&#10;&#10;Description automatically generated">
              <a:extLst>
                <a:ext uri="{FF2B5EF4-FFF2-40B4-BE49-F238E27FC236}">
                  <a16:creationId xmlns:a16="http://schemas.microsoft.com/office/drawing/2014/main" id="{D3FA2909-8C9B-4A38-867B-1068A7B33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7784" y="3536799"/>
              <a:ext cx="2297144" cy="16733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00B0F0"/>
              </a:solidFill>
            </a:ln>
            <a:effectLst/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FCDB48DC-3D5E-4461-92A5-BBC9C1F70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7986" y="1254366"/>
              <a:ext cx="1983995" cy="206683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6203DCC-952F-4E37-AC89-39EA644B49DE}"/>
              </a:ext>
            </a:extLst>
          </p:cNvPr>
          <p:cNvSpPr txBox="1"/>
          <p:nvPr/>
        </p:nvSpPr>
        <p:spPr>
          <a:xfrm>
            <a:off x="457201" y="5723627"/>
            <a:ext cx="2746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2B5384"/>
                </a:solidFill>
              </a:rPr>
              <a:t>*Approximation, values may vary by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9560F7-3ECE-4765-8C03-A935F7EB6E3A}"/>
              </a:ext>
            </a:extLst>
          </p:cNvPr>
          <p:cNvSpPr/>
          <p:nvPr/>
        </p:nvSpPr>
        <p:spPr>
          <a:xfrm>
            <a:off x="6603766" y="2057400"/>
            <a:ext cx="137138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85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25706D-CC84-4BAA-A247-FD76BF82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440" y="1262504"/>
            <a:ext cx="2942531" cy="2652150"/>
          </a:xfrm>
          <a:prstGeom prst="rect">
            <a:avLst/>
          </a:prstGeom>
        </p:spPr>
      </p:pic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089648"/>
            <a:ext cx="5793475" cy="48061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50" b="1" dirty="0">
                <a:solidFill>
                  <a:srgbClr val="00B0F0"/>
                </a:solidFill>
              </a:rPr>
              <a:t>Presentation &amp; Preservation</a:t>
            </a:r>
          </a:p>
          <a:p>
            <a:pPr marL="0" indent="0">
              <a:buNone/>
            </a:pPr>
            <a:endParaRPr lang="en-US" sz="900" b="1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40B2EB-43EB-4973-BFD1-20E896378443}"/>
              </a:ext>
            </a:extLst>
          </p:cNvPr>
          <p:cNvGrpSpPr/>
          <p:nvPr/>
        </p:nvGrpSpPr>
        <p:grpSpPr>
          <a:xfrm>
            <a:off x="1265067" y="4266835"/>
            <a:ext cx="3690712" cy="1489293"/>
            <a:chOff x="781897" y="4167312"/>
            <a:chExt cx="3690712" cy="1408049"/>
          </a:xfrm>
        </p:grpSpPr>
        <p:sp>
          <p:nvSpPr>
            <p:cNvPr id="16" name="Rounded Rectangle 37">
              <a:extLst>
                <a:ext uri="{FF2B5EF4-FFF2-40B4-BE49-F238E27FC236}">
                  <a16:creationId xmlns:a16="http://schemas.microsoft.com/office/drawing/2014/main" id="{D77DFBD8-402E-4424-BFDB-E1FEA4956DE4}"/>
                </a:ext>
              </a:extLst>
            </p:cNvPr>
            <p:cNvSpPr/>
            <p:nvPr/>
          </p:nvSpPr>
          <p:spPr>
            <a:xfrm>
              <a:off x="781897" y="4167312"/>
              <a:ext cx="3690712" cy="14080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FF2389-A8A5-468F-A262-D9323900547C}"/>
                </a:ext>
              </a:extLst>
            </p:cNvPr>
            <p:cNvSpPr/>
            <p:nvPr/>
          </p:nvSpPr>
          <p:spPr>
            <a:xfrm>
              <a:off x="948992" y="4248088"/>
              <a:ext cx="3361568" cy="12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Flake Ice is a Smart Choice for: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Blended cocktails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Salad bars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Produce, seafood, and meat displays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Therapeutic use in healthcare facilities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304364B0-E675-4775-A4E1-4BE57A44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About The Ice: </a:t>
            </a:r>
            <a:r>
              <a:rPr lang="en-US" sz="4000" b="1" i="1" dirty="0">
                <a:solidFill>
                  <a:schemeClr val="tx2"/>
                </a:solidFill>
              </a:rPr>
              <a:t>Flake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9D1FD5-533D-42F9-9509-62D57F4E7359}"/>
              </a:ext>
            </a:extLst>
          </p:cNvPr>
          <p:cNvGrpSpPr/>
          <p:nvPr/>
        </p:nvGrpSpPr>
        <p:grpSpPr>
          <a:xfrm>
            <a:off x="574982" y="1931450"/>
            <a:ext cx="5070882" cy="1983204"/>
            <a:chOff x="574982" y="1931450"/>
            <a:chExt cx="5070882" cy="198320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0211" y="1931450"/>
              <a:ext cx="2335653" cy="19832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172857"/>
              </a:solidFill>
            </a:ln>
            <a:effectLst/>
          </p:spPr>
        </p:pic>
        <p:pic>
          <p:nvPicPr>
            <p:cNvPr id="23" name="Picture 5" descr="Flake Ice_Izze Bucket.jpg">
              <a:extLst>
                <a:ext uri="{FF2B5EF4-FFF2-40B4-BE49-F238E27FC236}">
                  <a16:creationId xmlns:a16="http://schemas.microsoft.com/office/drawing/2014/main" id="{6496596B-E992-4545-ADAB-F58E8F11F8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4982" y="1931450"/>
              <a:ext cx="2335653" cy="19832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172857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21668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8EDE514-7E7A-4861-ADCF-5F755EAC5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148379"/>
              </p:ext>
            </p:extLst>
          </p:nvPr>
        </p:nvGraphicFramePr>
        <p:xfrm>
          <a:off x="314460" y="1005646"/>
          <a:ext cx="8515082" cy="4507387"/>
        </p:xfrm>
        <a:graphic>
          <a:graphicData uri="http://schemas.openxmlformats.org/drawingml/2006/table">
            <a:tbl>
              <a:tblPr/>
              <a:tblGrid>
                <a:gridCol w="1718526">
                  <a:extLst>
                    <a:ext uri="{9D8B030D-6E8A-4147-A177-3AD203B41FA5}">
                      <a16:colId xmlns:a16="http://schemas.microsoft.com/office/drawing/2014/main" val="1758947094"/>
                    </a:ext>
                  </a:extLst>
                </a:gridCol>
                <a:gridCol w="2317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1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7999">
                  <a:extLst>
                    <a:ext uri="{9D8B030D-6E8A-4147-A177-3AD203B41FA5}">
                      <a16:colId xmlns:a16="http://schemas.microsoft.com/office/drawing/2014/main" val="2430889060"/>
                    </a:ext>
                  </a:extLst>
                </a:gridCol>
              </a:tblGrid>
              <a:tr h="603455">
                <a:tc>
                  <a:txBody>
                    <a:bodyPr/>
                    <a:lstStyle/>
                    <a:p>
                      <a:pPr algn="ctr" fontAlgn="ctr"/>
                      <a:endParaRPr lang="en-US" sz="17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Flake Ice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[FS, UF, FME Models]</a:t>
                      </a: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Original Chewable Nugget Ice 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[NS, UN 15”, UN 20” Models]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H</a:t>
                      </a:r>
                      <a:r>
                        <a:rPr lang="en-US" sz="13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Nugget Ice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[NH, HID, UN 24” Models]</a:t>
                      </a: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Hardness*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u="none" strike="noStrike" dirty="0">
                          <a:effectLst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u="none" strike="noStrike" dirty="0">
                          <a:effectLst/>
                        </a:rPr>
                        <a:t>74% (Softer)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 (Harder)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47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Dimensions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Compressed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⁷⁄₁₆” x ⁵⁄₁₆” x ³⁄₈”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³⁄₄” x ⁵⁄₁₆” x ³⁄₈”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508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u="none" strike="noStrike" dirty="0">
                          <a:effectLst/>
                        </a:rPr>
                        <a:t>Soft, moldable flake ice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Smallest, softest and most chewable nugget 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Slightly harder, slower melting   nugget 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45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Introduced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u="none" strike="noStrike" dirty="0">
                          <a:effectLst/>
                        </a:rPr>
                        <a:t>1952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Original Chewable Ice® (1981)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HID Meridian™ Ice &amp; Water Dispensers (2015)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47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Ideal Configuration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u="none" strike="noStrike" dirty="0">
                          <a:effectLst/>
                        </a:rPr>
                        <a:t>Traditional ice bin applications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 ice bin applications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Dispensing applications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298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Alternate Configuration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u="none" strike="noStrike" dirty="0">
                          <a:effectLst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Dispensing applications with additional kits/adapters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 ice bin applications for those that may want slower melting nugget 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4511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Applications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Seafood, meat, produce displays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Salad bars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Blended drinks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 &amp; therapeutic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Laboratories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Carbonated and non-carbonated beverages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Blended drinks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Food displays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Dispensing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Healthcare &amp; therapeutic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131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Sealed, Maintenance-Free Bearings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u="none" strike="noStrike" dirty="0">
                          <a:effectLst/>
                        </a:rPr>
                        <a:t>Yes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AB13791-2BA6-4876-940A-07C2CC17963F}"/>
              </a:ext>
            </a:extLst>
          </p:cNvPr>
          <p:cNvSpPr txBox="1"/>
          <p:nvPr/>
        </p:nvSpPr>
        <p:spPr>
          <a:xfrm>
            <a:off x="278948" y="5552154"/>
            <a:ext cx="18783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/>
              <a:t>*Approximation, values may vary by model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8FCA805D-8744-4867-9077-B41B8CEA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35" y="1134733"/>
            <a:ext cx="1592930" cy="33873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3BB6D51-910A-4786-AAFC-E761A0E7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About The Ice: </a:t>
            </a:r>
            <a:r>
              <a:rPr lang="en-US" sz="4000" b="1" i="1" dirty="0">
                <a:solidFill>
                  <a:schemeClr val="tx2"/>
                </a:solidFill>
              </a:rPr>
              <a:t>Comparison Chart</a:t>
            </a:r>
          </a:p>
        </p:txBody>
      </p:sp>
    </p:spTree>
    <p:extLst>
      <p:ext uri="{BB962C8B-B14F-4D97-AF65-F5344CB8AC3E}">
        <p14:creationId xmlns:p14="http://schemas.microsoft.com/office/powerpoint/2010/main" val="2838600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7D082B-24F8-4EA3-993D-F02D0DB00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 r="10662"/>
          <a:stretch/>
        </p:blipFill>
        <p:spPr bwMode="auto">
          <a:xfrm>
            <a:off x="5583237" y="1451344"/>
            <a:ext cx="3126500" cy="3616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C1C4F"/>
            </a:solidFill>
          </a:ln>
          <a:effectLst/>
        </p:spPr>
      </p:pic>
      <p:sp>
        <p:nvSpPr>
          <p:cNvPr id="2" name="Rectangle 1"/>
          <p:cNvSpPr/>
          <p:nvPr/>
        </p:nvSpPr>
        <p:spPr>
          <a:xfrm>
            <a:off x="457200" y="1378327"/>
            <a:ext cx="525780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Quick-Service Restaurants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400" kern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Full-Service Restaurants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400" kern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Hotels &amp; Motels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400" kern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Convenience Stores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400" kern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Supermarkets &amp; Seafood Shops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400" kern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Break Rooms &amp; Waiting Rooms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400" kern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Recreation Facilities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400" kern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Bars &amp; Nightclubs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400" kern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Business &amp; Industry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400" kern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Schools &amp; Universities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400" kern="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chemeClr val="tx2"/>
                </a:solidFill>
              </a:rPr>
              <a:t>Hospitals &amp; Long-Term Care Facilities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2200" kern="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dirty="0">
                <a:solidFill>
                  <a:schemeClr val="tx2"/>
                </a:solidFill>
              </a:rPr>
              <a:t>Markets </a:t>
            </a:r>
            <a:r>
              <a:rPr lang="en-US" sz="3800" b="1" i="1" dirty="0">
                <a:solidFill>
                  <a:schemeClr val="tx2"/>
                </a:solidFill>
              </a:rPr>
              <a:t>Served</a:t>
            </a:r>
          </a:p>
        </p:txBody>
      </p:sp>
    </p:spTree>
    <p:extLst>
      <p:ext uri="{BB962C8B-B14F-4D97-AF65-F5344CB8AC3E}">
        <p14:creationId xmlns:p14="http://schemas.microsoft.com/office/powerpoint/2010/main" val="146790287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648</Words>
  <Application>Microsoft Office PowerPoint</Application>
  <PresentationFormat>On-screen Show (4:3)</PresentationFormat>
  <Paragraphs>189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Custom Design</vt:lpstr>
      <vt:lpstr>Office Theme</vt:lpstr>
      <vt:lpstr>1_Custom Design</vt:lpstr>
      <vt:lpstr>ICE 101 ICE FORMS</vt:lpstr>
      <vt:lpstr>PowerPoint Presentation</vt:lpstr>
      <vt:lpstr>About The Ice: Cube</vt:lpstr>
      <vt:lpstr>About The Ice: Nugget</vt:lpstr>
      <vt:lpstr>PowerPoint Presentation</vt:lpstr>
      <vt:lpstr>About The Ice: Nugget</vt:lpstr>
      <vt:lpstr>About The Ice: Flake</vt:lpstr>
      <vt:lpstr>About The Ice: Comparison Chart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Jorgensen</dc:creator>
  <cp:lastModifiedBy>Levinson, Brandon (SIS)</cp:lastModifiedBy>
  <cp:revision>82</cp:revision>
  <dcterms:created xsi:type="dcterms:W3CDTF">2016-11-02T16:27:12Z</dcterms:created>
  <dcterms:modified xsi:type="dcterms:W3CDTF">2022-08-02T15:09:23Z</dcterms:modified>
</cp:coreProperties>
</file>