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70" r:id="rId2"/>
    <p:sldMasterId id="2147483672" r:id="rId3"/>
    <p:sldMasterId id="2147483681" r:id="rId4"/>
  </p:sldMasterIdLst>
  <p:notesMasterIdLst>
    <p:notesMasterId r:id="rId10"/>
  </p:notesMasterIdLst>
  <p:sldIdLst>
    <p:sldId id="283" r:id="rId5"/>
    <p:sldId id="280" r:id="rId6"/>
    <p:sldId id="281" r:id="rId7"/>
    <p:sldId id="286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0" autoAdjust="0"/>
  </p:normalViewPr>
  <p:slideViewPr>
    <p:cSldViewPr>
      <p:cViewPr>
        <p:scale>
          <a:sx n="90" d="100"/>
          <a:sy n="90" d="100"/>
        </p:scale>
        <p:origin x="-216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5AB3-6794-4792-A83A-4E1DBF9EAF9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BA7-C84F-4687-9973-1761EB2B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167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7295" indent="-283575" defTabSz="91216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430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802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1741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546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49180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290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5662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57424736-1F5D-4484-B9B6-9C46582BC734}" type="slidenum">
              <a:rPr lang="en-US" sz="1200">
                <a:latin typeface="Times New Roman" pitchFamily="18" charset="0"/>
              </a:rPr>
              <a:pPr>
                <a:defRPr/>
              </a:pPr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Three Phase is uncommon but uses cheaper wire. There is an up charge for installation.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167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7295" indent="-283575" defTabSz="91216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430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802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1741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546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49180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290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5662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25BCC8A-93D3-4B5B-83B2-38BABD6F3CD5}" type="slidenum">
              <a:rPr lang="en-US" sz="1200">
                <a:latin typeface="Times New Roman" pitchFamily="18" charset="0"/>
              </a:rPr>
              <a:pPr>
                <a:defRPr/>
              </a:pPr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84120F5-A78C-4852-97E0-941983656DF7}" type="slidenum">
              <a:rPr lang="en-US" altLang="en-US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3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2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5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00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8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7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3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8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ICE 101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APPLICATION GUIDE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INTALLATION AND OPERATIONAL CONSIDERATIONS.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01" y="3581400"/>
            <a:ext cx="13604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7637"/>
            <a:ext cx="8153400" cy="4525963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Tx/>
              <a:buNone/>
            </a:pPr>
            <a:endParaRPr lang="en-US" altLang="en-US" sz="1400" dirty="0" smtClean="0">
              <a:solidFill>
                <a:srgbClr val="000099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000" b="1" dirty="0" smtClean="0">
                <a:solidFill>
                  <a:schemeClr val="tx2"/>
                </a:solidFill>
              </a:rPr>
              <a:t>Site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Selection</a:t>
            </a:r>
            <a:endParaRPr lang="en-US" altLang="en-US" sz="2000" b="1" dirty="0" smtClean="0">
              <a:solidFill>
                <a:schemeClr val="tx2"/>
              </a:solidFill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tx2"/>
                </a:solidFill>
              </a:rPr>
              <a:t>Power, Water &amp; Drain within 6 Feet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110, 208-230 Single or Three Phase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dirty="0" smtClean="0">
                <a:solidFill>
                  <a:schemeClr val="tx2"/>
                </a:solidFill>
              </a:rPr>
              <a:t>Drain and Water Supply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Minimum 20 PSI water pressure</a:t>
            </a:r>
          </a:p>
          <a:p>
            <a:pPr marL="1371600" lvl="2" indent="-457200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Most local codes require 2 inch air gap for drains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altLang="en-US" sz="700" dirty="0" smtClean="0">
              <a:solidFill>
                <a:schemeClr val="tx2"/>
              </a:solidFill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b="1" dirty="0" smtClean="0">
                <a:solidFill>
                  <a:schemeClr val="tx2"/>
                </a:solidFill>
              </a:rPr>
              <a:t>Note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: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  <a:r>
              <a:rPr lang="en-US" altLang="en-US" sz="1400" i="1" dirty="0" smtClean="0">
                <a:solidFill>
                  <a:schemeClr val="tx2"/>
                </a:solidFill>
              </a:rPr>
              <a:t>Always </a:t>
            </a:r>
            <a:r>
              <a:rPr lang="en-US" altLang="en-US" sz="1400" i="1" dirty="0" smtClean="0">
                <a:solidFill>
                  <a:schemeClr val="tx2"/>
                </a:solidFill>
              </a:rPr>
              <a:t>Specify Proper Utilities Within 6 Feet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 smtClean="0">
                <a:solidFill>
                  <a:srgbClr val="00B0F0"/>
                </a:solidFill>
              </a:rPr>
              <a:t>Ice Machine </a:t>
            </a:r>
            <a:r>
              <a:rPr lang="en-US" altLang="en-US" sz="2800" b="1" dirty="0" smtClean="0">
                <a:solidFill>
                  <a:srgbClr val="00B0F0"/>
                </a:solidFill>
              </a:rPr>
              <a:t>Configuration </a:t>
            </a:r>
            <a:r>
              <a:rPr lang="en-US" altLang="en-US" sz="1600" i="1" dirty="0" smtClean="0">
                <a:solidFill>
                  <a:srgbClr val="00B0F0"/>
                </a:solidFill>
              </a:rPr>
              <a:t>(Continued on next slide)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600" i="1" dirty="0" smtClean="0">
              <a:solidFill>
                <a:srgbClr val="00B0F0"/>
              </a:solidFill>
            </a:endParaRPr>
          </a:p>
          <a:p>
            <a:pPr marL="590550" indent="-5334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 smtClean="0">
                <a:solidFill>
                  <a:schemeClr val="tx2"/>
                </a:solidFill>
              </a:rPr>
              <a:t>Air-Cooled </a:t>
            </a:r>
          </a:p>
          <a:p>
            <a:pPr marL="97155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Recommended clearance of 6 inches on </a:t>
            </a:r>
            <a:r>
              <a:rPr lang="en-US" altLang="en-US" sz="1800" dirty="0" smtClean="0">
                <a:solidFill>
                  <a:schemeClr val="tx2"/>
                </a:solidFill>
              </a:rPr>
              <a:t>side</a:t>
            </a:r>
          </a:p>
          <a:p>
            <a:pPr lvl="2">
              <a:lnSpc>
                <a:spcPct val="80000"/>
              </a:lnSpc>
            </a:pPr>
            <a:r>
              <a:rPr lang="en-US" altLang="en-US" sz="1600" i="1" dirty="0" smtClean="0">
                <a:solidFill>
                  <a:schemeClr val="tx2"/>
                </a:solidFill>
              </a:rPr>
              <a:t>Less side clearance required for front facing air filter</a:t>
            </a:r>
            <a:endParaRPr lang="en-US" altLang="en-US" sz="1600" i="1" dirty="0">
              <a:solidFill>
                <a:schemeClr val="tx2"/>
              </a:solidFill>
            </a:endParaRPr>
          </a:p>
          <a:p>
            <a:pPr marL="971550" lvl="1" indent="-4572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Avoid recirculation </a:t>
            </a:r>
          </a:p>
          <a:p>
            <a:pPr lvl="2">
              <a:lnSpc>
                <a:spcPct val="80000"/>
              </a:lnSpc>
            </a:pPr>
            <a:r>
              <a:rPr lang="en-US" altLang="en-US" sz="1600" i="1" dirty="0" smtClean="0">
                <a:solidFill>
                  <a:schemeClr val="tx2"/>
                </a:solidFill>
              </a:rPr>
              <a:t>600lbs </a:t>
            </a:r>
            <a:r>
              <a:rPr lang="en-US" altLang="en-US" sz="1600" i="1" dirty="0" smtClean="0">
                <a:solidFill>
                  <a:schemeClr val="tx2"/>
                </a:solidFill>
              </a:rPr>
              <a:t>is tipping point for remote consideration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arenR"/>
            </a:pPr>
            <a:endParaRPr lang="en-US" altLang="en-US" sz="1800" dirty="0" smtClean="0">
              <a:solidFill>
                <a:schemeClr val="tx2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endParaRPr lang="en-US" altLang="en-US" sz="1800" dirty="0" smtClean="0">
              <a:solidFill>
                <a:schemeClr val="tx2"/>
              </a:solidFill>
            </a:endParaRP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-228600" y="10668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00B0F0"/>
                </a:solidFill>
              </a:rPr>
              <a:t>Installation Requirements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66765"/>
              </p:ext>
            </p:extLst>
          </p:nvPr>
        </p:nvGraphicFramePr>
        <p:xfrm>
          <a:off x="5994400" y="1066800"/>
          <a:ext cx="2311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5" imgW="4434840" imgH="5710680" progId="CorelDRAW.Graphic.12">
                  <p:embed/>
                </p:oleObj>
              </mc:Choice>
              <mc:Fallback>
                <p:oleObj name="CorelDRAW" r:id="rId5" imgW="4434840" imgH="57106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882" t="41818"/>
                      <a:stretch>
                        <a:fillRect/>
                      </a:stretch>
                    </p:blipFill>
                    <p:spPr bwMode="auto">
                      <a:xfrm>
                        <a:off x="5994400" y="1066800"/>
                        <a:ext cx="2311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943600" y="1054396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Selecting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ce Machines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75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650" y="1720944"/>
            <a:ext cx="8229600" cy="4451255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000" b="1" dirty="0" smtClean="0">
                <a:solidFill>
                  <a:schemeClr val="tx2"/>
                </a:solidFill>
              </a:rPr>
              <a:t>Water-Cooled</a:t>
            </a:r>
            <a:endParaRPr lang="en-US" altLang="en-US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en-US" sz="2000" dirty="0" smtClean="0">
                <a:solidFill>
                  <a:schemeClr val="tx2"/>
                </a:solidFill>
              </a:rPr>
              <a:t>  </a:t>
            </a:r>
            <a:r>
              <a:rPr lang="en-US" altLang="en-US" sz="1800" dirty="0" smtClean="0">
                <a:solidFill>
                  <a:schemeClr val="tx2"/>
                </a:solidFill>
              </a:rPr>
              <a:t>Generally prohibited by local </a:t>
            </a:r>
            <a:r>
              <a:rPr lang="en-US" altLang="en-US" sz="1800" dirty="0" smtClean="0">
                <a:solidFill>
                  <a:schemeClr val="tx2"/>
                </a:solidFill>
              </a:rPr>
              <a:t>code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Unless </a:t>
            </a:r>
            <a:r>
              <a:rPr lang="en-US" altLang="en-US" sz="1600" dirty="0" smtClean="0">
                <a:solidFill>
                  <a:schemeClr val="tx2"/>
                </a:solidFill>
              </a:rPr>
              <a:t>on recirculation </a:t>
            </a:r>
            <a:r>
              <a:rPr lang="en-US" altLang="en-US" sz="1600" dirty="0" smtClean="0">
                <a:solidFill>
                  <a:schemeClr val="tx2"/>
                </a:solidFill>
              </a:rPr>
              <a:t>system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altLang="en-US" sz="9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000" b="1" dirty="0" smtClean="0">
                <a:solidFill>
                  <a:schemeClr val="tx2"/>
                </a:solidFill>
              </a:rPr>
              <a:t>Remote Ice Machine </a:t>
            </a:r>
            <a:endParaRPr lang="en-US" altLang="en-US" sz="2000" b="1" dirty="0" smtClean="0">
              <a:solidFill>
                <a:schemeClr val="tx2"/>
              </a:solidFill>
            </a:endParaRPr>
          </a:p>
          <a:p>
            <a:pPr marL="854075" lvl="1" indent="-33972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Retro </a:t>
            </a:r>
            <a:r>
              <a:rPr lang="en-US" altLang="en-US" sz="1800" dirty="0" smtClean="0">
                <a:solidFill>
                  <a:schemeClr val="tx2"/>
                </a:solidFill>
              </a:rPr>
              <a:t>and new </a:t>
            </a:r>
            <a:r>
              <a:rPr lang="en-US" altLang="en-US" sz="1800" dirty="0" smtClean="0">
                <a:solidFill>
                  <a:schemeClr val="tx2"/>
                </a:solidFill>
              </a:rPr>
              <a:t>construction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Poorly </a:t>
            </a:r>
            <a:r>
              <a:rPr lang="en-US" altLang="en-US" sz="1600" dirty="0" smtClean="0">
                <a:solidFill>
                  <a:schemeClr val="tx2"/>
                </a:solidFill>
              </a:rPr>
              <a:t>ventilated </a:t>
            </a:r>
            <a:r>
              <a:rPr lang="en-US" altLang="en-US" sz="1600" dirty="0" smtClean="0">
                <a:solidFill>
                  <a:schemeClr val="tx2"/>
                </a:solidFill>
              </a:rPr>
              <a:t>areas</a:t>
            </a:r>
          </a:p>
          <a:p>
            <a:pPr marL="854075" lvl="1" indent="-33972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More efficient / consistent production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Typically 600 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lbs</a:t>
            </a:r>
            <a:r>
              <a:rPr lang="en-US" altLang="en-US" sz="1600" dirty="0" smtClean="0">
                <a:solidFill>
                  <a:schemeClr val="tx2"/>
                </a:solidFill>
              </a:rPr>
              <a:t> and over</a:t>
            </a:r>
          </a:p>
          <a:p>
            <a:pPr marL="854075" lvl="1" indent="-339725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tx2"/>
                </a:solidFill>
              </a:rPr>
              <a:t>Roof </a:t>
            </a:r>
            <a:r>
              <a:rPr lang="en-US" altLang="en-US" sz="1800" dirty="0" smtClean="0">
                <a:solidFill>
                  <a:schemeClr val="tx2"/>
                </a:solidFill>
              </a:rPr>
              <a:t>access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Licensed </a:t>
            </a:r>
            <a:r>
              <a:rPr lang="en-US" altLang="en-US" sz="1600" dirty="0" smtClean="0">
                <a:solidFill>
                  <a:schemeClr val="tx2"/>
                </a:solidFill>
              </a:rPr>
              <a:t>contractor for roof penetration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Line </a:t>
            </a:r>
            <a:r>
              <a:rPr lang="en-US" altLang="en-US" sz="1600" dirty="0" smtClean="0">
                <a:solidFill>
                  <a:schemeClr val="tx2"/>
                </a:solidFill>
              </a:rPr>
              <a:t>set length and condenser placement 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 smtClean="0">
                <a:solidFill>
                  <a:schemeClr val="tx2"/>
                </a:solidFill>
              </a:rPr>
              <a:t>Maximum rise: 35 feet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1400" dirty="0" smtClean="0">
                <a:solidFill>
                  <a:schemeClr val="tx2"/>
                </a:solidFill>
              </a:rPr>
              <a:t>Maximum drop: 15 </a:t>
            </a:r>
            <a:r>
              <a:rPr lang="en-US" altLang="en-US" sz="1400" dirty="0" smtClean="0">
                <a:solidFill>
                  <a:schemeClr val="tx2"/>
                </a:solidFill>
              </a:rPr>
              <a:t>feet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700" dirty="0" smtClean="0">
              <a:solidFill>
                <a:schemeClr val="tx2"/>
              </a:solidFill>
            </a:endParaRPr>
          </a:p>
          <a:p>
            <a:pPr marL="1371600" lvl="3" indent="0">
              <a:lnSpc>
                <a:spcPct val="80000"/>
              </a:lnSpc>
              <a:buNone/>
            </a:pPr>
            <a:r>
              <a:rPr lang="en-US" altLang="en-US" sz="1400" b="1" dirty="0" smtClean="0">
                <a:solidFill>
                  <a:schemeClr val="tx2"/>
                </a:solidFill>
              </a:rPr>
              <a:t>Note: </a:t>
            </a:r>
            <a:r>
              <a:rPr lang="en-US" altLang="en-US" sz="1400" i="1" dirty="0" smtClean="0">
                <a:solidFill>
                  <a:schemeClr val="tx2"/>
                </a:solidFill>
              </a:rPr>
              <a:t>Stay </a:t>
            </a:r>
            <a:r>
              <a:rPr lang="en-US" altLang="en-US" sz="1400" i="1" dirty="0" smtClean="0">
                <a:solidFill>
                  <a:schemeClr val="tx2"/>
                </a:solidFill>
              </a:rPr>
              <a:t>within max line set length when </a:t>
            </a:r>
            <a:r>
              <a:rPr lang="en-US" altLang="en-US" sz="1400" i="1" dirty="0" smtClean="0">
                <a:solidFill>
                  <a:schemeClr val="tx2"/>
                </a:solidFill>
              </a:rPr>
              <a:t>possible</a:t>
            </a:r>
            <a:endParaRPr lang="en-US" altLang="en-US" sz="1400" i="1" dirty="0" smtClean="0">
              <a:solidFill>
                <a:schemeClr val="tx2"/>
              </a:solidFill>
            </a:endParaRPr>
          </a:p>
        </p:txBody>
      </p:sp>
      <p:pic>
        <p:nvPicPr>
          <p:cNvPr id="747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 bwMode="auto">
          <a:xfrm>
            <a:off x="5622851" y="1033277"/>
            <a:ext cx="1907914" cy="27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Selecting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ce Machines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28600" y="1066800"/>
            <a:ext cx="525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Ice Machine Configuration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01" y="3200400"/>
            <a:ext cx="1254299" cy="21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44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60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5867400" cy="5334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00B0F0"/>
                </a:solidFill>
              </a:rPr>
              <a:t>Condenser Application Chart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28122"/>
              </p:ext>
            </p:extLst>
          </p:nvPr>
        </p:nvGraphicFramePr>
        <p:xfrm>
          <a:off x="685800" y="1600203"/>
          <a:ext cx="7772400" cy="3748362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819400"/>
                <a:gridCol w="1651000"/>
                <a:gridCol w="1651000"/>
                <a:gridCol w="1651000"/>
              </a:tblGrid>
              <a:tr h="468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Conditions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Air Cooled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Water Cooled</a:t>
                      </a:r>
                      <a:endParaRPr lang="en-US" sz="1500" u="none" strike="noStrike" dirty="0" smtClean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Remote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Space Restricted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lvl="1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✓</a:t>
                      </a:r>
                      <a:endParaRPr lang="en-US" sz="2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Ventilation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 Air Temp 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 Temp 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Supply Limited                       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</a:t>
                      </a:r>
                      <a:r>
                        <a:rPr lang="en-US" sz="8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(High sewage cost or</a:t>
                      </a:r>
                      <a:r>
                        <a:rPr lang="en-US" sz="8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sewage</a:t>
                      </a:r>
                      <a:r>
                        <a:rPr lang="en-US" sz="8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limited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Seeking Low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Installation Cost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 Conditioning Capacity Limited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Costs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Noise Level is a Concern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Selecting </a:t>
            </a:r>
            <a:r>
              <a:rPr lang="en-US" b="1" dirty="0">
                <a:solidFill>
                  <a:schemeClr val="tx2"/>
                </a:solidFill>
              </a:rPr>
              <a:t>I</a:t>
            </a:r>
            <a:r>
              <a:rPr lang="en-US" b="1" dirty="0" smtClean="0">
                <a:solidFill>
                  <a:schemeClr val="tx2"/>
                </a:solidFill>
              </a:rPr>
              <a:t>ce Machines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254</Words>
  <Application>Microsoft Office PowerPoint</Application>
  <PresentationFormat>On-screen Show (4:3)</PresentationFormat>
  <Paragraphs>77</Paragraphs>
  <Slides>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Custom Design</vt:lpstr>
      <vt:lpstr>Office Theme</vt:lpstr>
      <vt:lpstr>1_Custom Design</vt:lpstr>
      <vt:lpstr>2_Custom Design</vt:lpstr>
      <vt:lpstr>CorelDRAW</vt:lpstr>
      <vt:lpstr>ICE 101 APPLICATION GUIDE</vt:lpstr>
      <vt:lpstr>PowerPoint Presentation</vt:lpstr>
      <vt:lpstr>PowerPoint Presentation</vt:lpstr>
      <vt:lpstr>Condenser Application Chart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Brandon Levinson</cp:lastModifiedBy>
  <cp:revision>31</cp:revision>
  <dcterms:created xsi:type="dcterms:W3CDTF">2016-11-02T16:27:12Z</dcterms:created>
  <dcterms:modified xsi:type="dcterms:W3CDTF">2018-04-11T15:30:58Z</dcterms:modified>
</cp:coreProperties>
</file>