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1"/>
    <p:sldMasterId id="2147483670" r:id="rId2"/>
    <p:sldMasterId id="2147483672" r:id="rId3"/>
    <p:sldMasterId id="2147483681" r:id="rId4"/>
  </p:sldMasterIdLst>
  <p:notesMasterIdLst>
    <p:notesMasterId r:id="rId10"/>
  </p:notesMasterIdLst>
  <p:sldIdLst>
    <p:sldId id="283" r:id="rId5"/>
    <p:sldId id="280" r:id="rId6"/>
    <p:sldId id="281" r:id="rId7"/>
    <p:sldId id="286" r:id="rId8"/>
    <p:sldId id="28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080" autoAdjust="0"/>
  </p:normalViewPr>
  <p:slideViewPr>
    <p:cSldViewPr>
      <p:cViewPr>
        <p:scale>
          <a:sx n="90" d="100"/>
          <a:sy n="90" d="100"/>
        </p:scale>
        <p:origin x="-2160" y="-4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365AB3-6794-4792-A83A-4E1DBF9EAF91}" type="datetimeFigureOut">
              <a:rPr lang="en-US" smtClean="0"/>
              <a:t>4/11/2018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7FBA7-C84F-4687-9973-1761EB2BD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326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12167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37295" indent="-283575" defTabSz="912167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34300" indent="-226860" defTabSz="912167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588020" indent="-226860" defTabSz="912167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41741" indent="-226860" defTabSz="912167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495461" indent="-226860" defTabSz="91216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49180" indent="-226860" defTabSz="91216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02901" indent="-226860" defTabSz="91216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56621" indent="-226860" defTabSz="91216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fld id="{57424736-1F5D-4484-B9B6-9C46582BC734}" type="slidenum">
              <a:rPr lang="en-US" sz="1200">
                <a:latin typeface="Times New Roman" pitchFamily="18" charset="0"/>
              </a:rPr>
              <a:pPr>
                <a:defRPr/>
              </a:pPr>
              <a:t>2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  <a:p>
            <a:r>
              <a:rPr lang="en-US" altLang="en-US" smtClean="0"/>
              <a:t>Three Phase is uncommon but uses cheaper wire. There is an up charge for installation.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12167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37295" indent="-283575" defTabSz="912167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34300" indent="-226860" defTabSz="912167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588020" indent="-226860" defTabSz="912167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41741" indent="-226860" defTabSz="912167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495461" indent="-226860" defTabSz="91216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49180" indent="-226860" defTabSz="91216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02901" indent="-226860" defTabSz="91216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56621" indent="-226860" defTabSz="91216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fld id="{A25BCC8A-93D3-4B5B-83B2-38BABD6F3CD5}" type="slidenum">
              <a:rPr lang="en-US" sz="1200">
                <a:latin typeface="Times New Roman" pitchFamily="18" charset="0"/>
              </a:rPr>
              <a:pPr>
                <a:defRPr/>
              </a:pPr>
              <a:t>3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29057" indent="-280406"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21626" indent="-224325"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570276" indent="-224325"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18927" indent="-224325"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467577" indent="-224325" defTabSz="9113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16227" indent="-224325" defTabSz="9113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364878" indent="-224325" defTabSz="9113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13528" indent="-224325" defTabSz="9113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0"/>
              </a:spcBef>
            </a:pPr>
            <a:fld id="{884120F5-A78C-4852-97E0-941983656DF7}" type="slidenum">
              <a:rPr lang="en-US" altLang="en-US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pPr>
                <a:spcBef>
                  <a:spcPct val="0"/>
                </a:spcBef>
              </a:pPr>
              <a:t>4</a:t>
            </a:fld>
            <a:endParaRPr lang="en-US" altLang="en-US" smtClean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813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824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6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Text Helvetica or Arial font size 32</a:t>
            </a:r>
          </a:p>
          <a:p>
            <a:pPr lvl="1"/>
            <a:r>
              <a:rPr lang="en-US" dirty="0" smtClean="0"/>
              <a:t>Text Helvetica or Arial font size 28</a:t>
            </a:r>
          </a:p>
          <a:p>
            <a:pPr lvl="2"/>
            <a:r>
              <a:rPr lang="en-US" dirty="0" smtClean="0"/>
              <a:t>Text Helvetica or Arial font size 24</a:t>
            </a:r>
          </a:p>
          <a:p>
            <a:pPr lvl="3"/>
            <a:r>
              <a:rPr lang="en-US" dirty="0" smtClean="0"/>
              <a:t>Text Helvetica or Arial font size 20</a:t>
            </a:r>
          </a:p>
          <a:p>
            <a:pPr lvl="4"/>
            <a:r>
              <a:rPr lang="en-US" dirty="0" smtClean="0"/>
              <a:t>Text Helvetica or Arial font size 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75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560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0302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4958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0240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1288" y="6248400"/>
            <a:ext cx="381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7FEDF510-891E-4829-BA19-7D456407AB2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1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7564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5613" y="1598613"/>
            <a:ext cx="8226425" cy="4497387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613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2050"/>
            <a:ext cx="2895600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28EBEE32-2D27-440E-9BBF-2447757878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710034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397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651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590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1288" y="6248400"/>
            <a:ext cx="381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7FEDF510-891E-4829-BA19-7D456407AB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1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459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52600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762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3585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678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390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139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737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9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16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9B6D9B-62DD-4F04-A5F9-A83C77361EEE}" type="datetimeFigureOut">
              <a:rPr lang="en-US" smtClean="0"/>
              <a:t>4/11/2018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A8635-ED32-474E-9644-264E51683D0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"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61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8" r:id="rId2"/>
    <p:sldLayoutId id="2147483659" r:id="rId3"/>
    <p:sldLayoutId id="2147483662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D0B1C-D405-4F9D-866E-69855E2700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669E13-208E-4B1D-B581-417AE31233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" r="-1"/>
          <a:stretch/>
        </p:blipFill>
        <p:spPr>
          <a:xfrm>
            <a:off x="0" y="-115594"/>
            <a:ext cx="9144000" cy="697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600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"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283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"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957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40833" y="1676400"/>
            <a:ext cx="7098967" cy="906462"/>
          </a:xfrm>
        </p:spPr>
        <p:txBody>
          <a:bodyPr>
            <a:noAutofit/>
          </a:bodyPr>
          <a:lstStyle/>
          <a:p>
            <a:pPr algn="l">
              <a:lnSpc>
                <a:spcPct val="80000"/>
              </a:lnSpc>
            </a:pPr>
            <a:r>
              <a:rPr lang="en-US" sz="3600" dirty="0" smtClean="0"/>
              <a:t>ICE 101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b="1" dirty="0" smtClean="0"/>
              <a:t>APPLICATION GUIDE</a:t>
            </a:r>
            <a:endParaRPr lang="en-US" sz="2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1940833" y="2911231"/>
            <a:ext cx="6864514" cy="57312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INTALLATION AND OPERATIONAL CONSIDERATIONS.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 rot="1800000">
            <a:off x="931508" y="1657309"/>
            <a:ext cx="853181" cy="853181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123" y="1758405"/>
            <a:ext cx="770799" cy="6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44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2501" y="3581400"/>
            <a:ext cx="1360499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1417637"/>
            <a:ext cx="8153400" cy="4525963"/>
          </a:xfrm>
          <a:prstGeom prst="rect">
            <a:avLst/>
          </a:prstGeom>
          <a:noFill/>
          <a:extLst/>
        </p:spPr>
        <p:txBody>
          <a:bodyPr>
            <a:normAutofit/>
          </a:bodyPr>
          <a:lstStyle/>
          <a:p>
            <a:pPr marL="533400" indent="-533400">
              <a:lnSpc>
                <a:spcPct val="80000"/>
              </a:lnSpc>
              <a:buFontTx/>
              <a:buNone/>
            </a:pPr>
            <a:endParaRPr lang="en-US" altLang="en-US" sz="1400" dirty="0" smtClean="0">
              <a:solidFill>
                <a:srgbClr val="000099"/>
              </a:solidFill>
            </a:endParaRPr>
          </a:p>
          <a:p>
            <a:pPr marL="533400" indent="-533400">
              <a:lnSpc>
                <a:spcPct val="80000"/>
              </a:lnSpc>
              <a:buFont typeface="Wingdings" pitchFamily="2" charset="2"/>
              <a:buChar char="q"/>
            </a:pPr>
            <a:r>
              <a:rPr lang="en-US" altLang="en-US" sz="2000" b="1" dirty="0" smtClean="0">
                <a:solidFill>
                  <a:schemeClr val="tx2"/>
                </a:solidFill>
              </a:rPr>
              <a:t>Site </a:t>
            </a:r>
            <a:r>
              <a:rPr lang="en-US" altLang="en-US" sz="2000" b="1" dirty="0" smtClean="0">
                <a:solidFill>
                  <a:schemeClr val="tx2"/>
                </a:solidFill>
              </a:rPr>
              <a:t>Selection</a:t>
            </a:r>
            <a:endParaRPr lang="en-US" altLang="en-US" sz="2000" b="1" dirty="0" smtClean="0">
              <a:solidFill>
                <a:schemeClr val="tx2"/>
              </a:solidFill>
            </a:endParaRPr>
          </a:p>
          <a:p>
            <a:pPr marL="990600" lvl="1" indent="-533400">
              <a:lnSpc>
                <a:spcPct val="80000"/>
              </a:lnSpc>
              <a:buFont typeface="Wingdings" pitchFamily="2" charset="2"/>
              <a:buChar char="Ø"/>
            </a:pPr>
            <a:r>
              <a:rPr lang="en-US" altLang="en-US" sz="2000" dirty="0" smtClean="0">
                <a:solidFill>
                  <a:schemeClr val="tx2"/>
                </a:solidFill>
              </a:rPr>
              <a:t>Power, Water &amp; Drain within 6 Feet</a:t>
            </a:r>
          </a:p>
          <a:p>
            <a:pPr marL="1371600" lvl="2" indent="-457200">
              <a:lnSpc>
                <a:spcPct val="80000"/>
              </a:lnSpc>
              <a:buFont typeface="Wingdings" pitchFamily="2" charset="2"/>
              <a:buChar char="ü"/>
            </a:pPr>
            <a:r>
              <a:rPr lang="en-US" altLang="en-US" sz="1800" dirty="0" smtClean="0">
                <a:solidFill>
                  <a:schemeClr val="tx2"/>
                </a:solidFill>
              </a:rPr>
              <a:t>110, 208-230 Single or Three Phase </a:t>
            </a:r>
          </a:p>
          <a:p>
            <a:pPr marL="990600" lvl="1" indent="-533400">
              <a:lnSpc>
                <a:spcPct val="80000"/>
              </a:lnSpc>
              <a:buFont typeface="Wingdings" pitchFamily="2" charset="2"/>
              <a:buChar char="Ø"/>
            </a:pPr>
            <a:r>
              <a:rPr lang="en-US" altLang="en-US" sz="2000" dirty="0" smtClean="0">
                <a:solidFill>
                  <a:schemeClr val="tx2"/>
                </a:solidFill>
              </a:rPr>
              <a:t>Drain and Water Supply</a:t>
            </a:r>
          </a:p>
          <a:p>
            <a:pPr marL="1371600" lvl="2" indent="-457200">
              <a:lnSpc>
                <a:spcPct val="80000"/>
              </a:lnSpc>
              <a:buFont typeface="Wingdings" pitchFamily="2" charset="2"/>
              <a:buChar char="ü"/>
            </a:pPr>
            <a:r>
              <a:rPr lang="en-US" altLang="en-US" sz="1800" dirty="0" smtClean="0">
                <a:solidFill>
                  <a:schemeClr val="tx2"/>
                </a:solidFill>
              </a:rPr>
              <a:t>Minimum 20 PSI water pressure</a:t>
            </a:r>
          </a:p>
          <a:p>
            <a:pPr marL="1371600" lvl="2" indent="-457200">
              <a:lnSpc>
                <a:spcPct val="80000"/>
              </a:lnSpc>
              <a:buFont typeface="Wingdings" pitchFamily="2" charset="2"/>
              <a:buChar char="ü"/>
            </a:pPr>
            <a:r>
              <a:rPr lang="en-US" altLang="en-US" sz="1800" dirty="0" smtClean="0">
                <a:solidFill>
                  <a:schemeClr val="tx2"/>
                </a:solidFill>
              </a:rPr>
              <a:t>Most local codes require 2 inch air gap for drains </a:t>
            </a:r>
          </a:p>
          <a:p>
            <a:pPr marL="533400" indent="-533400">
              <a:lnSpc>
                <a:spcPct val="80000"/>
              </a:lnSpc>
              <a:buFont typeface="Wingdings" pitchFamily="2" charset="2"/>
              <a:buNone/>
            </a:pPr>
            <a:endParaRPr lang="en-US" altLang="en-US" sz="700" dirty="0" smtClean="0">
              <a:solidFill>
                <a:schemeClr val="tx2"/>
              </a:solidFill>
            </a:endParaRPr>
          </a:p>
          <a:p>
            <a:pPr marL="533400" indent="-533400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1600" b="1" dirty="0" smtClean="0">
                <a:solidFill>
                  <a:schemeClr val="tx2"/>
                </a:solidFill>
              </a:rPr>
              <a:t>Note</a:t>
            </a:r>
            <a:r>
              <a:rPr lang="en-US" altLang="en-US" sz="1800" b="1" dirty="0" smtClean="0">
                <a:solidFill>
                  <a:schemeClr val="tx2"/>
                </a:solidFill>
              </a:rPr>
              <a:t>:</a:t>
            </a:r>
            <a:r>
              <a:rPr lang="en-US" altLang="en-US" sz="1800" b="1" dirty="0">
                <a:solidFill>
                  <a:schemeClr val="tx2"/>
                </a:solidFill>
              </a:rPr>
              <a:t> </a:t>
            </a:r>
            <a:r>
              <a:rPr lang="en-US" altLang="en-US" sz="1400" i="1" dirty="0" smtClean="0">
                <a:solidFill>
                  <a:schemeClr val="tx2"/>
                </a:solidFill>
              </a:rPr>
              <a:t>Always </a:t>
            </a:r>
            <a:r>
              <a:rPr lang="en-US" altLang="en-US" sz="1400" i="1" dirty="0" smtClean="0">
                <a:solidFill>
                  <a:schemeClr val="tx2"/>
                </a:solidFill>
              </a:rPr>
              <a:t>Specify Proper Utilities Within 6 Feet</a:t>
            </a:r>
          </a:p>
          <a:p>
            <a:pPr marL="533400" indent="-533400">
              <a:lnSpc>
                <a:spcPct val="80000"/>
              </a:lnSpc>
              <a:buFont typeface="Wingdings" pitchFamily="2" charset="2"/>
              <a:buChar char="q"/>
            </a:pPr>
            <a:endParaRPr lang="en-US" altLang="en-US" sz="1400" dirty="0" smtClean="0">
              <a:solidFill>
                <a:schemeClr val="tx2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altLang="en-US" sz="2800" b="1" dirty="0" smtClean="0">
                <a:solidFill>
                  <a:srgbClr val="00B0F0"/>
                </a:solidFill>
              </a:rPr>
              <a:t>Ice Machine </a:t>
            </a:r>
            <a:r>
              <a:rPr lang="en-US" altLang="en-US" sz="2800" b="1" dirty="0" smtClean="0">
                <a:solidFill>
                  <a:srgbClr val="00B0F0"/>
                </a:solidFill>
              </a:rPr>
              <a:t>Configuration </a:t>
            </a:r>
            <a:r>
              <a:rPr lang="en-US" altLang="en-US" sz="1600" i="1" dirty="0" smtClean="0">
                <a:solidFill>
                  <a:srgbClr val="00B0F0"/>
                </a:solidFill>
              </a:rPr>
              <a:t>(Continued on next slide)</a:t>
            </a:r>
          </a:p>
          <a:p>
            <a:pPr marL="0" indent="0">
              <a:lnSpc>
                <a:spcPct val="80000"/>
              </a:lnSpc>
              <a:buNone/>
            </a:pPr>
            <a:endParaRPr lang="en-US" altLang="en-US" sz="600" i="1" dirty="0" smtClean="0">
              <a:solidFill>
                <a:srgbClr val="00B0F0"/>
              </a:solidFill>
            </a:endParaRPr>
          </a:p>
          <a:p>
            <a:pPr marL="590550" indent="-533400"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en-US" altLang="en-US" sz="2000" b="1" dirty="0" smtClean="0">
                <a:solidFill>
                  <a:schemeClr val="tx2"/>
                </a:solidFill>
              </a:rPr>
              <a:t>Air-Cooled </a:t>
            </a:r>
          </a:p>
          <a:p>
            <a:pPr marL="971550" lvl="1" indent="-45720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en-US" sz="1800" dirty="0" smtClean="0">
                <a:solidFill>
                  <a:schemeClr val="tx2"/>
                </a:solidFill>
              </a:rPr>
              <a:t>Recommended clearance of 6 inches on </a:t>
            </a:r>
            <a:r>
              <a:rPr lang="en-US" altLang="en-US" sz="1800" dirty="0" smtClean="0">
                <a:solidFill>
                  <a:schemeClr val="tx2"/>
                </a:solidFill>
              </a:rPr>
              <a:t>side</a:t>
            </a:r>
          </a:p>
          <a:p>
            <a:pPr lvl="2">
              <a:lnSpc>
                <a:spcPct val="80000"/>
              </a:lnSpc>
            </a:pPr>
            <a:r>
              <a:rPr lang="en-US" altLang="en-US" sz="1600" i="1" dirty="0" smtClean="0">
                <a:solidFill>
                  <a:schemeClr val="tx2"/>
                </a:solidFill>
              </a:rPr>
              <a:t>Less side clearance required for front facing air filter</a:t>
            </a:r>
            <a:endParaRPr lang="en-US" altLang="en-US" sz="1600" i="1" dirty="0">
              <a:solidFill>
                <a:schemeClr val="tx2"/>
              </a:solidFill>
            </a:endParaRPr>
          </a:p>
          <a:p>
            <a:pPr marL="971550" lvl="1" indent="-45720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en-US" sz="1800" dirty="0" smtClean="0">
                <a:solidFill>
                  <a:schemeClr val="tx2"/>
                </a:solidFill>
              </a:rPr>
              <a:t>Avoid recirculation </a:t>
            </a:r>
          </a:p>
          <a:p>
            <a:pPr lvl="2">
              <a:lnSpc>
                <a:spcPct val="80000"/>
              </a:lnSpc>
            </a:pPr>
            <a:r>
              <a:rPr lang="en-US" altLang="en-US" sz="1600" i="1" dirty="0" smtClean="0">
                <a:solidFill>
                  <a:schemeClr val="tx2"/>
                </a:solidFill>
              </a:rPr>
              <a:t>600lbs </a:t>
            </a:r>
            <a:r>
              <a:rPr lang="en-US" altLang="en-US" sz="1600" i="1" dirty="0" smtClean="0">
                <a:solidFill>
                  <a:schemeClr val="tx2"/>
                </a:solidFill>
              </a:rPr>
              <a:t>is tipping point for remote consideration </a:t>
            </a:r>
          </a:p>
          <a:p>
            <a:pPr marL="533400" indent="-533400">
              <a:lnSpc>
                <a:spcPct val="80000"/>
              </a:lnSpc>
              <a:buFont typeface="Wingdings" pitchFamily="2" charset="2"/>
              <a:buAutoNum type="arabicParenR"/>
            </a:pPr>
            <a:endParaRPr lang="en-US" altLang="en-US" sz="1800" dirty="0" smtClean="0">
              <a:solidFill>
                <a:schemeClr val="tx2"/>
              </a:solidFill>
            </a:endParaRP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endParaRPr lang="en-US" altLang="en-US" sz="1800" dirty="0" smtClean="0">
              <a:solidFill>
                <a:schemeClr val="tx2"/>
              </a:solidFill>
            </a:endParaRPr>
          </a:p>
        </p:txBody>
      </p:sp>
      <p:sp>
        <p:nvSpPr>
          <p:cNvPr id="371715" name="Rectangle 3"/>
          <p:cNvSpPr>
            <a:spLocks noChangeArrowheads="1"/>
          </p:cNvSpPr>
          <p:nvPr/>
        </p:nvSpPr>
        <p:spPr bwMode="auto">
          <a:xfrm>
            <a:off x="-228600" y="1066800"/>
            <a:ext cx="52578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defRPr/>
            </a:pPr>
            <a:r>
              <a:rPr lang="en-US" sz="2800" b="1" dirty="0">
                <a:solidFill>
                  <a:srgbClr val="00B0F0"/>
                </a:solidFill>
              </a:rPr>
              <a:t>Installation Requirements</a:t>
            </a:r>
          </a:p>
        </p:txBody>
      </p:sp>
      <p:graphicFrame>
        <p:nvGraphicFramePr>
          <p:cNvPr id="7373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4066765"/>
              </p:ext>
            </p:extLst>
          </p:nvPr>
        </p:nvGraphicFramePr>
        <p:xfrm>
          <a:off x="5994400" y="1066800"/>
          <a:ext cx="2311400" cy="243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" name="CorelDRAW" r:id="rId5" imgW="4434840" imgH="5710680" progId="CorelDRAW.Graphic.12">
                  <p:embed/>
                </p:oleObj>
              </mc:Choice>
              <mc:Fallback>
                <p:oleObj name="CorelDRAW" r:id="rId5" imgW="4434840" imgH="571068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22882" t="41818"/>
                      <a:stretch>
                        <a:fillRect/>
                      </a:stretch>
                    </p:blipFill>
                    <p:spPr bwMode="auto">
                      <a:xfrm>
                        <a:off x="5994400" y="1066800"/>
                        <a:ext cx="2311400" cy="243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34" name="Rectangle 6"/>
          <p:cNvSpPr>
            <a:spLocks noChangeArrowheads="1"/>
          </p:cNvSpPr>
          <p:nvPr/>
        </p:nvSpPr>
        <p:spPr bwMode="auto">
          <a:xfrm>
            <a:off x="5943600" y="1054396"/>
            <a:ext cx="4572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lnSpc>
                <a:spcPct val="12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>
                <a:solidFill>
                  <a:schemeClr val="tx2"/>
                </a:solidFill>
              </a:rPr>
              <a:t>Selecting </a:t>
            </a:r>
            <a:r>
              <a:rPr lang="en-US" b="1" dirty="0">
                <a:solidFill>
                  <a:schemeClr val="tx2"/>
                </a:solidFill>
              </a:rPr>
              <a:t>I</a:t>
            </a:r>
            <a:r>
              <a:rPr lang="en-US" b="1" dirty="0" smtClean="0">
                <a:solidFill>
                  <a:schemeClr val="tx2"/>
                </a:solidFill>
              </a:rPr>
              <a:t>ce Machines</a:t>
            </a:r>
            <a:endParaRPr 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27564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74650" y="1720944"/>
            <a:ext cx="8229600" cy="4451255"/>
          </a:xfrm>
          <a:prstGeom prst="rect">
            <a:avLst/>
          </a:prstGeom>
          <a:noFill/>
          <a:extLst/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en-US" altLang="en-US" sz="2000" b="1" dirty="0" smtClean="0">
                <a:solidFill>
                  <a:schemeClr val="tx2"/>
                </a:solidFill>
              </a:rPr>
              <a:t>Water-Cooled</a:t>
            </a:r>
            <a:endParaRPr lang="en-US" altLang="en-US" sz="2000" b="1" dirty="0" smtClean="0">
              <a:solidFill>
                <a:schemeClr val="tx2"/>
              </a:solidFill>
            </a:endParaRPr>
          </a:p>
          <a:p>
            <a:pPr lvl="1">
              <a:lnSpc>
                <a:spcPct val="80000"/>
              </a:lnSpc>
              <a:buFont typeface="Wingdings" pitchFamily="2" charset="2"/>
              <a:buChar char="ü"/>
            </a:pPr>
            <a:r>
              <a:rPr lang="en-US" altLang="en-US" sz="2000" dirty="0" smtClean="0">
                <a:solidFill>
                  <a:schemeClr val="tx2"/>
                </a:solidFill>
              </a:rPr>
              <a:t>  </a:t>
            </a:r>
            <a:r>
              <a:rPr lang="en-US" altLang="en-US" sz="1800" dirty="0" smtClean="0">
                <a:solidFill>
                  <a:schemeClr val="tx2"/>
                </a:solidFill>
              </a:rPr>
              <a:t>Generally prohibited by local </a:t>
            </a:r>
            <a:r>
              <a:rPr lang="en-US" altLang="en-US" sz="1800" dirty="0" smtClean="0">
                <a:solidFill>
                  <a:schemeClr val="tx2"/>
                </a:solidFill>
              </a:rPr>
              <a:t>code</a:t>
            </a:r>
          </a:p>
          <a:p>
            <a:pPr lvl="2">
              <a:lnSpc>
                <a:spcPct val="80000"/>
              </a:lnSpc>
            </a:pPr>
            <a:r>
              <a:rPr lang="en-US" altLang="en-US" sz="1600" dirty="0" smtClean="0">
                <a:solidFill>
                  <a:schemeClr val="tx2"/>
                </a:solidFill>
              </a:rPr>
              <a:t>Unless </a:t>
            </a:r>
            <a:r>
              <a:rPr lang="en-US" altLang="en-US" sz="1600" dirty="0" smtClean="0">
                <a:solidFill>
                  <a:schemeClr val="tx2"/>
                </a:solidFill>
              </a:rPr>
              <a:t>on recirculation </a:t>
            </a:r>
            <a:r>
              <a:rPr lang="en-US" altLang="en-US" sz="1600" dirty="0" smtClean="0">
                <a:solidFill>
                  <a:schemeClr val="tx2"/>
                </a:solidFill>
              </a:rPr>
              <a:t>system</a:t>
            </a:r>
          </a:p>
          <a:p>
            <a:pPr marL="914400" lvl="2" indent="0">
              <a:lnSpc>
                <a:spcPct val="80000"/>
              </a:lnSpc>
              <a:buNone/>
            </a:pPr>
            <a:endParaRPr lang="en-US" altLang="en-US" sz="900" dirty="0" smtClean="0">
              <a:solidFill>
                <a:schemeClr val="tx2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en-US" altLang="en-US" sz="2000" b="1" dirty="0" smtClean="0">
                <a:solidFill>
                  <a:schemeClr val="tx2"/>
                </a:solidFill>
              </a:rPr>
              <a:t>Remote Ice Machine </a:t>
            </a:r>
            <a:endParaRPr lang="en-US" altLang="en-US" sz="2000" b="1" dirty="0" smtClean="0">
              <a:solidFill>
                <a:schemeClr val="tx2"/>
              </a:solidFill>
            </a:endParaRPr>
          </a:p>
          <a:p>
            <a:pPr marL="854075" lvl="1" indent="-339725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en-US" sz="1800" dirty="0" smtClean="0">
                <a:solidFill>
                  <a:schemeClr val="tx2"/>
                </a:solidFill>
              </a:rPr>
              <a:t>Retro </a:t>
            </a:r>
            <a:r>
              <a:rPr lang="en-US" altLang="en-US" sz="1800" dirty="0" smtClean="0">
                <a:solidFill>
                  <a:schemeClr val="tx2"/>
                </a:solidFill>
              </a:rPr>
              <a:t>and new </a:t>
            </a:r>
            <a:r>
              <a:rPr lang="en-US" altLang="en-US" sz="1800" dirty="0" smtClean="0">
                <a:solidFill>
                  <a:schemeClr val="tx2"/>
                </a:solidFill>
              </a:rPr>
              <a:t>construction</a:t>
            </a:r>
          </a:p>
          <a:p>
            <a:pPr lvl="2">
              <a:lnSpc>
                <a:spcPct val="80000"/>
              </a:lnSpc>
            </a:pPr>
            <a:r>
              <a:rPr lang="en-US" altLang="en-US" sz="1600" dirty="0" smtClean="0">
                <a:solidFill>
                  <a:schemeClr val="tx2"/>
                </a:solidFill>
              </a:rPr>
              <a:t>Poorly </a:t>
            </a:r>
            <a:r>
              <a:rPr lang="en-US" altLang="en-US" sz="1600" dirty="0" smtClean="0">
                <a:solidFill>
                  <a:schemeClr val="tx2"/>
                </a:solidFill>
              </a:rPr>
              <a:t>ventilated </a:t>
            </a:r>
            <a:r>
              <a:rPr lang="en-US" altLang="en-US" sz="1600" dirty="0" smtClean="0">
                <a:solidFill>
                  <a:schemeClr val="tx2"/>
                </a:solidFill>
              </a:rPr>
              <a:t>areas</a:t>
            </a:r>
          </a:p>
          <a:p>
            <a:pPr marL="854075" lvl="1" indent="-339725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en-US" sz="1800" dirty="0" smtClean="0">
                <a:solidFill>
                  <a:schemeClr val="tx2"/>
                </a:solidFill>
              </a:rPr>
              <a:t>More efficient / consistent production</a:t>
            </a:r>
          </a:p>
          <a:p>
            <a:pPr lvl="2">
              <a:lnSpc>
                <a:spcPct val="80000"/>
              </a:lnSpc>
            </a:pPr>
            <a:r>
              <a:rPr lang="en-US" altLang="en-US" sz="1600" dirty="0" smtClean="0">
                <a:solidFill>
                  <a:schemeClr val="tx2"/>
                </a:solidFill>
              </a:rPr>
              <a:t>Typically 600 </a:t>
            </a:r>
            <a:r>
              <a:rPr lang="en-US" altLang="en-US" sz="1600" dirty="0" err="1" smtClean="0">
                <a:solidFill>
                  <a:schemeClr val="tx2"/>
                </a:solidFill>
              </a:rPr>
              <a:t>lbs</a:t>
            </a:r>
            <a:r>
              <a:rPr lang="en-US" altLang="en-US" sz="1600" dirty="0" smtClean="0">
                <a:solidFill>
                  <a:schemeClr val="tx2"/>
                </a:solidFill>
              </a:rPr>
              <a:t> and over</a:t>
            </a:r>
          </a:p>
          <a:p>
            <a:pPr marL="854075" lvl="1" indent="-339725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en-US" sz="1800" dirty="0" smtClean="0">
                <a:solidFill>
                  <a:schemeClr val="tx2"/>
                </a:solidFill>
              </a:rPr>
              <a:t>Roof </a:t>
            </a:r>
            <a:r>
              <a:rPr lang="en-US" altLang="en-US" sz="1800" dirty="0" smtClean="0">
                <a:solidFill>
                  <a:schemeClr val="tx2"/>
                </a:solidFill>
              </a:rPr>
              <a:t>access</a:t>
            </a:r>
          </a:p>
          <a:p>
            <a:pPr lvl="2">
              <a:lnSpc>
                <a:spcPct val="80000"/>
              </a:lnSpc>
            </a:pPr>
            <a:r>
              <a:rPr lang="en-US" altLang="en-US" sz="1600" dirty="0" smtClean="0">
                <a:solidFill>
                  <a:schemeClr val="tx2"/>
                </a:solidFill>
              </a:rPr>
              <a:t>Licensed </a:t>
            </a:r>
            <a:r>
              <a:rPr lang="en-US" altLang="en-US" sz="1600" dirty="0" smtClean="0">
                <a:solidFill>
                  <a:schemeClr val="tx2"/>
                </a:solidFill>
              </a:rPr>
              <a:t>contractor for roof penetration</a:t>
            </a:r>
          </a:p>
          <a:p>
            <a:pPr lvl="2">
              <a:lnSpc>
                <a:spcPct val="80000"/>
              </a:lnSpc>
            </a:pPr>
            <a:r>
              <a:rPr lang="en-US" altLang="en-US" sz="1600" dirty="0" smtClean="0">
                <a:solidFill>
                  <a:schemeClr val="tx2"/>
                </a:solidFill>
              </a:rPr>
              <a:t>Line </a:t>
            </a:r>
            <a:r>
              <a:rPr lang="en-US" altLang="en-US" sz="1600" dirty="0" smtClean="0">
                <a:solidFill>
                  <a:schemeClr val="tx2"/>
                </a:solidFill>
              </a:rPr>
              <a:t>set length and condenser placement </a:t>
            </a:r>
          </a:p>
          <a:p>
            <a:pPr lvl="3">
              <a:lnSpc>
                <a:spcPct val="80000"/>
              </a:lnSpc>
              <a:buFont typeface="Wingdings" pitchFamily="2" charset="2"/>
              <a:buChar char="§"/>
            </a:pPr>
            <a:r>
              <a:rPr lang="en-US" altLang="en-US" sz="1400" dirty="0" smtClean="0">
                <a:solidFill>
                  <a:schemeClr val="tx2"/>
                </a:solidFill>
              </a:rPr>
              <a:t>Maximum rise: 35 feet</a:t>
            </a:r>
          </a:p>
          <a:p>
            <a:pPr lvl="3">
              <a:lnSpc>
                <a:spcPct val="80000"/>
              </a:lnSpc>
              <a:buFont typeface="Wingdings" pitchFamily="2" charset="2"/>
              <a:buChar char="§"/>
            </a:pPr>
            <a:r>
              <a:rPr lang="en-US" altLang="en-US" sz="1400" dirty="0" smtClean="0">
                <a:solidFill>
                  <a:schemeClr val="tx2"/>
                </a:solidFill>
              </a:rPr>
              <a:t>Maximum drop: 15 </a:t>
            </a:r>
            <a:r>
              <a:rPr lang="en-US" altLang="en-US" sz="1400" dirty="0" smtClean="0">
                <a:solidFill>
                  <a:schemeClr val="tx2"/>
                </a:solidFill>
              </a:rPr>
              <a:t>feet</a:t>
            </a:r>
          </a:p>
          <a:p>
            <a:pPr lvl="3">
              <a:lnSpc>
                <a:spcPct val="80000"/>
              </a:lnSpc>
              <a:buFont typeface="Wingdings" pitchFamily="2" charset="2"/>
              <a:buChar char="§"/>
            </a:pPr>
            <a:endParaRPr lang="en-US" altLang="en-US" sz="700" dirty="0" smtClean="0">
              <a:solidFill>
                <a:schemeClr val="tx2"/>
              </a:solidFill>
            </a:endParaRPr>
          </a:p>
          <a:p>
            <a:pPr marL="1371600" lvl="3" indent="0">
              <a:lnSpc>
                <a:spcPct val="80000"/>
              </a:lnSpc>
              <a:buNone/>
            </a:pPr>
            <a:r>
              <a:rPr lang="en-US" altLang="en-US" sz="1400" b="1" dirty="0" smtClean="0">
                <a:solidFill>
                  <a:schemeClr val="tx2"/>
                </a:solidFill>
              </a:rPr>
              <a:t>Note: </a:t>
            </a:r>
            <a:r>
              <a:rPr lang="en-US" altLang="en-US" sz="1400" i="1" dirty="0" smtClean="0">
                <a:solidFill>
                  <a:schemeClr val="tx2"/>
                </a:solidFill>
              </a:rPr>
              <a:t>Stay </a:t>
            </a:r>
            <a:r>
              <a:rPr lang="en-US" altLang="en-US" sz="1400" i="1" dirty="0" smtClean="0">
                <a:solidFill>
                  <a:schemeClr val="tx2"/>
                </a:solidFill>
              </a:rPr>
              <a:t>within max line set length when </a:t>
            </a:r>
            <a:r>
              <a:rPr lang="en-US" altLang="en-US" sz="1400" i="1" dirty="0" smtClean="0">
                <a:solidFill>
                  <a:schemeClr val="tx2"/>
                </a:solidFill>
              </a:rPr>
              <a:t>possible</a:t>
            </a:r>
            <a:endParaRPr lang="en-US" altLang="en-US" sz="1400" i="1" dirty="0" smtClean="0">
              <a:solidFill>
                <a:schemeClr val="tx2"/>
              </a:solidFill>
            </a:endParaRPr>
          </a:p>
        </p:txBody>
      </p:sp>
      <p:pic>
        <p:nvPicPr>
          <p:cNvPr id="74758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000"/>
          <a:stretch>
            <a:fillRect/>
          </a:stretch>
        </p:blipFill>
        <p:spPr bwMode="auto">
          <a:xfrm>
            <a:off x="5622851" y="1033277"/>
            <a:ext cx="1907914" cy="2717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>
                <a:solidFill>
                  <a:schemeClr val="tx2"/>
                </a:solidFill>
              </a:rPr>
              <a:t>Selecting </a:t>
            </a:r>
            <a:r>
              <a:rPr lang="en-US" b="1" dirty="0">
                <a:solidFill>
                  <a:schemeClr val="tx2"/>
                </a:solidFill>
              </a:rPr>
              <a:t>I</a:t>
            </a:r>
            <a:r>
              <a:rPr lang="en-US" b="1" dirty="0" smtClean="0">
                <a:solidFill>
                  <a:schemeClr val="tx2"/>
                </a:solidFill>
              </a:rPr>
              <a:t>ce Machines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-228600" y="1066800"/>
            <a:ext cx="52578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defRPr/>
            </a:pPr>
            <a:r>
              <a:rPr lang="en-US" sz="2800" b="1" dirty="0" smtClean="0">
                <a:solidFill>
                  <a:srgbClr val="00B0F0"/>
                </a:solidFill>
              </a:rPr>
              <a:t>Ice Machine Configuration</a:t>
            </a:r>
            <a:endParaRPr lang="en-US" sz="2800" b="1" dirty="0">
              <a:solidFill>
                <a:srgbClr val="00B0F0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2501" y="3200400"/>
            <a:ext cx="1254299" cy="219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924442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Rectangle 60"/>
          <p:cNvSpPr>
            <a:spLocks noGrp="1" noChangeArrowheads="1"/>
          </p:cNvSpPr>
          <p:nvPr>
            <p:ph type="title"/>
          </p:nvPr>
        </p:nvSpPr>
        <p:spPr>
          <a:xfrm>
            <a:off x="304800" y="990600"/>
            <a:ext cx="5867400" cy="533400"/>
          </a:xfrm>
        </p:spPr>
        <p:txBody>
          <a:bodyPr/>
          <a:lstStyle/>
          <a:p>
            <a:pPr algn="l" eaLnBrk="1" hangingPunct="1"/>
            <a:r>
              <a:rPr lang="en-US" altLang="en-US" sz="2800" b="1" dirty="0" smtClean="0">
                <a:solidFill>
                  <a:srgbClr val="00B0F0"/>
                </a:solidFill>
              </a:rPr>
              <a:t>Condenser Application Chart</a:t>
            </a:r>
          </a:p>
        </p:txBody>
      </p:sp>
      <p:graphicFrame>
        <p:nvGraphicFramePr>
          <p:cNvPr id="61" name="Table 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9828122"/>
              </p:ext>
            </p:extLst>
          </p:nvPr>
        </p:nvGraphicFramePr>
        <p:xfrm>
          <a:off x="685800" y="1600203"/>
          <a:ext cx="7772400" cy="3748362"/>
        </p:xfrm>
        <a:graphic>
          <a:graphicData uri="http://schemas.openxmlformats.org/drawingml/2006/table">
            <a:tbl>
              <a:tblPr firstRow="1">
                <a:tableStyleId>{5FD0F851-EC5A-4D38-B0AD-8093EC10F338}</a:tableStyleId>
              </a:tblPr>
              <a:tblGrid>
                <a:gridCol w="2819400"/>
                <a:gridCol w="1651000"/>
                <a:gridCol w="1651000"/>
                <a:gridCol w="1651000"/>
              </a:tblGrid>
              <a:tr h="4689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Environmental Conditions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 smtClean="0">
                          <a:effectLst/>
                        </a:rPr>
                        <a:t>Air Cooled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 smtClean="0">
                          <a:effectLst/>
                        </a:rPr>
                        <a:t>Water Cooled</a:t>
                      </a:r>
                      <a:endParaRPr lang="en-US" sz="1500" u="none" strike="noStrike" dirty="0" smtClean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 smtClean="0">
                          <a:effectLst/>
                        </a:rPr>
                        <a:t>Remote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374">
                <a:tc>
                  <a:txBody>
                    <a:bodyPr/>
                    <a:lstStyle/>
                    <a:p>
                      <a:pPr marL="38862" lvl="0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Indoor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Space Restricted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862" lvl="0" indent="0" algn="l" fontAlgn="b">
                        <a:buFont typeface="Arial" panose="020B0604020202020204" pitchFamily="34" charset="0"/>
                        <a:buNone/>
                      </a:pPr>
                      <a:endParaRPr lang="en-US" sz="12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0" lvl="1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lvl="1" indent="0" algn="ctr" fontAlgn="b">
                        <a:buFont typeface="Arial" panose="020B0604020202020204" pitchFamily="34" charset="0"/>
                        <a:buNone/>
                      </a:pPr>
                      <a:r>
                        <a:rPr lang="en-US" sz="22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✓</a:t>
                      </a:r>
                      <a:endParaRPr lang="en-US" sz="2200" b="0" i="0" u="none" strike="noStrike" dirty="0">
                        <a:solidFill>
                          <a:schemeClr val="tx2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374">
                <a:tc>
                  <a:txBody>
                    <a:bodyPr/>
                    <a:lstStyle/>
                    <a:p>
                      <a:pPr marL="38862" lvl="0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Poor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Ventilation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862" lvl="0" indent="0" algn="l" fontAlgn="b">
                        <a:buFont typeface="Arial" panose="020B0604020202020204" pitchFamily="34" charset="0"/>
                        <a:buNone/>
                      </a:pPr>
                      <a:endParaRPr lang="en-US" sz="12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0" lvl="1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0" lvl="1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374">
                <a:tc>
                  <a:txBody>
                    <a:bodyPr/>
                    <a:lstStyle/>
                    <a:p>
                      <a:pPr marL="38862" lvl="0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Indoor Air Temp High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862" lvl="0" indent="0" algn="l" fontAlgn="b">
                        <a:buFont typeface="Arial" panose="020B0604020202020204" pitchFamily="34" charset="0"/>
                        <a:buNone/>
                      </a:pPr>
                      <a:endParaRPr lang="en-US" sz="12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0" lvl="1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0" lvl="1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374">
                <a:tc>
                  <a:txBody>
                    <a:bodyPr/>
                    <a:lstStyle/>
                    <a:p>
                      <a:pPr marL="38862" lvl="0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Outdoor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Air Temp High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0" lvl="1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0" lvl="1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0" lvl="1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US" sz="2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374">
                <a:tc>
                  <a:txBody>
                    <a:bodyPr/>
                    <a:lstStyle/>
                    <a:p>
                      <a:pPr marL="38862" lvl="0" indent="0" algn="l" fontAlgn="b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Water Supply Limited                                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</a:t>
                      </a:r>
                      <a:r>
                        <a:rPr lang="en-US" sz="85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(High sewage cost or</a:t>
                      </a:r>
                      <a:r>
                        <a:rPr lang="en-US" sz="850" b="0" i="1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85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sewage</a:t>
                      </a:r>
                      <a:r>
                        <a:rPr lang="en-US" sz="850" b="0" i="1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limited</a:t>
                      </a:r>
                      <a:r>
                        <a:rPr lang="en-US" sz="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0" lvl="1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0" lvl="1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US" sz="2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0" lvl="1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374">
                <a:tc>
                  <a:txBody>
                    <a:bodyPr/>
                    <a:lstStyle/>
                    <a:p>
                      <a:pPr marL="38862" lvl="0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Seeking Low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Installation Cost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0" lvl="1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0" lvl="1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lvl="1" indent="0" algn="l" fontAlgn="b">
                        <a:buFont typeface="Arial" panose="020B0604020202020204" pitchFamily="34" charset="0"/>
                        <a:buNone/>
                      </a:pP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374">
                <a:tc>
                  <a:txBody>
                    <a:bodyPr/>
                    <a:lstStyle/>
                    <a:p>
                      <a:pPr marL="38862" lvl="0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Indoor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Air Conditioning Capacity Limited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862" lvl="0" indent="0" algn="l" fontAlgn="b">
                        <a:buFont typeface="Arial" panose="020B0604020202020204" pitchFamily="34" charset="0"/>
                        <a:buNone/>
                      </a:pPr>
                      <a:endParaRPr lang="en-US" sz="12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0" lvl="1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0" lvl="1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374">
                <a:tc>
                  <a:txBody>
                    <a:bodyPr/>
                    <a:lstStyle/>
                    <a:p>
                      <a:pPr marL="38862" lvl="0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Water Costs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0" lvl="1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0" lvl="1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US" sz="2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0" lvl="1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374">
                <a:tc>
                  <a:txBody>
                    <a:bodyPr/>
                    <a:lstStyle/>
                    <a:p>
                      <a:pPr marL="38862" lvl="0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Noise Level is a Concern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862" lvl="0" indent="0" algn="l" fontAlgn="b">
                        <a:buFont typeface="Arial" panose="020B0604020202020204" pitchFamily="34" charset="0"/>
                        <a:buNone/>
                      </a:pPr>
                      <a:endParaRPr lang="en-US" sz="12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0" lvl="1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0" lvl="1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>
                <a:solidFill>
                  <a:schemeClr val="tx2"/>
                </a:solidFill>
              </a:rPr>
              <a:t>Selecting </a:t>
            </a:r>
            <a:r>
              <a:rPr lang="en-US" b="1" dirty="0">
                <a:solidFill>
                  <a:schemeClr val="tx2"/>
                </a:solidFill>
              </a:rPr>
              <a:t>I</a:t>
            </a:r>
            <a:r>
              <a:rPr lang="en-US" b="1" dirty="0" smtClean="0">
                <a:solidFill>
                  <a:schemeClr val="tx2"/>
                </a:solidFill>
              </a:rPr>
              <a:t>ce Machines</a:t>
            </a:r>
            <a:endParaRPr 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8293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75585" y="2220917"/>
            <a:ext cx="7765535" cy="2046283"/>
            <a:chOff x="545910" y="2220917"/>
            <a:chExt cx="7765535" cy="2046283"/>
          </a:xfrm>
        </p:grpSpPr>
        <p:pic>
          <p:nvPicPr>
            <p:cNvPr id="6" name="Picture 5" descr="aligroup_logo.jp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3735" y="2220917"/>
              <a:ext cx="2387710" cy="1951745"/>
            </a:xfrm>
            <a:prstGeom prst="rect">
              <a:avLst/>
            </a:prstGeom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32"/>
            <a:stretch/>
          </p:blipFill>
          <p:spPr bwMode="auto">
            <a:xfrm>
              <a:off x="545910" y="2587625"/>
              <a:ext cx="5306447" cy="1679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" name="Rectangle 1"/>
          <p:cNvSpPr/>
          <p:nvPr/>
        </p:nvSpPr>
        <p:spPr>
          <a:xfrm>
            <a:off x="0" y="0"/>
            <a:ext cx="9144000" cy="152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29400" y="5334001"/>
            <a:ext cx="2347157" cy="6074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545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671</TotalTime>
  <Words>254</Words>
  <Application>Microsoft Office PowerPoint</Application>
  <PresentationFormat>On-screen Show (4:3)</PresentationFormat>
  <Paragraphs>77</Paragraphs>
  <Slides>5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Custom Design</vt:lpstr>
      <vt:lpstr>Office Theme</vt:lpstr>
      <vt:lpstr>1_Custom Design</vt:lpstr>
      <vt:lpstr>2_Custom Design</vt:lpstr>
      <vt:lpstr>CorelDRAW</vt:lpstr>
      <vt:lpstr>ICE 101 APPLICATION GUIDE</vt:lpstr>
      <vt:lpstr>PowerPoint Presentation</vt:lpstr>
      <vt:lpstr>PowerPoint Presentation</vt:lpstr>
      <vt:lpstr>Condenser Application Chart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Brittany Jorgensen</dc:creator>
  <cp:lastModifiedBy>Brandon Levinson</cp:lastModifiedBy>
  <cp:revision>31</cp:revision>
  <dcterms:created xsi:type="dcterms:W3CDTF">2016-11-02T16:27:12Z</dcterms:created>
  <dcterms:modified xsi:type="dcterms:W3CDTF">2018-04-11T15:30:58Z</dcterms:modified>
</cp:coreProperties>
</file>