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328" r:id="rId4"/>
    <p:sldId id="310" r:id="rId5"/>
    <p:sldId id="309" r:id="rId6"/>
    <p:sldId id="311" r:id="rId7"/>
    <p:sldId id="312" r:id="rId8"/>
    <p:sldId id="329" r:id="rId9"/>
    <p:sldId id="313" r:id="rId10"/>
    <p:sldId id="314" r:id="rId11"/>
    <p:sldId id="315" r:id="rId12"/>
    <p:sldId id="316" r:id="rId13"/>
    <p:sldId id="317" r:id="rId14"/>
    <p:sldId id="322" r:id="rId15"/>
    <p:sldId id="325" r:id="rId16"/>
    <p:sldId id="327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CC"/>
    <a:srgbClr val="66CCFF"/>
    <a:srgbClr val="09224A"/>
    <a:srgbClr val="DCF1F6"/>
    <a:srgbClr val="CACACA"/>
    <a:srgbClr val="F1231F"/>
    <a:srgbClr val="EDEDED"/>
    <a:srgbClr val="5852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44" autoAdjust="0"/>
    <p:restoredTop sz="90929"/>
  </p:normalViewPr>
  <p:slideViewPr>
    <p:cSldViewPr snapToGrid="0">
      <p:cViewPr>
        <p:scale>
          <a:sx n="84" d="100"/>
          <a:sy n="84" d="100"/>
        </p:scale>
        <p:origin x="-2394" y="-564"/>
      </p:cViewPr>
      <p:guideLst>
        <p:guide orient="horz" pos="432"/>
        <p:guide orient="horz" pos="1152"/>
        <p:guide orient="horz" pos="2456"/>
        <p:guide pos="2884"/>
        <p:guide pos="43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63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63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63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F5B5065A-3F4D-449F-9531-BD21431A3B9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46148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7BC29E1-B837-4843-A413-48149BC9C3E0}" type="slidenum">
              <a:rPr lang="en-US" altLang="en-US" sz="1200" smtClean="0"/>
              <a:pPr/>
              <a:t>1</a:t>
            </a:fld>
            <a:endParaRPr lang="en-US" altLang="en-US" sz="1200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0E22C733-110F-4E01-9D6B-0828D2BC9846}" type="slidenum">
              <a:rPr lang="en-US" altLang="en-US" sz="1200" smtClean="0"/>
              <a:pPr/>
              <a:t>11</a:t>
            </a:fld>
            <a:endParaRPr lang="en-US" altLang="en-US" sz="1200" smtClean="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B33989B-074B-4DB8-9999-3E75B51333E5}" type="slidenum">
              <a:rPr lang="en-US" altLang="en-US" sz="1200" smtClean="0"/>
              <a:pPr/>
              <a:t>12</a:t>
            </a:fld>
            <a:endParaRPr lang="en-US" altLang="en-US" sz="1200" smtClean="0"/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6A93BF45-ABDA-4432-872F-6591B9232C5E}" type="slidenum">
              <a:rPr lang="en-US" altLang="en-US" sz="1200" smtClean="0"/>
              <a:pPr/>
              <a:t>16</a:t>
            </a:fld>
            <a:endParaRPr lang="en-US" altLang="en-US" sz="1200" smtClean="0"/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9E136B7F-4008-49C6-A3EC-7360C80FDF32}" type="slidenum">
              <a:rPr lang="en-US" altLang="en-US" sz="1200" smtClean="0"/>
              <a:pPr/>
              <a:t>2</a:t>
            </a:fld>
            <a:endParaRPr lang="en-US" altLang="en-US" sz="1200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CECC57F5-4FA2-49FD-89AA-7747C55977BB}" type="slidenum">
              <a:rPr lang="en-US" altLang="en-US" sz="1200" smtClean="0"/>
              <a:pPr/>
              <a:t>4</a:t>
            </a:fld>
            <a:endParaRPr lang="en-US" altLang="en-US" sz="1200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F05CA753-CA57-498E-8EF5-170B443ABA09}" type="slidenum">
              <a:rPr lang="en-US" altLang="en-US" sz="1200" smtClean="0"/>
              <a:pPr/>
              <a:t>5</a:t>
            </a:fld>
            <a:endParaRPr lang="en-US" altLang="en-US" sz="120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3BCA6036-9828-4EFC-B145-763ED8483343}" type="slidenum">
              <a:rPr lang="en-US" altLang="en-US" sz="1200" smtClean="0"/>
              <a:pPr/>
              <a:t>6</a:t>
            </a:fld>
            <a:endParaRPr lang="en-US" altLang="en-US" sz="120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7EB2433-5152-41F8-AFA7-A4F17C306DFA}" type="slidenum">
              <a:rPr lang="en-US" altLang="en-US" sz="1200" smtClean="0"/>
              <a:pPr/>
              <a:t>7</a:t>
            </a:fld>
            <a:endParaRPr lang="en-US" altLang="en-US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87EB2433-5152-41F8-AFA7-A4F17C306DFA}" type="slidenum">
              <a:rPr lang="en-US" altLang="en-US" sz="1200" smtClean="0"/>
              <a:pPr/>
              <a:t>8</a:t>
            </a:fld>
            <a:endParaRPr lang="en-US" altLang="en-US" sz="1200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5F0CD6E3-7481-4ED5-930F-5ACC6A183543}" type="slidenum">
              <a:rPr lang="en-US" altLang="en-US" sz="1200" smtClean="0"/>
              <a:pPr/>
              <a:t>9</a:t>
            </a:fld>
            <a:endParaRPr lang="en-US" altLang="en-US" sz="1200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7B9A6497-DFE7-4EB8-B3C3-CF450BC79BFE}" type="slidenum">
              <a:rPr lang="en-US" altLang="en-US" sz="1200" smtClean="0"/>
              <a:pPr/>
              <a:t>10</a:t>
            </a:fld>
            <a:endParaRPr lang="en-US" altLang="en-US" sz="1200" smtClean="0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2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F1F6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  <p:pic>
        <p:nvPicPr>
          <p:cNvPr id="5" name="Picture 88" descr="IOM-ice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8" y="82550"/>
            <a:ext cx="9136062" cy="74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77"/>
          <p:cNvSpPr>
            <a:spLocks noChangeArrowheads="1"/>
          </p:cNvSpPr>
          <p:nvPr userDrawn="1"/>
        </p:nvSpPr>
        <p:spPr bwMode="auto">
          <a:xfrm>
            <a:off x="2447925" y="-808038"/>
            <a:ext cx="1841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  <p:pic>
        <p:nvPicPr>
          <p:cNvPr id="7" name="Picture 80" descr="top_barv2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6254750"/>
            <a:ext cx="17018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5613" y="3697288"/>
            <a:ext cx="3660775" cy="693737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FontTx/>
              <a:buNone/>
              <a:defRPr sz="1600">
                <a:solidFill>
                  <a:srgbClr val="707176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6155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481013" y="2760663"/>
            <a:ext cx="7772400" cy="849312"/>
          </a:xfrm>
        </p:spPr>
        <p:txBody>
          <a:bodyPr/>
          <a:lstStyle>
            <a:lvl1pPr>
              <a:defRPr sz="32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16108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132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54D17B-745A-4958-9123-139D848B6D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77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48363" y="565150"/>
            <a:ext cx="1754187" cy="5149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65150"/>
            <a:ext cx="5110163" cy="5149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67FA09-7C18-48B6-8D16-624F2500EE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91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FCE02E-68B3-4EBA-AF77-484AC40DD4A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04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C13221-F069-4EE6-98E9-DFB4668F9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5433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828800"/>
            <a:ext cx="3432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70375" y="1828800"/>
            <a:ext cx="3432175" cy="3886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5B740-7025-4539-B6D9-4009FCC563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7563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73CE5D-DCCE-40AA-BF15-9125F87AE8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01480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774C4D-3322-42FB-85AF-1FAB5B3F8E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8482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38754-C91E-47B5-9B95-62C2246F2C6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62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852654-4CFB-4739-8066-F14461F553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2594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7AE4B2-3400-4E65-8555-578233E991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850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1"/>
          <p:cNvSpPr>
            <a:spLocks noChangeArrowheads="1"/>
          </p:cNvSpPr>
          <p:nvPr userDrawn="1"/>
        </p:nvSpPr>
        <p:spPr bwMode="auto">
          <a:xfrm>
            <a:off x="0" y="0"/>
            <a:ext cx="9144000" cy="854075"/>
          </a:xfrm>
          <a:prstGeom prst="rect">
            <a:avLst/>
          </a:prstGeom>
          <a:gradFill rotWithShape="0">
            <a:gsLst>
              <a:gs pos="0">
                <a:srgbClr val="DCF1F6"/>
              </a:gs>
              <a:gs pos="100000">
                <a:srgbClr val="FFFFFF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D3D2BC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41288" y="62484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fld id="{D889C607-B036-46CF-9908-C039FEF90FE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828800"/>
            <a:ext cx="701675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ＭＳ Ｐゴシック" pitchFamily="1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65150"/>
            <a:ext cx="60198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pic>
        <p:nvPicPr>
          <p:cNvPr id="1032" name="Picture 21" descr="top_barv2"/>
          <p:cNvPicPr>
            <a:picLocks noChangeAspect="1" noChangeArrowheads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44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7238" y="6254750"/>
            <a:ext cx="1701800" cy="38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57" r:id="rId2"/>
    <p:sldLayoutId id="2147483758" r:id="rId3"/>
    <p:sldLayoutId id="2147483759" r:id="rId4"/>
    <p:sldLayoutId id="2147483760" r:id="rId5"/>
    <p:sldLayoutId id="2147483761" r:id="rId6"/>
    <p:sldLayoutId id="2147483762" r:id="rId7"/>
    <p:sldLayoutId id="2147483763" r:id="rId8"/>
    <p:sldLayoutId id="2147483764" r:id="rId9"/>
    <p:sldLayoutId id="2147483765" r:id="rId10"/>
    <p:sldLayoutId id="2147483766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2400" b="1">
          <a:solidFill>
            <a:schemeClr val="bg2"/>
          </a:solidFill>
          <a:latin typeface="Arial" charset="0"/>
          <a:ea typeface="ＭＳ Ｐゴシック" pitchFamily="1" charset="-128"/>
        </a:defRPr>
      </a:lvl9pPr>
    </p:titleStyle>
    <p:bodyStyle>
      <a:lvl1pPr marL="166688" indent="-166688" algn="l" rtl="0" eaLnBrk="0" fontAlgn="base" hangingPunct="0">
        <a:lnSpc>
          <a:spcPct val="120000"/>
        </a:lnSpc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www.google.com/imgres?imgurl=http://www.anodizings.com/wp-content/uploads/2013/04/CE-Logo.jpg&amp;imgrefurl=http://www.anodizings.com/about-us/certifications/&amp;usg=__-qLT7nTESOr643nzFT4fJMwEKrs=&amp;h=709&amp;w=945&amp;sz=56&amp;hl=en&amp;start=7&amp;zoom=1&amp;tbnid=8YowgYuuDbRGEM:&amp;tbnh=111&amp;tbnw=148&amp;ei=rH0BUrDKIIORygHn8YHADw&amp;prev=/search?q%3Dce%2Bcertification%26safe%3Dactive%26hl%3Den%26qscrl%3D1%26rlz%3D1T4GGHP_enUS473US473%26biw%3D1267%26bih%3D544%26ie%3DUTF-8%26tbm%3Disch&amp;itbs=1&amp;sa=X&amp;ved=0CDgQrQMwBg" TargetMode="External"/><Relationship Id="rId3" Type="http://schemas.openxmlformats.org/officeDocument/2006/relationships/image" Target="../media/image19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jpeg"/><Relationship Id="rId10" Type="http://schemas.openxmlformats.org/officeDocument/2006/relationships/image" Target="../media/image25.png"/><Relationship Id="rId4" Type="http://schemas.openxmlformats.org/officeDocument/2006/relationships/image" Target="../media/image20.jpeg"/><Relationship Id="rId9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6263" y="1630363"/>
            <a:ext cx="7772400" cy="849312"/>
          </a:xfrm>
        </p:spPr>
        <p:txBody>
          <a:bodyPr/>
          <a:lstStyle/>
          <a:p>
            <a:pPr eaLnBrk="1" hangingPunct="1"/>
            <a:r>
              <a:rPr lang="en-US" altLang="en-US" sz="2800" b="0" smtClean="0">
                <a:solidFill>
                  <a:srgbClr val="173069"/>
                </a:solidFill>
              </a:rPr>
              <a:t>Scotsman Ice Systems</a:t>
            </a:r>
            <a:br>
              <a:rPr lang="en-US" altLang="en-US" sz="2800" b="0" smtClean="0">
                <a:solidFill>
                  <a:srgbClr val="173069"/>
                </a:solidFill>
              </a:rPr>
            </a:br>
            <a:r>
              <a:rPr lang="en-US" altLang="en-US" sz="2800" b="0" smtClean="0">
                <a:solidFill>
                  <a:srgbClr val="173069"/>
                </a:solidFill>
              </a:rPr>
              <a:t/>
            </a:r>
            <a:br>
              <a:rPr lang="en-US" altLang="en-US" sz="2800" b="0" smtClean="0">
                <a:solidFill>
                  <a:srgbClr val="173069"/>
                </a:solidFill>
              </a:rPr>
            </a:br>
            <a:r>
              <a:rPr lang="en-US" altLang="en-US" sz="2800" b="0" smtClean="0">
                <a:solidFill>
                  <a:srgbClr val="173069"/>
                </a:solidFill>
              </a:rPr>
              <a:t>Essential Ice </a:t>
            </a:r>
            <a:br>
              <a:rPr lang="en-US" altLang="en-US" sz="2800" b="0" smtClean="0">
                <a:solidFill>
                  <a:srgbClr val="173069"/>
                </a:solidFill>
              </a:rPr>
            </a:br>
            <a:r>
              <a:rPr lang="en-US" altLang="en-US" sz="2800" b="0" smtClean="0">
                <a:solidFill>
                  <a:srgbClr val="173069"/>
                </a:solidFill>
              </a:rPr>
              <a:t>New Ice Maker Series</a:t>
            </a:r>
            <a:br>
              <a:rPr lang="en-US" altLang="en-US" sz="2800" b="0" smtClean="0">
                <a:solidFill>
                  <a:srgbClr val="173069"/>
                </a:solidFill>
              </a:rPr>
            </a:br>
            <a:r>
              <a:rPr lang="en-US" altLang="en-US" sz="2800" b="0" smtClean="0">
                <a:solidFill>
                  <a:srgbClr val="173069"/>
                </a:solidFill>
              </a:rPr>
              <a:t/>
            </a:r>
            <a:br>
              <a:rPr lang="en-US" altLang="en-US" sz="2800" b="0" smtClean="0">
                <a:solidFill>
                  <a:srgbClr val="173069"/>
                </a:solidFill>
              </a:rPr>
            </a:br>
            <a:r>
              <a:rPr lang="en-US" altLang="en-US" sz="2800" b="0" smtClean="0">
                <a:solidFill>
                  <a:srgbClr val="173069"/>
                </a:solidFill>
              </a:rPr>
              <a:t/>
            </a:r>
            <a:br>
              <a:rPr lang="en-US" altLang="en-US" sz="2800" b="0" smtClean="0">
                <a:solidFill>
                  <a:srgbClr val="173069"/>
                </a:solidFill>
              </a:rPr>
            </a:br>
            <a:endParaRPr lang="en-US" altLang="en-US" smtClean="0"/>
          </a:p>
        </p:txBody>
      </p:sp>
      <p:pic>
        <p:nvPicPr>
          <p:cNvPr id="3075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814"/>
          <a:stretch>
            <a:fillRect/>
          </a:stretch>
        </p:blipFill>
        <p:spPr bwMode="auto">
          <a:xfrm>
            <a:off x="0" y="5757863"/>
            <a:ext cx="289242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dirty="0" smtClean="0">
                <a:solidFill>
                  <a:schemeClr val="accent6"/>
                </a:solidFill>
              </a:rPr>
              <a:t>Clear Cubes – Essential provides ice that customers like to see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Made with innovative horizontal evaporator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Minerals don’t freeze in cube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Spray jets helps keep them washed away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Can be affected by harvest time</a:t>
            </a:r>
          </a:p>
          <a:p>
            <a:pPr marL="457200" lvl="1" indent="0"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endParaRPr lang="en-US" sz="1800" b="1" dirty="0" smtClean="0">
              <a:solidFill>
                <a:schemeClr val="accent6"/>
              </a:solidFill>
            </a:endParaRP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endParaRPr lang="en-US" sz="1800" dirty="0" smtClean="0">
              <a:solidFill>
                <a:schemeClr val="accent6"/>
              </a:solidFill>
            </a:endParaRP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8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endParaRPr lang="en-US" dirty="0" smtClean="0"/>
          </a:p>
        </p:txBody>
      </p:sp>
      <p:pic>
        <p:nvPicPr>
          <p:cNvPr id="11267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827713"/>
            <a:ext cx="2336800" cy="928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26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pic>
        <p:nvPicPr>
          <p:cNvPr id="11269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23"/>
          <a:stretch>
            <a:fillRect/>
          </a:stretch>
        </p:blipFill>
        <p:spPr bwMode="auto">
          <a:xfrm>
            <a:off x="0" y="5872163"/>
            <a:ext cx="289242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Picture 4" descr="T:\Share\Marketing\Marketing Communications\Photos\Photoshoots &amp; Archive\Ice Form Images\med_dice_cube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23113" y="2317750"/>
            <a:ext cx="98107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dirty="0" smtClean="0">
                <a:solidFill>
                  <a:schemeClr val="accent6"/>
                </a:solidFill>
              </a:rPr>
              <a:t>Environmentally Friendly – Essential Ice is designed responsibly and lowers energy costs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Uses R-134a refrigerant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Does not deplete ozone layer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Lower energy consumption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Recyclable aluminum alloy side panels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Same durability and corrosion resistance as stainless</a:t>
            </a:r>
          </a:p>
          <a:p>
            <a:pPr marL="457200" lvl="1" indent="0"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endParaRPr lang="en-US" sz="1800" b="1" dirty="0" smtClean="0">
              <a:solidFill>
                <a:schemeClr val="accent6"/>
              </a:solidFill>
            </a:endParaRP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endParaRPr lang="en-US" sz="1800" dirty="0" smtClean="0">
              <a:solidFill>
                <a:schemeClr val="accent6"/>
              </a:solidFill>
            </a:endParaRP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8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endParaRPr lang="en-US" dirty="0" smtClean="0"/>
          </a:p>
        </p:txBody>
      </p:sp>
      <p:pic>
        <p:nvPicPr>
          <p:cNvPr id="12291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80113"/>
            <a:ext cx="1952625" cy="776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29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Meets the following regulations: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ETL Safety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ETL Sanitation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Air Conditioning, Heating and Refrigeration Institute (AHRI) 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CE (50 Hz)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err="1" smtClean="0">
                <a:solidFill>
                  <a:schemeClr val="accent6"/>
                </a:solidFill>
              </a:rPr>
              <a:t>InMetro</a:t>
            </a:r>
            <a:r>
              <a:rPr lang="en-US" sz="1600" dirty="0" smtClean="0">
                <a:solidFill>
                  <a:schemeClr val="accent6"/>
                </a:solidFill>
              </a:rPr>
              <a:t> (Brazil – 230/60/1)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Low Lead – Safe Drinking Water Act 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>
                <a:solidFill>
                  <a:schemeClr val="accent6"/>
                </a:solidFill>
              </a:rPr>
              <a:t>United States Department Of Energy Federal Energy Efficiency Minimums</a:t>
            </a:r>
          </a:p>
          <a:p>
            <a:pPr marL="457200" lvl="1" indent="0"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endParaRPr lang="en-US" sz="16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endParaRPr lang="en-US" sz="1600" b="1" dirty="0" smtClean="0">
              <a:solidFill>
                <a:schemeClr val="accent6"/>
              </a:solidFill>
            </a:endParaRP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 smtClean="0">
              <a:solidFill>
                <a:schemeClr val="accent6"/>
              </a:solidFill>
            </a:endParaRP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>
                <a:solidFill>
                  <a:schemeClr val="accent6"/>
                </a:solidFill>
              </a:rPr>
              <a:t> </a:t>
            </a:r>
            <a:r>
              <a:rPr lang="en-US" sz="1600" dirty="0" smtClean="0">
                <a:solidFill>
                  <a:schemeClr val="accent6"/>
                </a:solidFill>
              </a:rPr>
              <a:t> </a:t>
            </a:r>
            <a:endParaRPr lang="en-US" sz="1600" dirty="0" smtClean="0"/>
          </a:p>
        </p:txBody>
      </p:sp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62650"/>
            <a:ext cx="1998663" cy="793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31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pic>
        <p:nvPicPr>
          <p:cNvPr id="13317" name="Picture 5" descr="T:\Share\Marketing\Marketing Communications\Commercial\Logos\AHRI logo\ahri_cert_810-Automatic-Commercial-Ice-Maker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32613" y="4949825"/>
            <a:ext cx="1619250" cy="73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8" name="Picture 8" descr="T:\Share\Marketing\Marketing Communications\Commercial\Logos\ETL\Intertek ETL Sanitation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36788" y="4699000"/>
            <a:ext cx="925512" cy="1300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56225" y="4895850"/>
            <a:ext cx="784225" cy="906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9863" y="4695825"/>
            <a:ext cx="827087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2" descr="http://t0.gstatic.com/images?q=tbn:ANd9GcTmbvdHBKO-WlQepSflzvEa8cHF8nL1o6vX4UBuu7IJCN2DqASKyBa568MZ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93688" y="4745038"/>
            <a:ext cx="1409700" cy="1057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23"/>
          <a:stretch>
            <a:fillRect/>
          </a:stretch>
        </p:blipFill>
        <p:spPr bwMode="auto">
          <a:xfrm>
            <a:off x="0" y="5999163"/>
            <a:ext cx="2519363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>
          <a:xfrm>
            <a:off x="698500" y="519113"/>
            <a:ext cx="6019800" cy="609600"/>
          </a:xfrm>
        </p:spPr>
        <p:txBody>
          <a:bodyPr/>
          <a:lstStyle/>
          <a:p>
            <a:r>
              <a:rPr lang="en-US" altLang="en-US" smtClean="0"/>
              <a:t>Applications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625" y="1209675"/>
            <a:ext cx="7016750" cy="3886200"/>
          </a:xfrm>
        </p:spPr>
        <p:txBody>
          <a:bodyPr/>
          <a:lstStyle/>
          <a:p>
            <a:pPr>
              <a:defRPr/>
            </a:pPr>
            <a:r>
              <a:rPr lang="en-US" dirty="0">
                <a:solidFill>
                  <a:schemeClr val="accent2"/>
                </a:solidFill>
              </a:rPr>
              <a:t>R</a:t>
            </a:r>
            <a:r>
              <a:rPr lang="en-US" dirty="0" smtClean="0">
                <a:solidFill>
                  <a:schemeClr val="accent2"/>
                </a:solidFill>
              </a:rPr>
              <a:t>estaurants</a:t>
            </a:r>
          </a:p>
          <a:p>
            <a:pPr>
              <a:defRPr/>
            </a:pPr>
            <a:r>
              <a:rPr lang="en-US" dirty="0" smtClean="0">
                <a:solidFill>
                  <a:schemeClr val="accent2"/>
                </a:solidFill>
              </a:rPr>
              <a:t>Café</a:t>
            </a:r>
          </a:p>
          <a:p>
            <a:pPr>
              <a:defRPr/>
            </a:pPr>
            <a:r>
              <a:rPr lang="en-US" dirty="0" smtClean="0">
                <a:solidFill>
                  <a:schemeClr val="accent2"/>
                </a:solidFill>
              </a:rPr>
              <a:t>Bar</a:t>
            </a:r>
          </a:p>
          <a:p>
            <a:pPr>
              <a:defRPr/>
            </a:pPr>
            <a:r>
              <a:rPr lang="en-US" dirty="0" smtClean="0">
                <a:solidFill>
                  <a:schemeClr val="accent2"/>
                </a:solidFill>
              </a:rPr>
              <a:t>Offices</a:t>
            </a:r>
          </a:p>
          <a:p>
            <a:pPr>
              <a:defRPr/>
            </a:pPr>
            <a:r>
              <a:rPr lang="en-US" dirty="0" smtClean="0">
                <a:solidFill>
                  <a:schemeClr val="accent2"/>
                </a:solidFill>
              </a:rPr>
              <a:t>Break Rooms</a:t>
            </a:r>
          </a:p>
          <a:p>
            <a:pPr>
              <a:defRPr/>
            </a:pPr>
            <a:r>
              <a:rPr lang="en-US" dirty="0" smtClean="0">
                <a:solidFill>
                  <a:schemeClr val="accent2"/>
                </a:solidFill>
              </a:rPr>
              <a:t>Cooler Filling – Construction, HVAC workers</a:t>
            </a:r>
          </a:p>
          <a:p>
            <a:pPr>
              <a:defRPr/>
            </a:pPr>
            <a:r>
              <a:rPr lang="en-US" dirty="0" smtClean="0">
                <a:solidFill>
                  <a:schemeClr val="accent2"/>
                </a:solidFill>
              </a:rPr>
              <a:t>Schools</a:t>
            </a:r>
          </a:p>
          <a:p>
            <a:pPr>
              <a:defRPr/>
            </a:pPr>
            <a:r>
              <a:rPr lang="en-US" dirty="0" smtClean="0">
                <a:solidFill>
                  <a:schemeClr val="accent2"/>
                </a:solidFill>
              </a:rPr>
              <a:t>Health Club/Spa</a:t>
            </a:r>
          </a:p>
          <a:p>
            <a:pPr marL="0" indent="0">
              <a:buFontTx/>
              <a:buNone/>
              <a:defRPr/>
            </a:pPr>
            <a:endParaRPr lang="en-US" dirty="0">
              <a:solidFill>
                <a:schemeClr val="accent2"/>
              </a:solidFill>
            </a:endParaRPr>
          </a:p>
          <a:p>
            <a:pPr marL="0" indent="0">
              <a:buFontTx/>
              <a:buNone/>
              <a:defRPr/>
            </a:pPr>
            <a:endParaRPr lang="en-US" dirty="0" smtClean="0">
              <a:solidFill>
                <a:schemeClr val="accent2"/>
              </a:solidFill>
            </a:endParaRPr>
          </a:p>
          <a:p>
            <a:pPr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26138"/>
            <a:ext cx="208915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2825" y="519113"/>
            <a:ext cx="3627438" cy="271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0325" y="3527425"/>
            <a:ext cx="3195638" cy="2690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Product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6550" y="598488"/>
            <a:ext cx="7016750" cy="3886200"/>
          </a:xfrm>
        </p:spPr>
        <p:txBody>
          <a:bodyPr/>
          <a:lstStyle/>
          <a:p>
            <a:pPr marL="0" indent="0">
              <a:buFontTx/>
              <a:buNone/>
              <a:defRPr/>
            </a:pP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Naming Process Example: 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CU0920MA-1A</a:t>
            </a:r>
          </a:p>
          <a:p>
            <a:pPr marL="0" indent="0">
              <a:buFontTx/>
              <a:buNone/>
              <a:defRPr/>
            </a:pPr>
            <a:endParaRPr lang="en-US" b="1" dirty="0" smtClean="0">
              <a:solidFill>
                <a:schemeClr val="accent2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b="1" dirty="0" err="1" smtClean="0">
                <a:solidFill>
                  <a:schemeClr val="accent2"/>
                </a:solidFill>
              </a:rPr>
              <a:t>C</a:t>
            </a:r>
            <a:r>
              <a:rPr lang="en-US" dirty="0" err="1" smtClean="0">
                <a:solidFill>
                  <a:schemeClr val="accent2"/>
                </a:solidFill>
              </a:rPr>
              <a:t>uber</a:t>
            </a: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b="1" dirty="0" err="1" smtClean="0">
                <a:solidFill>
                  <a:schemeClr val="accent2"/>
                </a:solidFill>
              </a:rPr>
              <a:t>U</a:t>
            </a:r>
            <a:r>
              <a:rPr lang="en-US" dirty="0" err="1" smtClean="0">
                <a:solidFill>
                  <a:schemeClr val="accent2"/>
                </a:solidFill>
              </a:rPr>
              <a:t>ndercounter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09</a:t>
            </a:r>
            <a:r>
              <a:rPr lang="en-US" dirty="0" smtClean="0">
                <a:solidFill>
                  <a:schemeClr val="accent2"/>
                </a:solidFill>
              </a:rPr>
              <a:t> : 		x10 = </a:t>
            </a:r>
            <a:r>
              <a:rPr lang="en-US" dirty="0" err="1" smtClean="0">
                <a:solidFill>
                  <a:schemeClr val="accent2"/>
                </a:solidFill>
              </a:rPr>
              <a:t>lb</a:t>
            </a:r>
            <a:r>
              <a:rPr lang="en-US" dirty="0" smtClean="0">
                <a:solidFill>
                  <a:schemeClr val="accent2"/>
                </a:solidFill>
              </a:rPr>
              <a:t> per day, 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M</a:t>
            </a:r>
            <a:r>
              <a:rPr lang="en-US" dirty="0" smtClean="0">
                <a:solidFill>
                  <a:schemeClr val="accent2"/>
                </a:solidFill>
              </a:rPr>
              <a:t>edium cube 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A</a:t>
            </a:r>
            <a:r>
              <a:rPr lang="en-US" dirty="0" smtClean="0">
                <a:solidFill>
                  <a:schemeClr val="accent2"/>
                </a:solidFill>
              </a:rPr>
              <a:t>ir cooled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-1</a:t>
            </a:r>
            <a:r>
              <a:rPr lang="en-US" dirty="0" smtClean="0">
                <a:solidFill>
                  <a:schemeClr val="accent2"/>
                </a:solidFill>
              </a:rPr>
              <a:t>: 115V/60/1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-6</a:t>
            </a:r>
            <a:r>
              <a:rPr lang="en-US" dirty="0" smtClean="0">
                <a:solidFill>
                  <a:schemeClr val="accent2"/>
                </a:solidFill>
              </a:rPr>
              <a:t>: 230V/60/1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A</a:t>
            </a:r>
            <a:r>
              <a:rPr lang="en-US" dirty="0" smtClean="0">
                <a:solidFill>
                  <a:schemeClr val="accent2"/>
                </a:solidFill>
              </a:rPr>
              <a:t>: Revision level – not always published</a:t>
            </a:r>
            <a:endParaRPr lang="en-US" dirty="0">
              <a:solidFill>
                <a:schemeClr val="accent2"/>
              </a:solidFill>
            </a:endParaRPr>
          </a:p>
          <a:p>
            <a:pPr marL="0" indent="0">
              <a:buFontTx/>
              <a:buNone/>
              <a:defRPr/>
            </a:pPr>
            <a:endParaRPr lang="en-US" dirty="0" smtClean="0">
              <a:solidFill>
                <a:schemeClr val="accent2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dirty="0" smtClean="0">
                <a:solidFill>
                  <a:schemeClr val="accent2"/>
                </a:solidFill>
              </a:rPr>
              <a:t>CU</a:t>
            </a:r>
            <a:r>
              <a:rPr lang="en-US" b="1" dirty="0" smtClean="0">
                <a:solidFill>
                  <a:schemeClr val="accent2"/>
                </a:solidFill>
              </a:rPr>
              <a:t>R</a:t>
            </a:r>
            <a:r>
              <a:rPr lang="en-US" dirty="0" smtClean="0">
                <a:solidFill>
                  <a:schemeClr val="accent2"/>
                </a:solidFill>
              </a:rPr>
              <a:t>0920MA-32 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R</a:t>
            </a:r>
            <a:r>
              <a:rPr lang="en-US" dirty="0" smtClean="0">
                <a:solidFill>
                  <a:schemeClr val="accent2"/>
                </a:solidFill>
              </a:rPr>
              <a:t>: </a:t>
            </a:r>
            <a:r>
              <a:rPr lang="en-US" dirty="0" err="1" smtClean="0">
                <a:solidFill>
                  <a:schemeClr val="accent2"/>
                </a:solidFill>
              </a:rPr>
              <a:t>InMetro</a:t>
            </a:r>
            <a:r>
              <a:rPr lang="en-US" dirty="0" smtClean="0">
                <a:solidFill>
                  <a:schemeClr val="accent2"/>
                </a:solidFill>
              </a:rPr>
              <a:t> certified – Portuguese, English labels, docs</a:t>
            </a:r>
          </a:p>
          <a:p>
            <a:pPr marL="0" indent="0">
              <a:buFontTx/>
              <a:buNone/>
              <a:defRPr/>
            </a:pPr>
            <a:r>
              <a:rPr lang="en-US" b="1" dirty="0" smtClean="0">
                <a:solidFill>
                  <a:schemeClr val="accent2"/>
                </a:solidFill>
              </a:rPr>
              <a:t>-32</a:t>
            </a:r>
            <a:r>
              <a:rPr lang="en-US" dirty="0" smtClean="0">
                <a:solidFill>
                  <a:schemeClr val="accent2"/>
                </a:solidFill>
              </a:rPr>
              <a:t>: 220/60/1</a:t>
            </a:r>
          </a:p>
          <a:p>
            <a:pPr>
              <a:buFontTx/>
              <a:buChar char="-"/>
              <a:defRPr/>
            </a:pPr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Recommended Spare Parts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74688" y="1422400"/>
            <a:ext cx="7016750" cy="3886200"/>
          </a:xfrm>
        </p:spPr>
        <p:txBody>
          <a:bodyPr/>
          <a:lstStyle/>
          <a:p>
            <a:r>
              <a:rPr lang="en-US" altLang="en-US" smtClean="0">
                <a:solidFill>
                  <a:schemeClr val="accent2"/>
                </a:solidFill>
              </a:rPr>
              <a:t>15 inch door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20 inch door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Door rollers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Curtain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Water pump – not new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Inlet water solenoid valve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Spray platform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Controller</a:t>
            </a:r>
          </a:p>
          <a:p>
            <a:r>
              <a:rPr lang="en-US" altLang="en-US" smtClean="0">
                <a:solidFill>
                  <a:schemeClr val="accent2"/>
                </a:solidFill>
              </a:rPr>
              <a:t>Bin thermostat</a:t>
            </a:r>
          </a:p>
          <a:p>
            <a:endParaRPr lang="en-US" altLang="en-US" smtClean="0">
              <a:solidFill>
                <a:schemeClr val="accent2"/>
              </a:solidFill>
            </a:endParaRPr>
          </a:p>
        </p:txBody>
      </p:sp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059488"/>
            <a:ext cx="2009775" cy="79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7848600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	</a:t>
            </a:r>
            <a:endParaRPr lang="en-US" dirty="0" smtClean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  The Essential </a:t>
            </a:r>
            <a:r>
              <a:rPr lang="en-US" dirty="0" err="1" smtClean="0">
                <a:solidFill>
                  <a:schemeClr val="accent6"/>
                </a:solidFill>
              </a:rPr>
              <a:t>Ice</a:t>
            </a:r>
            <a:r>
              <a:rPr lang="en-US" baseline="30000" dirty="0" err="1" smtClean="0">
                <a:solidFill>
                  <a:schemeClr val="accent6"/>
                </a:solidFill>
              </a:rPr>
              <a:t>TM</a:t>
            </a:r>
            <a:r>
              <a:rPr lang="en-US" dirty="0" smtClean="0">
                <a:solidFill>
                  <a:schemeClr val="accent6"/>
                </a:solidFill>
              </a:rPr>
              <a:t> Series by Scotsman provides customers with the ice they </a:t>
            </a:r>
            <a:r>
              <a:rPr lang="en-US" b="1" dirty="0" smtClean="0">
                <a:solidFill>
                  <a:schemeClr val="accent6"/>
                </a:solidFill>
              </a:rPr>
              <a:t>need</a:t>
            </a:r>
            <a:r>
              <a:rPr lang="en-US" dirty="0" smtClean="0">
                <a:solidFill>
                  <a:schemeClr val="accent6"/>
                </a:solidFill>
              </a:rPr>
              <a:t> for their operation; </a:t>
            </a:r>
            <a:r>
              <a:rPr lang="en-US" b="1" dirty="0" smtClean="0">
                <a:solidFill>
                  <a:schemeClr val="accent6"/>
                </a:solidFill>
              </a:rPr>
              <a:t>Reliably, Intuitively </a:t>
            </a:r>
            <a:r>
              <a:rPr lang="en-US" dirty="0" smtClean="0">
                <a:solidFill>
                  <a:schemeClr val="accent6"/>
                </a:solidFill>
              </a:rPr>
              <a:t>and </a:t>
            </a:r>
            <a:r>
              <a:rPr lang="en-US" b="1" dirty="0" smtClean="0">
                <a:solidFill>
                  <a:schemeClr val="accent6"/>
                </a:solidFill>
              </a:rPr>
              <a:t>Cost Effectively. </a:t>
            </a:r>
            <a:r>
              <a:rPr lang="en-US" dirty="0" smtClean="0">
                <a:solidFill>
                  <a:schemeClr val="accent6"/>
                </a:solidFill>
              </a:rPr>
              <a:t>Scotsman fulfills those needs through Innovative Engineering and </a:t>
            </a:r>
            <a:r>
              <a:rPr lang="en-US" dirty="0">
                <a:solidFill>
                  <a:schemeClr val="accent6"/>
                </a:solidFill>
              </a:rPr>
              <a:t>Quality </a:t>
            </a:r>
            <a:r>
              <a:rPr lang="en-US" dirty="0" smtClean="0">
                <a:solidFill>
                  <a:schemeClr val="accent6"/>
                </a:solidFill>
              </a:rPr>
              <a:t>Manufacturing that has defined Scotsman for the past 60 years.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18435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39"/>
          <a:stretch>
            <a:fillRect/>
          </a:stretch>
        </p:blipFill>
        <p:spPr bwMode="auto">
          <a:xfrm>
            <a:off x="0" y="5722938"/>
            <a:ext cx="2892425" cy="113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6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860" t="10428"/>
          <a:stretch>
            <a:fillRect/>
          </a:stretch>
        </p:blipFill>
        <p:spPr bwMode="auto">
          <a:xfrm>
            <a:off x="519113" y="914400"/>
            <a:ext cx="2781300" cy="109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7848600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	</a:t>
            </a:r>
            <a:endParaRPr lang="en-US" dirty="0" smtClean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  The Essential </a:t>
            </a:r>
            <a:r>
              <a:rPr lang="en-US" dirty="0" err="1" smtClean="0">
                <a:solidFill>
                  <a:schemeClr val="accent6"/>
                </a:solidFill>
              </a:rPr>
              <a:t>Ice</a:t>
            </a:r>
            <a:r>
              <a:rPr lang="en-US" baseline="30000" dirty="0" err="1" smtClean="0">
                <a:solidFill>
                  <a:schemeClr val="accent6"/>
                </a:solidFill>
              </a:rPr>
              <a:t>TM</a:t>
            </a:r>
            <a:r>
              <a:rPr lang="en-US" dirty="0" smtClean="0">
                <a:solidFill>
                  <a:schemeClr val="accent6"/>
                </a:solidFill>
              </a:rPr>
              <a:t> Series by Scotsman provides customers with the ice they </a:t>
            </a:r>
            <a:r>
              <a:rPr lang="en-US" b="1" dirty="0" smtClean="0">
                <a:solidFill>
                  <a:schemeClr val="accent6"/>
                </a:solidFill>
              </a:rPr>
              <a:t>need</a:t>
            </a:r>
            <a:r>
              <a:rPr lang="en-US" dirty="0" smtClean="0">
                <a:solidFill>
                  <a:schemeClr val="accent6"/>
                </a:solidFill>
              </a:rPr>
              <a:t> for their operation; </a:t>
            </a:r>
            <a:r>
              <a:rPr lang="en-US" b="1" dirty="0" smtClean="0">
                <a:solidFill>
                  <a:schemeClr val="accent6"/>
                </a:solidFill>
              </a:rPr>
              <a:t>Reliably, Intuitively </a:t>
            </a:r>
            <a:r>
              <a:rPr lang="en-US" dirty="0" smtClean="0">
                <a:solidFill>
                  <a:schemeClr val="accent6"/>
                </a:solidFill>
              </a:rPr>
              <a:t>and </a:t>
            </a:r>
            <a:r>
              <a:rPr lang="en-US" b="1" dirty="0" smtClean="0">
                <a:solidFill>
                  <a:schemeClr val="accent6"/>
                </a:solidFill>
              </a:rPr>
              <a:t>Cost Effectively. </a:t>
            </a:r>
            <a:r>
              <a:rPr lang="en-US" dirty="0" smtClean="0">
                <a:solidFill>
                  <a:schemeClr val="accent6"/>
                </a:solidFill>
              </a:rPr>
              <a:t>Scotsman fulfills those needs through Innovative Engineering and </a:t>
            </a:r>
            <a:r>
              <a:rPr lang="en-US" dirty="0">
                <a:solidFill>
                  <a:schemeClr val="accent6"/>
                </a:solidFill>
              </a:rPr>
              <a:t>Quality </a:t>
            </a:r>
            <a:r>
              <a:rPr lang="en-US" dirty="0" smtClean="0">
                <a:solidFill>
                  <a:schemeClr val="accent6"/>
                </a:solidFill>
              </a:rPr>
              <a:t>Manufacturing that has defined Scotsman for the past 60 years.</a:t>
            </a:r>
          </a:p>
          <a:p>
            <a:pPr>
              <a:lnSpc>
                <a:spcPct val="150000"/>
              </a:lnSpc>
              <a:spcBef>
                <a:spcPct val="0"/>
              </a:spcBef>
              <a:buFontTx/>
              <a:buNone/>
              <a:defRPr/>
            </a:pPr>
            <a:endParaRPr lang="en-US" dirty="0" smtClean="0"/>
          </a:p>
          <a:p>
            <a:pPr eaLnBrk="1" hangingPunct="1">
              <a:defRPr/>
            </a:pPr>
            <a:endParaRPr lang="en-US" dirty="0" smtClean="0"/>
          </a:p>
        </p:txBody>
      </p:sp>
      <p:pic>
        <p:nvPicPr>
          <p:cNvPr id="2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3" t="9814"/>
          <a:stretch>
            <a:fillRect/>
          </a:stretch>
        </p:blipFill>
        <p:spPr bwMode="auto">
          <a:xfrm>
            <a:off x="101600" y="5757863"/>
            <a:ext cx="279082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3" t="9814"/>
          <a:stretch>
            <a:fillRect/>
          </a:stretch>
        </p:blipFill>
        <p:spPr bwMode="auto">
          <a:xfrm>
            <a:off x="795338" y="896938"/>
            <a:ext cx="279082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239713" y="428625"/>
            <a:ext cx="6019800" cy="609600"/>
          </a:xfrm>
        </p:spPr>
        <p:txBody>
          <a:bodyPr/>
          <a:lstStyle/>
          <a:p>
            <a:r>
              <a:rPr lang="en-US" altLang="en-US" smtClean="0"/>
              <a:t>New Product Offering</a:t>
            </a:r>
          </a:p>
        </p:txBody>
      </p:sp>
      <p:pic>
        <p:nvPicPr>
          <p:cNvPr id="5123" name="Picture 2" descr="T:\Share\Marketing\Marketing Communications\Photos\Photoshoots &amp; Archive\Success and ECC\Low Res ScotsmanBlockOutImages\28513 Scotsman112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65" t="14691" r="17162" b="6625"/>
          <a:stretch>
            <a:fillRect/>
          </a:stretch>
        </p:blipFill>
        <p:spPr bwMode="auto">
          <a:xfrm>
            <a:off x="463550" y="1038225"/>
            <a:ext cx="1692275" cy="269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3" descr="T:\Share\Marketing\Marketing Communications\Photos\Photoshoots &amp; Archive\Success and ECC\Low Res ScotsmanBlockOutImages\28513 Scotsman112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19888" y="593725"/>
            <a:ext cx="22860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4" descr="T:\Share\Marketing\Marketing Communications\Photos\Photoshoots &amp; Archive\Success and ECC\Low Res ScotsmanBlockOutImages\28513 Scotsman112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738" t="14938" r="15201" b="6378"/>
          <a:stretch>
            <a:fillRect/>
          </a:stretch>
        </p:blipFill>
        <p:spPr>
          <a:xfrm>
            <a:off x="3832225" y="1162050"/>
            <a:ext cx="1716088" cy="269875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2713" y="4278313"/>
            <a:ext cx="3906837" cy="2462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CU0415MA-1:         115V /60Hz /1	</a:t>
            </a:r>
          </a:p>
          <a:p>
            <a:pPr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CU0415MA-6:         220V /50Hz /1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Up to 58 </a:t>
            </a:r>
            <a:r>
              <a:rPr lang="en-US" sz="1400" b="1" dirty="0" err="1">
                <a:solidFill>
                  <a:schemeClr val="accent2"/>
                </a:solidFill>
                <a:ea typeface="+mn-ea"/>
              </a:rPr>
              <a:t>lb</a:t>
            </a:r>
            <a:r>
              <a:rPr lang="en-US" sz="1400" b="1" dirty="0">
                <a:solidFill>
                  <a:schemeClr val="accent2"/>
                </a:solidFill>
                <a:ea typeface="+mn-ea"/>
              </a:rPr>
              <a:t> ice per day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Stores 36 </a:t>
            </a:r>
            <a:r>
              <a:rPr lang="en-US" sz="1400" b="1" dirty="0" err="1">
                <a:solidFill>
                  <a:schemeClr val="accent2"/>
                </a:solidFill>
                <a:ea typeface="+mn-ea"/>
              </a:rPr>
              <a:t>lb</a:t>
            </a: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15” Wide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9288" y="4267200"/>
            <a:ext cx="3905250" cy="2462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CU0715MA-1:        115V /60Hz /1	</a:t>
            </a:r>
          </a:p>
          <a:p>
            <a:pPr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CU0715MA-6:        220V /50Hz /1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Up to 80 </a:t>
            </a:r>
            <a:r>
              <a:rPr lang="en-US" sz="1400" b="1" dirty="0" err="1">
                <a:solidFill>
                  <a:schemeClr val="accent2"/>
                </a:solidFill>
                <a:ea typeface="+mn-ea"/>
              </a:rPr>
              <a:t>lb</a:t>
            </a:r>
            <a:r>
              <a:rPr lang="en-US" sz="1400" b="1" dirty="0">
                <a:solidFill>
                  <a:schemeClr val="accent2"/>
                </a:solidFill>
                <a:ea typeface="+mn-ea"/>
              </a:rPr>
              <a:t> ice per day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Stores 36 </a:t>
            </a:r>
            <a:r>
              <a:rPr lang="en-US" sz="1400" b="1" dirty="0" err="1">
                <a:solidFill>
                  <a:schemeClr val="accent2"/>
                </a:solidFill>
                <a:ea typeface="+mn-ea"/>
              </a:rPr>
              <a:t>lb</a:t>
            </a: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15”  Wide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16663" y="4278313"/>
            <a:ext cx="3905250" cy="24622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CU0920MA-1:       115V /60Hz /1	</a:t>
            </a:r>
          </a:p>
          <a:p>
            <a:pPr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CU0920MA-6:       220V /50Hz /1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Up to 100 </a:t>
            </a:r>
            <a:r>
              <a:rPr lang="en-US" sz="1400" b="1" dirty="0" err="1">
                <a:solidFill>
                  <a:schemeClr val="accent2"/>
                </a:solidFill>
                <a:ea typeface="+mn-ea"/>
              </a:rPr>
              <a:t>lb</a:t>
            </a:r>
            <a:r>
              <a:rPr lang="en-US" sz="1400" b="1" dirty="0">
                <a:solidFill>
                  <a:schemeClr val="accent2"/>
                </a:solidFill>
                <a:ea typeface="+mn-ea"/>
              </a:rPr>
              <a:t> ice per day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Stores 57 </a:t>
            </a:r>
            <a:r>
              <a:rPr lang="en-US" sz="1400" b="1" dirty="0" err="1">
                <a:solidFill>
                  <a:schemeClr val="accent2"/>
                </a:solidFill>
                <a:ea typeface="+mn-ea"/>
              </a:rPr>
              <a:t>lb</a:t>
            </a: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 marL="285750" indent="-285750">
              <a:buFont typeface="Arial" pitchFamily="34" charset="0"/>
              <a:buChar char="•"/>
              <a:defRPr/>
            </a:pPr>
            <a:r>
              <a:rPr lang="en-US" sz="1400" b="1" dirty="0">
                <a:solidFill>
                  <a:schemeClr val="accent2"/>
                </a:solidFill>
                <a:ea typeface="+mn-ea"/>
              </a:rPr>
              <a:t>20” Wide</a:t>
            </a: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  <a:p>
            <a:pPr>
              <a:defRPr/>
            </a:pPr>
            <a:endParaRPr lang="en-US" sz="1400" b="1" dirty="0">
              <a:solidFill>
                <a:schemeClr val="accent2"/>
              </a:solidFill>
              <a:ea typeface="+mn-ea"/>
            </a:endParaRPr>
          </a:p>
        </p:txBody>
      </p:sp>
      <p:cxnSp>
        <p:nvCxnSpPr>
          <p:cNvPr id="5129" name="Straight Connector 5"/>
          <p:cNvCxnSpPr>
            <a:cxnSpLocks noChangeShapeType="1"/>
          </p:cNvCxnSpPr>
          <p:nvPr/>
        </p:nvCxnSpPr>
        <p:spPr bwMode="auto">
          <a:xfrm>
            <a:off x="3003550" y="1263650"/>
            <a:ext cx="55563" cy="55943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30" name="Straight Connector 12"/>
          <p:cNvCxnSpPr>
            <a:cxnSpLocks noChangeShapeType="1"/>
          </p:cNvCxnSpPr>
          <p:nvPr/>
        </p:nvCxnSpPr>
        <p:spPr bwMode="auto">
          <a:xfrm>
            <a:off x="6259513" y="1263650"/>
            <a:ext cx="57150" cy="559435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Reliability</a:t>
            </a: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Ease of Use</a:t>
            </a: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Compact, Attractive Design</a:t>
            </a: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High Production</a:t>
            </a: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Clear Ice Cubes</a:t>
            </a: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Environmentally Friendly</a:t>
            </a: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 smtClean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 smtClean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 smtClean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>
                <a:solidFill>
                  <a:schemeClr val="accent6"/>
                </a:solidFill>
              </a:rPr>
              <a:t>	</a:t>
            </a:r>
            <a:endParaRPr lang="en-US" sz="1600" dirty="0" smtClean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>
                <a:solidFill>
                  <a:schemeClr val="accent6"/>
                </a:solidFill>
              </a:rPr>
              <a:t> </a:t>
            </a:r>
            <a:r>
              <a:rPr lang="en-US" sz="1600" dirty="0" smtClean="0">
                <a:solidFill>
                  <a:schemeClr val="accent6"/>
                </a:solidFill>
              </a:rPr>
              <a:t> </a:t>
            </a:r>
            <a:endParaRPr lang="en-US" sz="1600" dirty="0" smtClean="0"/>
          </a:p>
        </p:txBody>
      </p:sp>
      <p:sp>
        <p:nvSpPr>
          <p:cNvPr id="614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pic>
        <p:nvPicPr>
          <p:cNvPr id="6148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513" t="9814"/>
          <a:stretch>
            <a:fillRect/>
          </a:stretch>
        </p:blipFill>
        <p:spPr bwMode="auto">
          <a:xfrm>
            <a:off x="101600" y="5757863"/>
            <a:ext cx="2790825" cy="1100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Reliability- Essential Ice machines will </a:t>
            </a:r>
            <a:r>
              <a:rPr lang="en-US" sz="1600" dirty="0">
                <a:solidFill>
                  <a:schemeClr val="accent6"/>
                </a:solidFill>
              </a:rPr>
              <a:t>last long and </a:t>
            </a:r>
            <a:r>
              <a:rPr lang="en-US" sz="1600" dirty="0" smtClean="0">
                <a:solidFill>
                  <a:schemeClr val="accent6"/>
                </a:solidFill>
              </a:rPr>
              <a:t>help reduce </a:t>
            </a:r>
            <a:r>
              <a:rPr lang="en-US" sz="1600" dirty="0">
                <a:solidFill>
                  <a:schemeClr val="accent6"/>
                </a:solidFill>
              </a:rPr>
              <a:t>repair </a:t>
            </a:r>
            <a:r>
              <a:rPr lang="en-US" sz="1600" dirty="0" smtClean="0">
                <a:solidFill>
                  <a:schemeClr val="accent6"/>
                </a:solidFill>
              </a:rPr>
              <a:t>expense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Industry leading </a:t>
            </a:r>
            <a:r>
              <a:rPr lang="en-US" sz="1600" b="1" dirty="0" smtClean="0">
                <a:solidFill>
                  <a:schemeClr val="accent6"/>
                </a:solidFill>
              </a:rPr>
              <a:t>Warranty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400" b="1" dirty="0" smtClean="0">
                <a:solidFill>
                  <a:schemeClr val="accent6"/>
                </a:solidFill>
              </a:rPr>
              <a:t>3</a:t>
            </a:r>
            <a:r>
              <a:rPr lang="en-US" sz="1400" dirty="0" smtClean="0">
                <a:solidFill>
                  <a:schemeClr val="accent6"/>
                </a:solidFill>
              </a:rPr>
              <a:t> year parts and labor on all components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 smtClean="0">
              <a:solidFill>
                <a:schemeClr val="accent6"/>
              </a:solidFill>
            </a:endParaRP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Assembled in the USA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400" dirty="0" smtClean="0">
                <a:solidFill>
                  <a:schemeClr val="accent6"/>
                </a:solidFill>
              </a:rPr>
              <a:t>Award winning Fairfax, South Carolina Facility</a:t>
            </a:r>
          </a:p>
          <a:p>
            <a:pPr lvl="3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400" dirty="0" smtClean="0">
                <a:solidFill>
                  <a:schemeClr val="accent6"/>
                </a:solidFill>
              </a:rPr>
              <a:t>ISO9001:2008 accredited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400" dirty="0" smtClean="0">
                <a:solidFill>
                  <a:schemeClr val="accent6"/>
                </a:solidFill>
              </a:rPr>
              <a:t>All machines run tested before shipment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>
                <a:solidFill>
                  <a:schemeClr val="accent6"/>
                </a:solidFill>
              </a:rPr>
              <a:t> </a:t>
            </a:r>
            <a:r>
              <a:rPr lang="en-US" sz="1600" dirty="0" smtClean="0">
                <a:solidFill>
                  <a:schemeClr val="accent6"/>
                </a:solidFill>
              </a:rPr>
              <a:t> </a:t>
            </a:r>
            <a:endParaRPr lang="en-US" sz="1600" dirty="0" smtClean="0"/>
          </a:p>
        </p:txBody>
      </p:sp>
      <p:pic>
        <p:nvPicPr>
          <p:cNvPr id="7171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43600"/>
            <a:ext cx="2043113" cy="812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7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10375" y="2419350"/>
            <a:ext cx="1411288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8" descr="T:\Share\Marketing\Marketing Communications\Commercial\Logos\Awards\Low Res\shingo_logo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71750" y="4819650"/>
            <a:ext cx="9398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9" descr="T:\Share\Marketing\Marketing Communications\Commercial\Logos\Awards\Low Res\IWbestWinner3Inch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75138" y="4819650"/>
            <a:ext cx="1714500" cy="193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Ease of Use – Essential Ice allows operators to efficiently get ice they need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Slide Up Door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Large Access Area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Ice Scoop Included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Intuitive Control Panel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On/Off/Clean Switch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Ice Thickness Adjustment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Harvest Time Adjustment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endParaRPr lang="en-US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>
                <a:solidFill>
                  <a:schemeClr val="accent6"/>
                </a:solidFill>
              </a:rPr>
              <a:t> </a:t>
            </a:r>
            <a:r>
              <a:rPr lang="en-US" sz="1600" dirty="0" smtClean="0">
                <a:solidFill>
                  <a:schemeClr val="accent6"/>
                </a:solidFill>
              </a:rPr>
              <a:t> </a:t>
            </a:r>
            <a:endParaRPr lang="en-US" sz="1600" dirty="0" smtClean="0"/>
          </a:p>
        </p:txBody>
      </p:sp>
      <p:sp>
        <p:nvSpPr>
          <p:cNvPr id="8195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pic>
        <p:nvPicPr>
          <p:cNvPr id="8196" name="Picture 5" descr="T:\Share\Marketing\Marketing Communications\Photos\Photoshoots &amp; Archive\Success and ECC\Low Res ScotsmanBlockOutImages\28513 Scotsman1123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720" t="15378" r="10266" b="7361"/>
          <a:stretch>
            <a:fillRect/>
          </a:stretch>
        </p:blipFill>
        <p:spPr bwMode="auto">
          <a:xfrm>
            <a:off x="5610225" y="1546225"/>
            <a:ext cx="1625600" cy="2325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4800" y="4040188"/>
            <a:ext cx="2076450" cy="183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8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23"/>
          <a:stretch>
            <a:fillRect/>
          </a:stretch>
        </p:blipFill>
        <p:spPr bwMode="auto">
          <a:xfrm>
            <a:off x="0" y="5872163"/>
            <a:ext cx="289242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dirty="0">
                <a:solidFill>
                  <a:schemeClr val="accent6"/>
                </a:solidFill>
              </a:rPr>
              <a:t>Compact and Attractive Design- Essential </a:t>
            </a:r>
            <a:r>
              <a:rPr lang="en-US" dirty="0" smtClean="0">
                <a:solidFill>
                  <a:schemeClr val="accent6"/>
                </a:solidFill>
              </a:rPr>
              <a:t>Ice can fit in virtually any location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Only 15” or 20” cm wide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37.5” tall with 6” legs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32” tall with floor mount kit (KUFM15 or KUFM20)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b="1" dirty="0" smtClean="0">
                <a:solidFill>
                  <a:schemeClr val="accent6"/>
                </a:solidFill>
              </a:rPr>
              <a:t>For  ADA Applications - Fits underneath a 34” counter 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Durable hard plastic front with curved door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8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endParaRPr lang="en-US" dirty="0" smtClean="0"/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84875"/>
            <a:ext cx="1941513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pic>
        <p:nvPicPr>
          <p:cNvPr id="9221" name="Picture 5" descr="T:\Share\Marketing\Marketing Communications\Photos\Photoshoots &amp; Archive\Success and ECC\ScotsmanBlockOutImages\28513 Scotsman11258 no legs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3447" t="13242" r="24091" b="18130"/>
          <a:stretch>
            <a:fillRect/>
          </a:stretch>
        </p:blipFill>
        <p:spPr bwMode="auto">
          <a:xfrm>
            <a:off x="6559550" y="3659188"/>
            <a:ext cx="1062038" cy="208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Right Arrow 1"/>
          <p:cNvSpPr>
            <a:spLocks noChangeArrowheads="1"/>
          </p:cNvSpPr>
          <p:nvPr/>
        </p:nvSpPr>
        <p:spPr bwMode="auto">
          <a:xfrm>
            <a:off x="5362575" y="5364163"/>
            <a:ext cx="1196975" cy="690562"/>
          </a:xfrm>
          <a:prstGeom prst="rightArrow">
            <a:avLst>
              <a:gd name="adj1" fmla="val 50000"/>
              <a:gd name="adj2" fmla="val 49970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n-US" altLang="en-US"/>
          </a:p>
        </p:txBody>
      </p:sp>
      <p:pic>
        <p:nvPicPr>
          <p:cNvPr id="9223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23"/>
          <a:stretch>
            <a:fillRect/>
          </a:stretch>
        </p:blipFill>
        <p:spPr bwMode="auto">
          <a:xfrm>
            <a:off x="0" y="5872163"/>
            <a:ext cx="289242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9224" name="Straight Connector 3"/>
          <p:cNvCxnSpPr>
            <a:cxnSpLocks noChangeShapeType="1"/>
          </p:cNvCxnSpPr>
          <p:nvPr/>
        </p:nvCxnSpPr>
        <p:spPr bwMode="auto">
          <a:xfrm>
            <a:off x="7789863" y="3711575"/>
            <a:ext cx="33337" cy="1998663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5" name="Straight Connector 7"/>
          <p:cNvCxnSpPr>
            <a:cxnSpLocks noChangeShapeType="1"/>
          </p:cNvCxnSpPr>
          <p:nvPr/>
        </p:nvCxnSpPr>
        <p:spPr bwMode="auto">
          <a:xfrm>
            <a:off x="7632700" y="3711575"/>
            <a:ext cx="3143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9226" name="Straight Connector 12"/>
          <p:cNvCxnSpPr>
            <a:cxnSpLocks noChangeShapeType="1"/>
          </p:cNvCxnSpPr>
          <p:nvPr/>
        </p:nvCxnSpPr>
        <p:spPr bwMode="auto">
          <a:xfrm>
            <a:off x="7666038" y="5710238"/>
            <a:ext cx="314325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9227" name="TextBox 8"/>
          <p:cNvSpPr txBox="1">
            <a:spLocks noChangeArrowheads="1"/>
          </p:cNvSpPr>
          <p:nvPr/>
        </p:nvSpPr>
        <p:spPr bwMode="auto">
          <a:xfrm>
            <a:off x="7823200" y="4479925"/>
            <a:ext cx="11398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120000"/>
              </a:lnSpc>
              <a:spcBef>
                <a:spcPct val="20000"/>
              </a:spcBef>
              <a:buChar char="•"/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en-US"/>
              <a:t>31.9”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1084263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dirty="0">
                <a:solidFill>
                  <a:schemeClr val="accent6"/>
                </a:solidFill>
              </a:rPr>
              <a:t>Compact and Attractive </a:t>
            </a:r>
            <a:r>
              <a:rPr lang="en-US" dirty="0" smtClean="0">
                <a:solidFill>
                  <a:schemeClr val="accent6"/>
                </a:solidFill>
              </a:rPr>
              <a:t>Design</a:t>
            </a:r>
            <a:r>
              <a:rPr lang="en-US" sz="1800" b="1" dirty="0" smtClean="0">
                <a:solidFill>
                  <a:schemeClr val="accent6"/>
                </a:solidFill>
              </a:rPr>
              <a:t> 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S3 Metallic Alloy side and top panels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Corrosion resistant</a:t>
            </a: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Easy to clean, smudge resistant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800" dirty="0" smtClean="0">
                <a:solidFill>
                  <a:schemeClr val="accent6"/>
                </a:solidFill>
              </a:rPr>
              <a:t>Durable </a:t>
            </a:r>
            <a:r>
              <a:rPr lang="en-US" sz="1800" dirty="0">
                <a:solidFill>
                  <a:schemeClr val="accent6"/>
                </a:solidFill>
              </a:rPr>
              <a:t>hard plastic front with curved door</a:t>
            </a: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8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smtClean="0">
                <a:solidFill>
                  <a:schemeClr val="accent6"/>
                </a:solidFill>
              </a:rPr>
              <a:t> </a:t>
            </a:r>
            <a:endParaRPr lang="en-US" dirty="0" smtClean="0"/>
          </a:p>
        </p:txBody>
      </p:sp>
      <p:pic>
        <p:nvPicPr>
          <p:cNvPr id="921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984875"/>
            <a:ext cx="1941513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22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pic>
        <p:nvPicPr>
          <p:cNvPr id="9223" name="Picture 4" descr="T:\Share\Marketing\Marketing Communications\Commercial\Logos\Essential Ice Logo\Essential Ice Logo with TM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223"/>
          <a:stretch>
            <a:fillRect/>
          </a:stretch>
        </p:blipFill>
        <p:spPr bwMode="auto">
          <a:xfrm>
            <a:off x="0" y="5872163"/>
            <a:ext cx="2892425" cy="985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088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8975" y="993775"/>
            <a:ext cx="8455025" cy="3886200"/>
          </a:xfrm>
        </p:spPr>
        <p:txBody>
          <a:bodyPr/>
          <a:lstStyle/>
          <a:p>
            <a:pPr>
              <a:lnSpc>
                <a:spcPct val="180000"/>
              </a:lnSpc>
              <a:spcBef>
                <a:spcPct val="0"/>
              </a:spcBef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High Production – Essential Ice produces the right amount of ice for customer needs</a:t>
            </a:r>
            <a:endParaRPr lang="en-US" sz="26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endParaRPr lang="en-US" sz="2200" b="1" dirty="0" smtClean="0">
              <a:solidFill>
                <a:schemeClr val="accent6"/>
              </a:solidFill>
            </a:endParaRPr>
          </a:p>
          <a:p>
            <a:pPr lvl="2">
              <a:lnSpc>
                <a:spcPct val="180000"/>
              </a:lnSpc>
              <a:spcBef>
                <a:spcPct val="0"/>
              </a:spcBef>
              <a:defRPr/>
            </a:pPr>
            <a:endParaRPr lang="en-US" sz="2200" dirty="0" smtClean="0">
              <a:solidFill>
                <a:schemeClr val="accent6"/>
              </a:solidFill>
            </a:endParaRPr>
          </a:p>
          <a:p>
            <a:pPr lvl="1">
              <a:lnSpc>
                <a:spcPct val="180000"/>
              </a:lnSpc>
              <a:spcBef>
                <a:spcPct val="0"/>
              </a:spcBef>
              <a:defRPr/>
            </a:pPr>
            <a:endParaRPr lang="en-US" sz="1600" dirty="0">
              <a:solidFill>
                <a:schemeClr val="accent6"/>
              </a:solidFill>
            </a:endParaRP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 smtClean="0">
                <a:solidFill>
                  <a:schemeClr val="accent6"/>
                </a:solidFill>
              </a:rPr>
              <a:t>	</a:t>
            </a:r>
          </a:p>
          <a:p>
            <a:pPr>
              <a:lnSpc>
                <a:spcPct val="180000"/>
              </a:lnSpc>
              <a:spcBef>
                <a:spcPct val="0"/>
              </a:spcBef>
              <a:buFontTx/>
              <a:buNone/>
              <a:defRPr/>
            </a:pPr>
            <a:r>
              <a:rPr lang="en-US" sz="1600" dirty="0">
                <a:solidFill>
                  <a:schemeClr val="accent6"/>
                </a:solidFill>
              </a:rPr>
              <a:t> </a:t>
            </a:r>
            <a:r>
              <a:rPr lang="en-US" sz="1600" dirty="0" smtClean="0">
                <a:solidFill>
                  <a:schemeClr val="accent6"/>
                </a:solidFill>
              </a:rPr>
              <a:t> </a:t>
            </a:r>
            <a:endParaRPr lang="en-US" sz="1600" dirty="0" smtClean="0"/>
          </a:p>
        </p:txBody>
      </p:sp>
      <p:sp>
        <p:nvSpPr>
          <p:cNvPr id="10243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Features and Benefits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371475" y="1622425"/>
          <a:ext cx="8534400" cy="4595813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2460979"/>
                <a:gridCol w="1806221"/>
                <a:gridCol w="2133600"/>
                <a:gridCol w="2133600"/>
              </a:tblGrid>
              <a:tr h="640050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CU0415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CU0715</a:t>
                      </a:r>
                      <a:endParaRPr lang="en-US" sz="1800" dirty="0"/>
                    </a:p>
                  </a:txBody>
                  <a:tcPr marT="45710" marB="45710"/>
                </a:tc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CU0920</a:t>
                      </a:r>
                      <a:endParaRPr lang="en-US" sz="1800" dirty="0"/>
                    </a:p>
                  </a:txBody>
                  <a:tcPr marT="45710" marB="45710"/>
                </a:tc>
              </a:tr>
              <a:tr h="157820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Production per day</a:t>
                      </a:r>
                    </a:p>
                    <a:p>
                      <a:r>
                        <a:rPr lang="en-US" sz="1800" baseline="0" dirty="0" smtClean="0"/>
                        <a:t>70</a:t>
                      </a:r>
                      <a:r>
                        <a:rPr lang="en-US" sz="1800" baseline="30000" dirty="0" smtClean="0"/>
                        <a:t>0</a:t>
                      </a:r>
                      <a:r>
                        <a:rPr lang="en-US" sz="1800" baseline="0" dirty="0" smtClean="0"/>
                        <a:t>F air</a:t>
                      </a:r>
                      <a:r>
                        <a:rPr lang="en-US" sz="1800" dirty="0" smtClean="0"/>
                        <a:t> /50</a:t>
                      </a:r>
                      <a:r>
                        <a:rPr lang="en-US" sz="1800" baseline="30000" dirty="0" smtClean="0"/>
                        <a:t>0</a:t>
                      </a:r>
                      <a:r>
                        <a:rPr lang="en-US" sz="1800" baseline="0" dirty="0" smtClean="0"/>
                        <a:t>F water</a:t>
                      </a:r>
                    </a:p>
                    <a:p>
                      <a:r>
                        <a:rPr lang="en-US" sz="1800" baseline="0" dirty="0" smtClean="0"/>
                        <a:t>(</a:t>
                      </a:r>
                      <a:r>
                        <a:rPr lang="en-US" sz="1800" baseline="0" dirty="0" err="1" smtClean="0"/>
                        <a:t>lb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58 </a:t>
                      </a:r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80 </a:t>
                      </a:r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100 </a:t>
                      </a:r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</a:tr>
              <a:tr h="1188783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Production per day</a:t>
                      </a:r>
                    </a:p>
                    <a:p>
                      <a:r>
                        <a:rPr lang="en-US" sz="1800" dirty="0" smtClean="0"/>
                        <a:t>90</a:t>
                      </a:r>
                      <a:r>
                        <a:rPr lang="en-US" sz="1800" baseline="30000" dirty="0" smtClean="0"/>
                        <a:t>0</a:t>
                      </a:r>
                      <a:r>
                        <a:rPr lang="en-US" sz="1800" baseline="0" dirty="0" smtClean="0"/>
                        <a:t>F air</a:t>
                      </a:r>
                      <a:r>
                        <a:rPr lang="en-US" sz="1800" dirty="0" smtClean="0"/>
                        <a:t> /70</a:t>
                      </a:r>
                      <a:r>
                        <a:rPr lang="en-US" sz="1800" baseline="30000" dirty="0" smtClean="0"/>
                        <a:t>0</a:t>
                      </a:r>
                      <a:r>
                        <a:rPr lang="en-US" sz="1800" baseline="0" dirty="0" smtClean="0"/>
                        <a:t>F water</a:t>
                      </a:r>
                    </a:p>
                    <a:p>
                      <a:r>
                        <a:rPr lang="en-US" sz="1800" baseline="0" dirty="0" smtClean="0"/>
                        <a:t>(</a:t>
                      </a:r>
                      <a:r>
                        <a:rPr lang="en-US" sz="1800" baseline="0" dirty="0" err="1" smtClean="0"/>
                        <a:t>lb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 smtClean="0"/>
                    </a:p>
                    <a:p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38 </a:t>
                      </a:r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58 </a:t>
                      </a:r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80 </a:t>
                      </a:r>
                      <a:endParaRPr lang="en-US" sz="1800" dirty="0"/>
                    </a:p>
                  </a:txBody>
                  <a:tcPr marT="45710" marB="45710" anchor="ctr">
                    <a:solidFill>
                      <a:schemeClr val="accent1"/>
                    </a:solidFill>
                  </a:tcPr>
                </a:tc>
              </a:tr>
              <a:tr h="1188775">
                <a:tc>
                  <a:txBody>
                    <a:bodyPr/>
                    <a:lstStyle/>
                    <a:p>
                      <a:r>
                        <a:rPr lang="en-US" sz="1800" dirty="0" smtClean="0"/>
                        <a:t>Storage capacity (</a:t>
                      </a:r>
                      <a:r>
                        <a:rPr lang="en-US" sz="1800" dirty="0" err="1" smtClean="0"/>
                        <a:t>lb</a:t>
                      </a:r>
                      <a:r>
                        <a:rPr lang="en-US" sz="1800" dirty="0" smtClean="0"/>
                        <a:t>)</a:t>
                      </a:r>
                      <a:endParaRPr lang="en-US" sz="18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36</a:t>
                      </a:r>
                      <a:endParaRPr lang="en-US" sz="18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36</a:t>
                      </a:r>
                      <a:endParaRPr lang="en-US" sz="1800" dirty="0"/>
                    </a:p>
                  </a:txBody>
                  <a:tcPr marT="45710" marB="4571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57</a:t>
                      </a:r>
                      <a:endParaRPr lang="en-US" sz="1800" dirty="0"/>
                    </a:p>
                  </a:txBody>
                  <a:tcPr marT="45710" marB="45710" anchor="ctr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1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</TotalTime>
  <Words>463</Words>
  <Application>Microsoft Office PowerPoint</Application>
  <PresentationFormat>On-screen Show (4:3)</PresentationFormat>
  <Paragraphs>208</Paragraphs>
  <Slides>16</Slides>
  <Notes>12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Blank Presentation</vt:lpstr>
      <vt:lpstr>Scotsman Ice Systems  Essential Ice  New Ice Maker Series   </vt:lpstr>
      <vt:lpstr>PowerPoint Presentation</vt:lpstr>
      <vt:lpstr>New Product Offering</vt:lpstr>
      <vt:lpstr>Features and Benefits</vt:lpstr>
      <vt:lpstr>Features and Benefits</vt:lpstr>
      <vt:lpstr>Features and Benefits</vt:lpstr>
      <vt:lpstr>Features and Benefits</vt:lpstr>
      <vt:lpstr>Features and Benefits</vt:lpstr>
      <vt:lpstr>Features and Benefits</vt:lpstr>
      <vt:lpstr>Features and Benefits</vt:lpstr>
      <vt:lpstr>Features and Benefits</vt:lpstr>
      <vt:lpstr>Features and Benefits</vt:lpstr>
      <vt:lpstr>Applications</vt:lpstr>
      <vt:lpstr>Product Data</vt:lpstr>
      <vt:lpstr>Recommended Spare Parts</vt:lpstr>
      <vt:lpstr>PowerPoint Presentation</vt:lpstr>
    </vt:vector>
  </TitlesOfParts>
  <Company>HSR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Erin Moore</dc:creator>
  <cp:lastModifiedBy>Jeff Biel</cp:lastModifiedBy>
  <cp:revision>80</cp:revision>
  <dcterms:created xsi:type="dcterms:W3CDTF">2007-02-01T14:09:12Z</dcterms:created>
  <dcterms:modified xsi:type="dcterms:W3CDTF">2013-11-15T21:24:50Z</dcterms:modified>
</cp:coreProperties>
</file>