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28" r:id="rId4"/>
    <p:sldId id="310" r:id="rId5"/>
    <p:sldId id="309" r:id="rId6"/>
    <p:sldId id="311" r:id="rId7"/>
    <p:sldId id="312" r:id="rId8"/>
    <p:sldId id="329" r:id="rId9"/>
    <p:sldId id="313" r:id="rId10"/>
    <p:sldId id="314" r:id="rId11"/>
    <p:sldId id="315" r:id="rId12"/>
    <p:sldId id="316" r:id="rId13"/>
    <p:sldId id="317" r:id="rId14"/>
    <p:sldId id="322" r:id="rId15"/>
    <p:sldId id="325" r:id="rId16"/>
    <p:sldId id="32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66CCFF"/>
    <a:srgbClr val="09224A"/>
    <a:srgbClr val="DCF1F6"/>
    <a:srgbClr val="CACACA"/>
    <a:srgbClr val="F1231F"/>
    <a:srgbClr val="EDEDED"/>
    <a:srgbClr val="585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4" autoAdjust="0"/>
    <p:restoredTop sz="90929"/>
  </p:normalViewPr>
  <p:slideViewPr>
    <p:cSldViewPr snapToGrid="0">
      <p:cViewPr>
        <p:scale>
          <a:sx n="84" d="100"/>
          <a:sy n="84" d="100"/>
        </p:scale>
        <p:origin x="-2394" y="-564"/>
      </p:cViewPr>
      <p:guideLst>
        <p:guide orient="horz" pos="432"/>
        <p:guide orient="horz" pos="1152"/>
        <p:guide orient="horz" pos="2456"/>
        <p:guide pos="2884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F5B5065A-3F4D-449F-9531-BD21431A3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4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7BC29E1-B837-4843-A413-48149BC9C3E0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E22C733-110F-4E01-9D6B-0828D2BC9846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B33989B-074B-4DB8-9999-3E75B51333E5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93BF45-ABDA-4432-872F-6591B9232C5E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E136B7F-4008-49C6-A3EC-7360C80FDF32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ECC57F5-4FA2-49FD-89AA-7747C55977BB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05CA753-CA57-498E-8EF5-170B443ABA09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BCA6036-9828-4EFC-B145-763ED8483343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7EB2433-5152-41F8-AFA7-A4F17C306DFA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7EB2433-5152-41F8-AFA7-A4F17C306DFA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0CD6E3-7481-4ED5-930F-5ACC6A183543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B9A6497-DFE7-4EB8-B3C3-CF450BC79BFE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F1F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5" name="Picture 88" descr="IOM-ic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82550"/>
            <a:ext cx="913606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7"/>
          <p:cNvSpPr>
            <a:spLocks noChangeArrowheads="1"/>
          </p:cNvSpPr>
          <p:nvPr userDrawn="1"/>
        </p:nvSpPr>
        <p:spPr bwMode="auto">
          <a:xfrm>
            <a:off x="2447925" y="-808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7" name="Picture 80" descr="top_barv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6254750"/>
            <a:ext cx="1701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697288"/>
            <a:ext cx="3660775" cy="69373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rgbClr val="70717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81013" y="2760663"/>
            <a:ext cx="7772400" cy="84931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1610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1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4D17B-745A-4958-9123-139D848B6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8363" y="565150"/>
            <a:ext cx="1754187" cy="5149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65150"/>
            <a:ext cx="5110163" cy="5149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7FA09-7C18-48B6-8D16-624F2500E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1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CE02E-68B3-4EBA-AF77-484AC40DD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3221-F069-4EE6-98E9-DFB4668F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4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432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0375" y="1828800"/>
            <a:ext cx="3432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5B740-7025-4539-B6D9-4009FCC56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5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3CE5D-DCCE-40AA-BF15-9125F87AE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4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74C4D-3322-42FB-85AF-1FAB5B3F8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4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38754-C91E-47B5-9B95-62C2246F2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6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52654-4CFB-4739-8066-F14461F55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5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AE4B2-3400-4E65-8555-578233E99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5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854075"/>
          </a:xfrm>
          <a:prstGeom prst="rect">
            <a:avLst/>
          </a:prstGeom>
          <a:gradFill rotWithShape="0">
            <a:gsLst>
              <a:gs pos="0">
                <a:srgbClr val="DCF1F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3D2B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1288" y="6248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D889C607-B036-46CF-9908-C039FEF90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016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6515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2" name="Picture 21" descr="top_barv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6254750"/>
            <a:ext cx="1701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pitchFamily="1" charset="-128"/>
        </a:defRPr>
      </a:lvl9pPr>
    </p:titleStyle>
    <p:bodyStyle>
      <a:lvl1pPr marL="166688" indent="-1666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anodizings.com/wp-content/uploads/2013/04/CE-Logo.jpg&amp;imgrefurl=http://www.anodizings.com/about-us/certifications/&amp;usg=__-qLT7nTESOr643nzFT4fJMwEKrs=&amp;h=709&amp;w=945&amp;sz=56&amp;hl=en&amp;start=7&amp;zoom=1&amp;tbnid=8YowgYuuDbRGEM:&amp;tbnh=111&amp;tbnw=148&amp;ei=rH0BUrDKIIORygHn8YHADw&amp;prev=/search?q%3Dce%2Bcertification%26safe%3Dactive%26hl%3Den%26qscrl%3D1%26rlz%3D1T4GGHP_enUS473US473%26biw%3D1267%26bih%3D544%26ie%3DUTF-8%26tbm%3Disch&amp;itbs=1&amp;sa=X&amp;ved=0CDgQrQMwBg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6263" y="1630363"/>
            <a:ext cx="7772400" cy="849312"/>
          </a:xfrm>
        </p:spPr>
        <p:txBody>
          <a:bodyPr/>
          <a:lstStyle/>
          <a:p>
            <a:pPr eaLnBrk="1" hangingPunct="1"/>
            <a:r>
              <a:rPr lang="en-US" altLang="en-US" sz="2800" b="0" smtClean="0">
                <a:solidFill>
                  <a:srgbClr val="173069"/>
                </a:solidFill>
              </a:rPr>
              <a:t>Scotsman Ice Systems</a:t>
            </a:r>
            <a:br>
              <a:rPr lang="en-US" altLang="en-US" sz="2800" b="0" smtClean="0">
                <a:solidFill>
                  <a:srgbClr val="173069"/>
                </a:solidFill>
              </a:rPr>
            </a:br>
            <a:r>
              <a:rPr lang="en-US" altLang="en-US" sz="2800" b="0" smtClean="0">
                <a:solidFill>
                  <a:srgbClr val="173069"/>
                </a:solidFill>
              </a:rPr>
              <a:t/>
            </a:r>
            <a:br>
              <a:rPr lang="en-US" altLang="en-US" sz="2800" b="0" smtClean="0">
                <a:solidFill>
                  <a:srgbClr val="173069"/>
                </a:solidFill>
              </a:rPr>
            </a:br>
            <a:r>
              <a:rPr lang="en-US" altLang="en-US" sz="2800" b="0" smtClean="0">
                <a:solidFill>
                  <a:srgbClr val="173069"/>
                </a:solidFill>
              </a:rPr>
              <a:t>Essential Ice </a:t>
            </a:r>
            <a:br>
              <a:rPr lang="en-US" altLang="en-US" sz="2800" b="0" smtClean="0">
                <a:solidFill>
                  <a:srgbClr val="173069"/>
                </a:solidFill>
              </a:rPr>
            </a:br>
            <a:r>
              <a:rPr lang="en-US" altLang="en-US" sz="2800" b="0" smtClean="0">
                <a:solidFill>
                  <a:srgbClr val="173069"/>
                </a:solidFill>
              </a:rPr>
              <a:t>New Ice Maker Series</a:t>
            </a:r>
            <a:br>
              <a:rPr lang="en-US" altLang="en-US" sz="2800" b="0" smtClean="0">
                <a:solidFill>
                  <a:srgbClr val="173069"/>
                </a:solidFill>
              </a:rPr>
            </a:br>
            <a:r>
              <a:rPr lang="en-US" altLang="en-US" sz="2800" b="0" smtClean="0">
                <a:solidFill>
                  <a:srgbClr val="173069"/>
                </a:solidFill>
              </a:rPr>
              <a:t/>
            </a:r>
            <a:br>
              <a:rPr lang="en-US" altLang="en-US" sz="2800" b="0" smtClean="0">
                <a:solidFill>
                  <a:srgbClr val="173069"/>
                </a:solidFill>
              </a:rPr>
            </a:br>
            <a:r>
              <a:rPr lang="en-US" altLang="en-US" sz="2800" b="0" smtClean="0">
                <a:solidFill>
                  <a:srgbClr val="173069"/>
                </a:solidFill>
              </a:rPr>
              <a:t/>
            </a:r>
            <a:br>
              <a:rPr lang="en-US" altLang="en-US" sz="2800" b="0" smtClean="0">
                <a:solidFill>
                  <a:srgbClr val="173069"/>
                </a:solidFill>
              </a:rPr>
            </a:br>
            <a:endParaRPr lang="en-US" altLang="en-US" smtClean="0"/>
          </a:p>
        </p:txBody>
      </p:sp>
      <p:pic>
        <p:nvPicPr>
          <p:cNvPr id="3075" name="Picture 4" descr="T:\Share\Marketing\Marketing Communications\Commercial\Logos\Essential Ice Logo\Essential Ice Logo with T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14"/>
          <a:stretch>
            <a:fillRect/>
          </a:stretch>
        </p:blipFill>
        <p:spPr bwMode="auto">
          <a:xfrm>
            <a:off x="0" y="5757863"/>
            <a:ext cx="28924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084263"/>
            <a:ext cx="8455025" cy="3886200"/>
          </a:xfrm>
        </p:spPr>
        <p:txBody>
          <a:bodyPr/>
          <a:lstStyle/>
          <a:p>
            <a:pPr>
              <a:lnSpc>
                <a:spcPct val="180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6"/>
                </a:solidFill>
              </a:rPr>
              <a:t>Clear Cubes – Essential provides ice that customers like to see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Made with innovative horizontal evaporator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Minerals don’t freeze in cube</a:t>
            </a: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Spray jets helps keep them washed away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Can be affected by harvest time</a:t>
            </a:r>
          </a:p>
          <a:p>
            <a:pPr marL="457200" lvl="1" indent="0"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endParaRPr lang="en-US" sz="1800" b="1" dirty="0" smtClean="0">
              <a:solidFill>
                <a:schemeClr val="accent6"/>
              </a:solidFill>
            </a:endParaRP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endParaRPr lang="en-US" sz="1800" dirty="0" smtClean="0">
              <a:solidFill>
                <a:schemeClr val="accent6"/>
              </a:solidFill>
            </a:endParaRP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endParaRPr lang="en-US" sz="1800" dirty="0">
              <a:solidFill>
                <a:schemeClr val="accent6"/>
              </a:solidFill>
            </a:endParaRP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	</a:t>
            </a: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en-US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27713"/>
            <a:ext cx="2336800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Features and Benefits</a:t>
            </a:r>
          </a:p>
        </p:txBody>
      </p:sp>
      <p:pic>
        <p:nvPicPr>
          <p:cNvPr id="11269" name="Picture 4" descr="T:\Share\Marketing\Marketing Communications\Commercial\Logos\Essential Ice Logo\Essential Ice Logo with T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23"/>
          <a:stretch>
            <a:fillRect/>
          </a:stretch>
        </p:blipFill>
        <p:spPr bwMode="auto">
          <a:xfrm>
            <a:off x="0" y="5872163"/>
            <a:ext cx="28924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T:\Share\Marketing\Marketing Communications\Photos\Photoshoots &amp; Archive\Ice Form Images\med_dice_cu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113" y="2317750"/>
            <a:ext cx="9810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084263"/>
            <a:ext cx="8455025" cy="3886200"/>
          </a:xfrm>
        </p:spPr>
        <p:txBody>
          <a:bodyPr/>
          <a:lstStyle/>
          <a:p>
            <a:pPr>
              <a:lnSpc>
                <a:spcPct val="180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6"/>
                </a:solidFill>
              </a:rPr>
              <a:t>Environmentally Friendly – Essential Ice is designed responsibly and lowers energy costs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Uses R-134a refrigerant</a:t>
            </a: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Does not deplete ozone layer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Lower energy consumption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Recyclable aluminum alloy side panels</a:t>
            </a: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Same durability and corrosion resistance as stainless</a:t>
            </a:r>
          </a:p>
          <a:p>
            <a:pPr marL="457200" lvl="1" indent="0"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endParaRPr lang="en-US" sz="1800" b="1" dirty="0" smtClean="0">
              <a:solidFill>
                <a:schemeClr val="accent6"/>
              </a:solidFill>
            </a:endParaRP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endParaRPr lang="en-US" sz="1800" dirty="0" smtClean="0">
              <a:solidFill>
                <a:schemeClr val="accent6"/>
              </a:solidFill>
            </a:endParaRP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endParaRPr lang="en-US" sz="1800" dirty="0">
              <a:solidFill>
                <a:schemeClr val="accent6"/>
              </a:solidFill>
            </a:endParaRP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	</a:t>
            </a: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en-US" dirty="0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80113"/>
            <a:ext cx="1952625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Features and 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084263"/>
            <a:ext cx="8455025" cy="3886200"/>
          </a:xfrm>
        </p:spPr>
        <p:txBody>
          <a:bodyPr/>
          <a:lstStyle/>
          <a:p>
            <a:pPr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Meets the following regulations: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ETL Safety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ETL Sanitation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Air Conditioning, Heating and Refrigeration Institute (AHRI) 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CE (50 Hz)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err="1" smtClean="0">
                <a:solidFill>
                  <a:schemeClr val="accent6"/>
                </a:solidFill>
              </a:rPr>
              <a:t>InMetro</a:t>
            </a:r>
            <a:r>
              <a:rPr lang="en-US" sz="1600" dirty="0" smtClean="0">
                <a:solidFill>
                  <a:schemeClr val="accent6"/>
                </a:solidFill>
              </a:rPr>
              <a:t> (Brazil – 230/60/1)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Low Lead – Safe Drinking Water Act 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>
                <a:solidFill>
                  <a:schemeClr val="accent6"/>
                </a:solidFill>
              </a:rPr>
              <a:t>United States Department Of Energy Federal Energy Efficiency Minimums</a:t>
            </a:r>
          </a:p>
          <a:p>
            <a:pPr marL="457200" lvl="1" indent="0"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endParaRPr lang="en-US" sz="1600" dirty="0" smtClean="0">
              <a:solidFill>
                <a:schemeClr val="accent6"/>
              </a:solidFill>
            </a:endParaRPr>
          </a:p>
          <a:p>
            <a:pPr marL="457200" lvl="1" indent="0"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endParaRPr lang="en-US" sz="1600" dirty="0" smtClean="0">
              <a:solidFill>
                <a:schemeClr val="accent6"/>
              </a:solidFill>
            </a:endParaRP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endParaRPr lang="en-US" sz="1600" dirty="0">
              <a:solidFill>
                <a:schemeClr val="accent6"/>
              </a:solidFill>
            </a:endParaRP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	</a:t>
            </a: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endParaRPr lang="en-US" sz="1600" dirty="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998663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Features and Benefits</a:t>
            </a:r>
          </a:p>
        </p:txBody>
      </p:sp>
      <p:pic>
        <p:nvPicPr>
          <p:cNvPr id="13317" name="Picture 5" descr="T:\Share\Marketing\Marketing Communications\Commercial\Logos\AHRI logo\ahri_cert_810-Automatic-Commercial-Ice-Mak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613" y="4949825"/>
            <a:ext cx="1619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T:\Share\Marketing\Marketing Communications\Commercial\Logos\ETL\Intertek ETL Sanitati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88" y="4699000"/>
            <a:ext cx="925512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225" y="4895850"/>
            <a:ext cx="78422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863" y="4695825"/>
            <a:ext cx="8270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http://t0.gstatic.com/images?q=tbn:ANd9GcTmbvdHBKO-WlQepSflzvEa8cHF8nL1o6vX4UBuu7IJCN2DqASKyBa568MZ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4745038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 descr="T:\Share\Marketing\Marketing Communications\Commercial\Logos\Essential Ice Logo\Essential Ice Logo with T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23"/>
          <a:stretch>
            <a:fillRect/>
          </a:stretch>
        </p:blipFill>
        <p:spPr bwMode="auto">
          <a:xfrm>
            <a:off x="0" y="5999163"/>
            <a:ext cx="251936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98500" y="519113"/>
            <a:ext cx="6019800" cy="609600"/>
          </a:xfrm>
        </p:spPr>
        <p:txBody>
          <a:bodyPr/>
          <a:lstStyle/>
          <a:p>
            <a:r>
              <a:rPr lang="en-US" altLang="en-US" smtClean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209675"/>
            <a:ext cx="7016750" cy="3886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2"/>
                </a:solidFill>
              </a:rPr>
              <a:t>estaurants</a:t>
            </a: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Café</a:t>
            </a: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Bar</a:t>
            </a: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Offices</a:t>
            </a: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Break Rooms</a:t>
            </a: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Cooler Filling – Construction, HVAC workers</a:t>
            </a: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Schools</a:t>
            </a: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Health Club/Spa</a:t>
            </a:r>
          </a:p>
          <a:p>
            <a:pPr marL="0" indent="0"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26138"/>
            <a:ext cx="20891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825" y="519113"/>
            <a:ext cx="3627438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325" y="3527425"/>
            <a:ext cx="3195638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Product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598488"/>
            <a:ext cx="7016750" cy="3886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Naming Process Example: 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CU0920MA-1A</a:t>
            </a:r>
          </a:p>
          <a:p>
            <a:pPr marL="0" indent="0">
              <a:buFontTx/>
              <a:buNone/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b="1" dirty="0" err="1" smtClean="0">
                <a:solidFill>
                  <a:schemeClr val="accent2"/>
                </a:solidFill>
              </a:rPr>
              <a:t>C</a:t>
            </a:r>
            <a:r>
              <a:rPr lang="en-US" dirty="0" err="1" smtClean="0">
                <a:solidFill>
                  <a:schemeClr val="accent2"/>
                </a:solidFill>
              </a:rPr>
              <a:t>uber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b="1" dirty="0" err="1" smtClean="0">
                <a:solidFill>
                  <a:schemeClr val="accent2"/>
                </a:solidFill>
              </a:rPr>
              <a:t>U</a:t>
            </a:r>
            <a:r>
              <a:rPr lang="en-US" dirty="0" err="1" smtClean="0">
                <a:solidFill>
                  <a:schemeClr val="accent2"/>
                </a:solidFill>
              </a:rPr>
              <a:t>ndercounter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09</a:t>
            </a:r>
            <a:r>
              <a:rPr lang="en-US" dirty="0" smtClean="0">
                <a:solidFill>
                  <a:schemeClr val="accent2"/>
                </a:solidFill>
              </a:rPr>
              <a:t> : 		x10 = </a:t>
            </a:r>
            <a:r>
              <a:rPr lang="en-US" dirty="0" err="1" smtClean="0">
                <a:solidFill>
                  <a:schemeClr val="accent2"/>
                </a:solidFill>
              </a:rPr>
              <a:t>lb</a:t>
            </a:r>
            <a:r>
              <a:rPr lang="en-US" dirty="0" smtClean="0">
                <a:solidFill>
                  <a:schemeClr val="accent2"/>
                </a:solidFill>
              </a:rPr>
              <a:t> per day, 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M</a:t>
            </a:r>
            <a:r>
              <a:rPr lang="en-US" dirty="0" smtClean="0">
                <a:solidFill>
                  <a:schemeClr val="accent2"/>
                </a:solidFill>
              </a:rPr>
              <a:t>edium cube 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ir cooled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-1</a:t>
            </a:r>
            <a:r>
              <a:rPr lang="en-US" dirty="0" smtClean="0">
                <a:solidFill>
                  <a:schemeClr val="accent2"/>
                </a:solidFill>
              </a:rPr>
              <a:t>: 115V/60/1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-6</a:t>
            </a:r>
            <a:r>
              <a:rPr lang="en-US" dirty="0" smtClean="0">
                <a:solidFill>
                  <a:schemeClr val="accent2"/>
                </a:solidFill>
              </a:rPr>
              <a:t>: 230V/60/1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: Revision level – not always published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CU</a:t>
            </a:r>
            <a:r>
              <a:rPr lang="en-US" b="1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2"/>
                </a:solidFill>
              </a:rPr>
              <a:t>0920MA-32 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err="1" smtClean="0">
                <a:solidFill>
                  <a:schemeClr val="accent2"/>
                </a:solidFill>
              </a:rPr>
              <a:t>InMetro</a:t>
            </a:r>
            <a:r>
              <a:rPr lang="en-US" dirty="0" smtClean="0">
                <a:solidFill>
                  <a:schemeClr val="accent2"/>
                </a:solidFill>
              </a:rPr>
              <a:t> certified – Portuguese, English labels, docs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-32</a:t>
            </a:r>
            <a:r>
              <a:rPr lang="en-US" dirty="0" smtClean="0">
                <a:solidFill>
                  <a:schemeClr val="accent2"/>
                </a:solidFill>
              </a:rPr>
              <a:t>: 220/60/1</a:t>
            </a:r>
          </a:p>
          <a:p>
            <a:pPr>
              <a:buFontTx/>
              <a:buChar char="-"/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Recommended Spare Parts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74688" y="1422400"/>
            <a:ext cx="7016750" cy="3886200"/>
          </a:xfrm>
        </p:spPr>
        <p:txBody>
          <a:bodyPr/>
          <a:lstStyle/>
          <a:p>
            <a:r>
              <a:rPr lang="en-US" altLang="en-US" smtClean="0">
                <a:solidFill>
                  <a:schemeClr val="accent2"/>
                </a:solidFill>
              </a:rPr>
              <a:t>15 inch door</a:t>
            </a:r>
          </a:p>
          <a:p>
            <a:r>
              <a:rPr lang="en-US" altLang="en-US" smtClean="0">
                <a:solidFill>
                  <a:schemeClr val="accent2"/>
                </a:solidFill>
              </a:rPr>
              <a:t>20 inch door</a:t>
            </a:r>
          </a:p>
          <a:p>
            <a:r>
              <a:rPr lang="en-US" altLang="en-US" smtClean="0">
                <a:solidFill>
                  <a:schemeClr val="accent2"/>
                </a:solidFill>
              </a:rPr>
              <a:t>Door rollers</a:t>
            </a:r>
          </a:p>
          <a:p>
            <a:r>
              <a:rPr lang="en-US" altLang="en-US" smtClean="0">
                <a:solidFill>
                  <a:schemeClr val="accent2"/>
                </a:solidFill>
              </a:rPr>
              <a:t>Curtain</a:t>
            </a:r>
          </a:p>
          <a:p>
            <a:r>
              <a:rPr lang="en-US" altLang="en-US" smtClean="0">
                <a:solidFill>
                  <a:schemeClr val="accent2"/>
                </a:solidFill>
              </a:rPr>
              <a:t>Water pump – not new</a:t>
            </a:r>
          </a:p>
          <a:p>
            <a:r>
              <a:rPr lang="en-US" altLang="en-US" smtClean="0">
                <a:solidFill>
                  <a:schemeClr val="accent2"/>
                </a:solidFill>
              </a:rPr>
              <a:t>Inlet water solenoid valve</a:t>
            </a:r>
          </a:p>
          <a:p>
            <a:r>
              <a:rPr lang="en-US" altLang="en-US" smtClean="0">
                <a:solidFill>
                  <a:schemeClr val="accent2"/>
                </a:solidFill>
              </a:rPr>
              <a:t>Spray platform</a:t>
            </a:r>
          </a:p>
          <a:p>
            <a:r>
              <a:rPr lang="en-US" altLang="en-US" smtClean="0">
                <a:solidFill>
                  <a:schemeClr val="accent2"/>
                </a:solidFill>
              </a:rPr>
              <a:t>Controller</a:t>
            </a:r>
          </a:p>
          <a:p>
            <a:r>
              <a:rPr lang="en-US" altLang="en-US" smtClean="0">
                <a:solidFill>
                  <a:schemeClr val="accent2"/>
                </a:solidFill>
              </a:rPr>
              <a:t>Bin thermostat</a:t>
            </a:r>
          </a:p>
          <a:p>
            <a:endParaRPr lang="en-US" altLang="en-US" smtClean="0">
              <a:solidFill>
                <a:schemeClr val="accent2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59488"/>
            <a:ext cx="2009775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084263"/>
            <a:ext cx="7848600" cy="3886200"/>
          </a:xfrm>
        </p:spPr>
        <p:txBody>
          <a:bodyPr/>
          <a:lstStyle/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	</a:t>
            </a:r>
            <a:endParaRPr lang="en-US" dirty="0" smtClean="0">
              <a:solidFill>
                <a:schemeClr val="accent6"/>
              </a:solidFill>
            </a:endParaRP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	</a:t>
            </a: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  The Essential </a:t>
            </a:r>
            <a:r>
              <a:rPr lang="en-US" dirty="0" err="1" smtClean="0">
                <a:solidFill>
                  <a:schemeClr val="accent6"/>
                </a:solidFill>
              </a:rPr>
              <a:t>Ice</a:t>
            </a:r>
            <a:r>
              <a:rPr lang="en-US" baseline="30000" dirty="0" err="1" smtClean="0">
                <a:solidFill>
                  <a:schemeClr val="accent6"/>
                </a:solidFill>
              </a:rPr>
              <a:t>TM</a:t>
            </a:r>
            <a:r>
              <a:rPr lang="en-US" dirty="0" smtClean="0">
                <a:solidFill>
                  <a:schemeClr val="accent6"/>
                </a:solidFill>
              </a:rPr>
              <a:t> Series by Scotsman provides customers with the ice they </a:t>
            </a:r>
            <a:r>
              <a:rPr lang="en-US" b="1" dirty="0" smtClean="0">
                <a:solidFill>
                  <a:schemeClr val="accent6"/>
                </a:solidFill>
              </a:rPr>
              <a:t>need</a:t>
            </a:r>
            <a:r>
              <a:rPr lang="en-US" dirty="0" smtClean="0">
                <a:solidFill>
                  <a:schemeClr val="accent6"/>
                </a:solidFill>
              </a:rPr>
              <a:t> for their operation; </a:t>
            </a:r>
            <a:r>
              <a:rPr lang="en-US" b="1" dirty="0" smtClean="0">
                <a:solidFill>
                  <a:schemeClr val="accent6"/>
                </a:solidFill>
              </a:rPr>
              <a:t>Reliably, Intuitively </a:t>
            </a:r>
            <a:r>
              <a:rPr lang="en-US" dirty="0" smtClean="0">
                <a:solidFill>
                  <a:schemeClr val="accent6"/>
                </a:solidFill>
              </a:rPr>
              <a:t>and </a:t>
            </a:r>
            <a:r>
              <a:rPr lang="en-US" b="1" dirty="0" smtClean="0">
                <a:solidFill>
                  <a:schemeClr val="accent6"/>
                </a:solidFill>
              </a:rPr>
              <a:t>Cost Effectively. </a:t>
            </a:r>
            <a:r>
              <a:rPr lang="en-US" dirty="0" smtClean="0">
                <a:solidFill>
                  <a:schemeClr val="accent6"/>
                </a:solidFill>
              </a:rPr>
              <a:t>Scotsman fulfills those needs through Innovative Engineering and </a:t>
            </a:r>
            <a:r>
              <a:rPr lang="en-US" dirty="0">
                <a:solidFill>
                  <a:schemeClr val="accent6"/>
                </a:solidFill>
              </a:rPr>
              <a:t>Quality </a:t>
            </a:r>
            <a:r>
              <a:rPr lang="en-US" dirty="0" smtClean="0">
                <a:solidFill>
                  <a:schemeClr val="accent6"/>
                </a:solidFill>
              </a:rPr>
              <a:t>Manufacturing that has defined Scotsman for the past 60 years.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8435" name="Picture 4" descr="T:\Share\Marketing\Marketing Communications\Commercial\Logos\Essential Ice Logo\Essential Ice Logo with T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39"/>
          <a:stretch>
            <a:fillRect/>
          </a:stretch>
        </p:blipFill>
        <p:spPr bwMode="auto">
          <a:xfrm>
            <a:off x="0" y="5722938"/>
            <a:ext cx="289242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T:\Share\Marketing\Marketing Communications\Commercial\Logos\Essential Ice Logo\Essential Ice Logo with T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60" t="10428"/>
          <a:stretch>
            <a:fillRect/>
          </a:stretch>
        </p:blipFill>
        <p:spPr bwMode="auto">
          <a:xfrm>
            <a:off x="519113" y="914400"/>
            <a:ext cx="27813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084263"/>
            <a:ext cx="7848600" cy="3886200"/>
          </a:xfrm>
        </p:spPr>
        <p:txBody>
          <a:bodyPr/>
          <a:lstStyle/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	</a:t>
            </a:r>
            <a:endParaRPr lang="en-US" dirty="0" smtClean="0">
              <a:solidFill>
                <a:schemeClr val="accent6"/>
              </a:solidFill>
            </a:endParaRP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	</a:t>
            </a: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  The Essential </a:t>
            </a:r>
            <a:r>
              <a:rPr lang="en-US" dirty="0" err="1" smtClean="0">
                <a:solidFill>
                  <a:schemeClr val="accent6"/>
                </a:solidFill>
              </a:rPr>
              <a:t>Ice</a:t>
            </a:r>
            <a:r>
              <a:rPr lang="en-US" baseline="30000" dirty="0" err="1" smtClean="0">
                <a:solidFill>
                  <a:schemeClr val="accent6"/>
                </a:solidFill>
              </a:rPr>
              <a:t>TM</a:t>
            </a:r>
            <a:r>
              <a:rPr lang="en-US" dirty="0" smtClean="0">
                <a:solidFill>
                  <a:schemeClr val="accent6"/>
                </a:solidFill>
              </a:rPr>
              <a:t> Series by Scotsman provides customers with the ice they </a:t>
            </a:r>
            <a:r>
              <a:rPr lang="en-US" b="1" dirty="0" smtClean="0">
                <a:solidFill>
                  <a:schemeClr val="accent6"/>
                </a:solidFill>
              </a:rPr>
              <a:t>need</a:t>
            </a:r>
            <a:r>
              <a:rPr lang="en-US" dirty="0" smtClean="0">
                <a:solidFill>
                  <a:schemeClr val="accent6"/>
                </a:solidFill>
              </a:rPr>
              <a:t> for their operation; </a:t>
            </a:r>
            <a:r>
              <a:rPr lang="en-US" b="1" dirty="0" smtClean="0">
                <a:solidFill>
                  <a:schemeClr val="accent6"/>
                </a:solidFill>
              </a:rPr>
              <a:t>Reliably, Intuitively </a:t>
            </a:r>
            <a:r>
              <a:rPr lang="en-US" dirty="0" smtClean="0">
                <a:solidFill>
                  <a:schemeClr val="accent6"/>
                </a:solidFill>
              </a:rPr>
              <a:t>and </a:t>
            </a:r>
            <a:r>
              <a:rPr lang="en-US" b="1" dirty="0" smtClean="0">
                <a:solidFill>
                  <a:schemeClr val="accent6"/>
                </a:solidFill>
              </a:rPr>
              <a:t>Cost Effectively. </a:t>
            </a:r>
            <a:r>
              <a:rPr lang="en-US" dirty="0" smtClean="0">
                <a:solidFill>
                  <a:schemeClr val="accent6"/>
                </a:solidFill>
              </a:rPr>
              <a:t>Scotsman fulfills those needs through Innovative Engineering and </a:t>
            </a:r>
            <a:r>
              <a:rPr lang="en-US" dirty="0">
                <a:solidFill>
                  <a:schemeClr val="accent6"/>
                </a:solidFill>
              </a:rPr>
              <a:t>Quality </a:t>
            </a:r>
            <a:r>
              <a:rPr lang="en-US" dirty="0" smtClean="0">
                <a:solidFill>
                  <a:schemeClr val="accent6"/>
                </a:solidFill>
              </a:rPr>
              <a:t>Manufacturing that has defined Scotsman for the past 60 years.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" name="Picture 4" descr="T:\Share\Marketing\Marketing Communications\Commercial\Logos\Essential Ice Logo\Essential Ice Logo with T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3" t="9814"/>
          <a:stretch>
            <a:fillRect/>
          </a:stretch>
        </p:blipFill>
        <p:spPr bwMode="auto">
          <a:xfrm>
            <a:off x="101600" y="5757863"/>
            <a:ext cx="27908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T:\Share\Marketing\Marketing Communications\Commercial\Logos\Essential Ice Logo\Essential Ice Logo with T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3" t="9814"/>
          <a:stretch>
            <a:fillRect/>
          </a:stretch>
        </p:blipFill>
        <p:spPr bwMode="auto">
          <a:xfrm>
            <a:off x="795338" y="896938"/>
            <a:ext cx="27908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9713" y="428625"/>
            <a:ext cx="6019800" cy="609600"/>
          </a:xfrm>
        </p:spPr>
        <p:txBody>
          <a:bodyPr/>
          <a:lstStyle/>
          <a:p>
            <a:r>
              <a:rPr lang="en-US" altLang="en-US" smtClean="0"/>
              <a:t>New Product Offering</a:t>
            </a:r>
          </a:p>
        </p:txBody>
      </p:sp>
      <p:pic>
        <p:nvPicPr>
          <p:cNvPr id="5123" name="Picture 2" descr="T:\Share\Marketing\Marketing Communications\Photos\Photoshoots &amp; Archive\Success and ECC\Low Res ScotsmanBlockOutImages\28513 Scotsman112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65" t="14691" r="17162" b="6625"/>
          <a:stretch>
            <a:fillRect/>
          </a:stretch>
        </p:blipFill>
        <p:spPr bwMode="auto">
          <a:xfrm>
            <a:off x="463550" y="1038225"/>
            <a:ext cx="16922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T:\Share\Marketing\Marketing Communications\Photos\Photoshoots &amp; Archive\Success and ECC\Low Res ScotsmanBlockOutImages\28513 Scotsman112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888" y="593725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T:\Share\Marketing\Marketing Communications\Photos\Photoshoots &amp; Archive\Success and ECC\Low Res ScotsmanBlockOutImages\28513 Scotsman11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38" t="14938" r="15201" b="6378"/>
          <a:stretch>
            <a:fillRect/>
          </a:stretch>
        </p:blipFill>
        <p:spPr>
          <a:xfrm>
            <a:off x="3832225" y="1162050"/>
            <a:ext cx="1716088" cy="269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713" y="4278313"/>
            <a:ext cx="3906837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ea typeface="+mn-ea"/>
              </a:rPr>
              <a:t>CU0415MA-1:         115V /60Hz /1	</a:t>
            </a:r>
          </a:p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ea typeface="+mn-ea"/>
              </a:rPr>
              <a:t>CU0415MA-6:         220V /50Hz /1</a:t>
            </a: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accent2"/>
                </a:solidFill>
                <a:ea typeface="+mn-ea"/>
              </a:rPr>
              <a:t>Up to 58 </a:t>
            </a:r>
            <a:r>
              <a:rPr lang="en-US" sz="1400" b="1" dirty="0" err="1">
                <a:solidFill>
                  <a:schemeClr val="accent2"/>
                </a:solidFill>
                <a:ea typeface="+mn-ea"/>
              </a:rPr>
              <a:t>lb</a:t>
            </a:r>
            <a:r>
              <a:rPr lang="en-US" sz="1400" b="1" dirty="0">
                <a:solidFill>
                  <a:schemeClr val="accent2"/>
                </a:solidFill>
                <a:ea typeface="+mn-ea"/>
              </a:rPr>
              <a:t> ice per day</a:t>
            </a: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accent2"/>
                </a:solidFill>
                <a:ea typeface="+mn-ea"/>
              </a:rPr>
              <a:t>Stores 36 </a:t>
            </a:r>
            <a:r>
              <a:rPr lang="en-US" sz="1400" b="1" dirty="0" err="1">
                <a:solidFill>
                  <a:schemeClr val="accent2"/>
                </a:solidFill>
                <a:ea typeface="+mn-ea"/>
              </a:rPr>
              <a:t>lb</a:t>
            </a: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accent2"/>
                </a:solidFill>
                <a:ea typeface="+mn-ea"/>
              </a:rPr>
              <a:t>15” Wide</a:t>
            </a: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9288" y="4267200"/>
            <a:ext cx="3905250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ea typeface="+mn-ea"/>
              </a:rPr>
              <a:t>CU0715MA-1:        115V /60Hz /1	</a:t>
            </a:r>
          </a:p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ea typeface="+mn-ea"/>
              </a:rPr>
              <a:t>CU0715MA-6:        220V /50Hz /1</a:t>
            </a: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accent2"/>
                </a:solidFill>
                <a:ea typeface="+mn-ea"/>
              </a:rPr>
              <a:t>Up to 80 </a:t>
            </a:r>
            <a:r>
              <a:rPr lang="en-US" sz="1400" b="1" dirty="0" err="1">
                <a:solidFill>
                  <a:schemeClr val="accent2"/>
                </a:solidFill>
                <a:ea typeface="+mn-ea"/>
              </a:rPr>
              <a:t>lb</a:t>
            </a:r>
            <a:r>
              <a:rPr lang="en-US" sz="1400" b="1" dirty="0">
                <a:solidFill>
                  <a:schemeClr val="accent2"/>
                </a:solidFill>
                <a:ea typeface="+mn-ea"/>
              </a:rPr>
              <a:t> ice per day</a:t>
            </a: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accent2"/>
                </a:solidFill>
                <a:ea typeface="+mn-ea"/>
              </a:rPr>
              <a:t>Stores 36 </a:t>
            </a:r>
            <a:r>
              <a:rPr lang="en-US" sz="1400" b="1" dirty="0" err="1">
                <a:solidFill>
                  <a:schemeClr val="accent2"/>
                </a:solidFill>
                <a:ea typeface="+mn-ea"/>
              </a:rPr>
              <a:t>lb</a:t>
            </a: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accent2"/>
                </a:solidFill>
                <a:ea typeface="+mn-ea"/>
              </a:rPr>
              <a:t>15”  Wide</a:t>
            </a: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6663" y="4278313"/>
            <a:ext cx="390525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ea typeface="+mn-ea"/>
              </a:rPr>
              <a:t>CU0920MA-1:       115V /60Hz /1	</a:t>
            </a:r>
          </a:p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ea typeface="+mn-ea"/>
              </a:rPr>
              <a:t>CU0920MA-6:       220V /50Hz /1</a:t>
            </a: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accent2"/>
                </a:solidFill>
                <a:ea typeface="+mn-ea"/>
              </a:rPr>
              <a:t>Up to 100 </a:t>
            </a:r>
            <a:r>
              <a:rPr lang="en-US" sz="1400" b="1" dirty="0" err="1">
                <a:solidFill>
                  <a:schemeClr val="accent2"/>
                </a:solidFill>
                <a:ea typeface="+mn-ea"/>
              </a:rPr>
              <a:t>lb</a:t>
            </a:r>
            <a:r>
              <a:rPr lang="en-US" sz="1400" b="1" dirty="0">
                <a:solidFill>
                  <a:schemeClr val="accent2"/>
                </a:solidFill>
                <a:ea typeface="+mn-ea"/>
              </a:rPr>
              <a:t> ice per day</a:t>
            </a: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accent2"/>
                </a:solidFill>
                <a:ea typeface="+mn-ea"/>
              </a:rPr>
              <a:t>Stores 57 </a:t>
            </a:r>
            <a:r>
              <a:rPr lang="en-US" sz="1400" b="1" dirty="0" err="1">
                <a:solidFill>
                  <a:schemeClr val="accent2"/>
                </a:solidFill>
                <a:ea typeface="+mn-ea"/>
              </a:rPr>
              <a:t>lb</a:t>
            </a: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accent2"/>
                </a:solidFill>
                <a:ea typeface="+mn-ea"/>
              </a:rPr>
              <a:t>20” Wide</a:t>
            </a: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  <a:ea typeface="+mn-ea"/>
            </a:endParaRPr>
          </a:p>
        </p:txBody>
      </p:sp>
      <p:cxnSp>
        <p:nvCxnSpPr>
          <p:cNvPr id="5129" name="Straight Connector 5"/>
          <p:cNvCxnSpPr>
            <a:cxnSpLocks noChangeShapeType="1"/>
          </p:cNvCxnSpPr>
          <p:nvPr/>
        </p:nvCxnSpPr>
        <p:spPr bwMode="auto">
          <a:xfrm>
            <a:off x="3003550" y="1263650"/>
            <a:ext cx="55563" cy="5594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0" name="Straight Connector 12"/>
          <p:cNvCxnSpPr>
            <a:cxnSpLocks noChangeShapeType="1"/>
          </p:cNvCxnSpPr>
          <p:nvPr/>
        </p:nvCxnSpPr>
        <p:spPr bwMode="auto">
          <a:xfrm>
            <a:off x="6259513" y="1263650"/>
            <a:ext cx="57150" cy="5594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084263"/>
            <a:ext cx="8455025" cy="3886200"/>
          </a:xfrm>
        </p:spPr>
        <p:txBody>
          <a:bodyPr/>
          <a:lstStyle/>
          <a:p>
            <a:pPr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Reliability</a:t>
            </a:r>
          </a:p>
          <a:p>
            <a:pPr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Ease of Use</a:t>
            </a:r>
          </a:p>
          <a:p>
            <a:pPr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Compact, Attractive Design</a:t>
            </a:r>
          </a:p>
          <a:p>
            <a:pPr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High Production</a:t>
            </a:r>
          </a:p>
          <a:p>
            <a:pPr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Clear Ice Cubes</a:t>
            </a:r>
          </a:p>
          <a:p>
            <a:pPr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Environmentally Friendly</a:t>
            </a:r>
          </a:p>
          <a:p>
            <a:pPr>
              <a:lnSpc>
                <a:spcPct val="180000"/>
              </a:lnSpc>
              <a:spcBef>
                <a:spcPct val="0"/>
              </a:spcBef>
              <a:defRPr/>
            </a:pPr>
            <a:endParaRPr lang="en-US" sz="1600" dirty="0" smtClean="0">
              <a:solidFill>
                <a:schemeClr val="accent6"/>
              </a:solidFill>
            </a:endParaRPr>
          </a:p>
          <a:p>
            <a:pPr>
              <a:lnSpc>
                <a:spcPct val="180000"/>
              </a:lnSpc>
              <a:spcBef>
                <a:spcPct val="0"/>
              </a:spcBef>
              <a:defRPr/>
            </a:pPr>
            <a:endParaRPr lang="en-US" sz="1600" dirty="0" smtClean="0">
              <a:solidFill>
                <a:schemeClr val="accent6"/>
              </a:solidFill>
            </a:endParaRPr>
          </a:p>
          <a:p>
            <a:pPr>
              <a:lnSpc>
                <a:spcPct val="180000"/>
              </a:lnSpc>
              <a:spcBef>
                <a:spcPct val="0"/>
              </a:spcBef>
              <a:defRPr/>
            </a:pPr>
            <a:endParaRPr lang="en-US" sz="1600" dirty="0" smtClean="0">
              <a:solidFill>
                <a:schemeClr val="accent6"/>
              </a:solidFill>
            </a:endParaRP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dirty="0">
                <a:solidFill>
                  <a:schemeClr val="accent6"/>
                </a:solidFill>
              </a:rPr>
              <a:t>	</a:t>
            </a:r>
            <a:endParaRPr lang="en-US" sz="1600" dirty="0" smtClean="0">
              <a:solidFill>
                <a:schemeClr val="accent6"/>
              </a:solidFill>
            </a:endParaRP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	</a:t>
            </a: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endParaRPr lang="en-US" sz="1600" dirty="0" smtClean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Features and Benefits</a:t>
            </a:r>
          </a:p>
        </p:txBody>
      </p:sp>
      <p:pic>
        <p:nvPicPr>
          <p:cNvPr id="6148" name="Picture 4" descr="T:\Share\Marketing\Marketing Communications\Commercial\Logos\Essential Ice Logo\Essential Ice Logo with T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3" t="9814"/>
          <a:stretch>
            <a:fillRect/>
          </a:stretch>
        </p:blipFill>
        <p:spPr bwMode="auto">
          <a:xfrm>
            <a:off x="101600" y="5757863"/>
            <a:ext cx="27908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084263"/>
            <a:ext cx="8455025" cy="3886200"/>
          </a:xfrm>
        </p:spPr>
        <p:txBody>
          <a:bodyPr/>
          <a:lstStyle/>
          <a:p>
            <a:pPr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Reliability- Essential Ice machines will </a:t>
            </a:r>
            <a:r>
              <a:rPr lang="en-US" sz="1600" dirty="0">
                <a:solidFill>
                  <a:schemeClr val="accent6"/>
                </a:solidFill>
              </a:rPr>
              <a:t>last long and </a:t>
            </a:r>
            <a:r>
              <a:rPr lang="en-US" sz="1600" dirty="0" smtClean="0">
                <a:solidFill>
                  <a:schemeClr val="accent6"/>
                </a:solidFill>
              </a:rPr>
              <a:t>help reduce </a:t>
            </a:r>
            <a:r>
              <a:rPr lang="en-US" sz="1600" dirty="0">
                <a:solidFill>
                  <a:schemeClr val="accent6"/>
                </a:solidFill>
              </a:rPr>
              <a:t>repair </a:t>
            </a:r>
            <a:r>
              <a:rPr lang="en-US" sz="1600" dirty="0" smtClean="0">
                <a:solidFill>
                  <a:schemeClr val="accent6"/>
                </a:solidFill>
              </a:rPr>
              <a:t>expense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Industry leading </a:t>
            </a:r>
            <a:r>
              <a:rPr lang="en-US" sz="1600" b="1" dirty="0" smtClean="0">
                <a:solidFill>
                  <a:schemeClr val="accent6"/>
                </a:solidFill>
              </a:rPr>
              <a:t>Warranty</a:t>
            </a: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400" b="1" dirty="0" smtClean="0">
                <a:solidFill>
                  <a:schemeClr val="accent6"/>
                </a:solidFill>
              </a:rPr>
              <a:t>3</a:t>
            </a:r>
            <a:r>
              <a:rPr lang="en-US" sz="1400" dirty="0" smtClean="0">
                <a:solidFill>
                  <a:schemeClr val="accent6"/>
                </a:solidFill>
              </a:rPr>
              <a:t> year parts and labor on all components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endParaRPr lang="en-US" sz="1600" dirty="0" smtClean="0">
              <a:solidFill>
                <a:schemeClr val="accent6"/>
              </a:solidFill>
            </a:endParaRP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Assembled in the USA</a:t>
            </a: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Award winning Fairfax, South Carolina Facility</a:t>
            </a:r>
          </a:p>
          <a:p>
            <a:pPr lvl="3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ISO9001:2008 accredited</a:t>
            </a: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All machines run tested before shipment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endParaRPr lang="en-US" sz="1600" dirty="0">
              <a:solidFill>
                <a:schemeClr val="accent6"/>
              </a:solidFill>
            </a:endParaRP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	</a:t>
            </a: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endParaRPr lang="en-US" sz="1600" dirty="0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043113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Features and Benefits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75" y="2419350"/>
            <a:ext cx="141128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T:\Share\Marketing\Marketing Communications\Commercial\Logos\Awards\Low Res\shingo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4819650"/>
            <a:ext cx="9398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T:\Share\Marketing\Marketing Communications\Commercial\Logos\Awards\Low Res\IWbestWinner3Inch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138" y="4819650"/>
            <a:ext cx="17145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084263"/>
            <a:ext cx="8455025" cy="3886200"/>
          </a:xfrm>
        </p:spPr>
        <p:txBody>
          <a:bodyPr/>
          <a:lstStyle/>
          <a:p>
            <a:pPr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Ease of Use – Essential Ice allows operators to efficiently get ice they need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Slide Up Door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Large Access Area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Ice Scoop Included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Intuitive Control Panel</a:t>
            </a: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On/Off/Clean Switch</a:t>
            </a: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Ice Thickness Adjustment</a:t>
            </a: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Harvest Time Adjustment</a:t>
            </a: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endParaRPr lang="en-US" sz="2200" dirty="0" smtClean="0">
              <a:solidFill>
                <a:schemeClr val="accent6"/>
              </a:solidFill>
            </a:endParaRP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endParaRPr lang="en-US" sz="1600" dirty="0">
              <a:solidFill>
                <a:schemeClr val="accent6"/>
              </a:solidFill>
            </a:endParaRP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	</a:t>
            </a: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endParaRPr lang="en-US" sz="1600" dirty="0" smtClean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Features and Benefits</a:t>
            </a:r>
          </a:p>
        </p:txBody>
      </p:sp>
      <p:pic>
        <p:nvPicPr>
          <p:cNvPr id="8196" name="Picture 5" descr="T:\Share\Marketing\Marketing Communications\Photos\Photoshoots &amp; Archive\Success and ECC\Low Res ScotsmanBlockOutImages\28513 Scotsman112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20" t="15378" r="10266" b="7361"/>
          <a:stretch>
            <a:fillRect/>
          </a:stretch>
        </p:blipFill>
        <p:spPr bwMode="auto">
          <a:xfrm>
            <a:off x="5610225" y="1546225"/>
            <a:ext cx="16256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00" y="4040188"/>
            <a:ext cx="20764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T:\Share\Marketing\Marketing Communications\Commercial\Logos\Essential Ice Logo\Essential Ice Logo with T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23"/>
          <a:stretch>
            <a:fillRect/>
          </a:stretch>
        </p:blipFill>
        <p:spPr bwMode="auto">
          <a:xfrm>
            <a:off x="0" y="5872163"/>
            <a:ext cx="28924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084263"/>
            <a:ext cx="8455025" cy="3886200"/>
          </a:xfrm>
        </p:spPr>
        <p:txBody>
          <a:bodyPr/>
          <a:lstStyle/>
          <a:p>
            <a:pPr>
              <a:lnSpc>
                <a:spcPct val="180000"/>
              </a:lnSpc>
              <a:spcBef>
                <a:spcPct val="0"/>
              </a:spcBef>
              <a:defRPr/>
            </a:pPr>
            <a:r>
              <a:rPr lang="en-US" dirty="0">
                <a:solidFill>
                  <a:schemeClr val="accent6"/>
                </a:solidFill>
              </a:rPr>
              <a:t>Compact and Attractive Design- Essential </a:t>
            </a:r>
            <a:r>
              <a:rPr lang="en-US" dirty="0" smtClean="0">
                <a:solidFill>
                  <a:schemeClr val="accent6"/>
                </a:solidFill>
              </a:rPr>
              <a:t>Ice can fit in virtually any location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Only 15” or 20” cm wide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37.5” tall with 6” legs</a:t>
            </a: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32” tall with floor mount kit (KUFM15 or KUFM20)</a:t>
            </a: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b="1" dirty="0" smtClean="0">
                <a:solidFill>
                  <a:schemeClr val="accent6"/>
                </a:solidFill>
              </a:rPr>
              <a:t>For  ADA Applications - Fits underneath a 34” counter 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Durable hard plastic front with curved door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endParaRPr lang="en-US" sz="1800" dirty="0">
              <a:solidFill>
                <a:schemeClr val="accent6"/>
              </a:solidFill>
            </a:endParaRP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	</a:t>
            </a: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en-US" dirty="0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84875"/>
            <a:ext cx="194151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Features and Benefits</a:t>
            </a:r>
          </a:p>
        </p:txBody>
      </p:sp>
      <p:pic>
        <p:nvPicPr>
          <p:cNvPr id="9221" name="Picture 5" descr="T:\Share\Marketing\Marketing Communications\Photos\Photoshoots &amp; Archive\Success and ECC\ScotsmanBlockOutImages\28513 Scotsman11258 no leg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47" t="13242" r="24091" b="18130"/>
          <a:stretch>
            <a:fillRect/>
          </a:stretch>
        </p:blipFill>
        <p:spPr bwMode="auto">
          <a:xfrm>
            <a:off x="6559550" y="3659188"/>
            <a:ext cx="106203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ight Arrow 1"/>
          <p:cNvSpPr>
            <a:spLocks noChangeArrowheads="1"/>
          </p:cNvSpPr>
          <p:nvPr/>
        </p:nvSpPr>
        <p:spPr bwMode="auto">
          <a:xfrm>
            <a:off x="5362575" y="5364163"/>
            <a:ext cx="1196975" cy="690562"/>
          </a:xfrm>
          <a:prstGeom prst="rightArrow">
            <a:avLst>
              <a:gd name="adj1" fmla="val 50000"/>
              <a:gd name="adj2" fmla="val 499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9223" name="Picture 4" descr="T:\Share\Marketing\Marketing Communications\Commercial\Logos\Essential Ice Logo\Essential Ice Logo with T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23"/>
          <a:stretch>
            <a:fillRect/>
          </a:stretch>
        </p:blipFill>
        <p:spPr bwMode="auto">
          <a:xfrm>
            <a:off x="0" y="5872163"/>
            <a:ext cx="28924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4" name="Straight Connector 3"/>
          <p:cNvCxnSpPr>
            <a:cxnSpLocks noChangeShapeType="1"/>
          </p:cNvCxnSpPr>
          <p:nvPr/>
        </p:nvCxnSpPr>
        <p:spPr bwMode="auto">
          <a:xfrm>
            <a:off x="7789863" y="3711575"/>
            <a:ext cx="33337" cy="19986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7"/>
          <p:cNvCxnSpPr>
            <a:cxnSpLocks noChangeShapeType="1"/>
          </p:cNvCxnSpPr>
          <p:nvPr/>
        </p:nvCxnSpPr>
        <p:spPr bwMode="auto">
          <a:xfrm>
            <a:off x="7632700" y="3711575"/>
            <a:ext cx="3143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12"/>
          <p:cNvCxnSpPr>
            <a:cxnSpLocks noChangeShapeType="1"/>
          </p:cNvCxnSpPr>
          <p:nvPr/>
        </p:nvCxnSpPr>
        <p:spPr bwMode="auto">
          <a:xfrm>
            <a:off x="7666038" y="5710238"/>
            <a:ext cx="3143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7" name="TextBox 8"/>
          <p:cNvSpPr txBox="1">
            <a:spLocks noChangeArrowheads="1"/>
          </p:cNvSpPr>
          <p:nvPr/>
        </p:nvSpPr>
        <p:spPr bwMode="auto">
          <a:xfrm>
            <a:off x="7823200" y="4479925"/>
            <a:ext cx="1139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31.9”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084263"/>
            <a:ext cx="8455025" cy="3886200"/>
          </a:xfrm>
        </p:spPr>
        <p:txBody>
          <a:bodyPr/>
          <a:lstStyle/>
          <a:p>
            <a:pPr>
              <a:lnSpc>
                <a:spcPct val="180000"/>
              </a:lnSpc>
              <a:spcBef>
                <a:spcPct val="0"/>
              </a:spcBef>
              <a:defRPr/>
            </a:pPr>
            <a:r>
              <a:rPr lang="en-US" dirty="0">
                <a:solidFill>
                  <a:schemeClr val="accent6"/>
                </a:solidFill>
              </a:rPr>
              <a:t>Compact and Attractive </a:t>
            </a:r>
            <a:r>
              <a:rPr lang="en-US" dirty="0" smtClean="0">
                <a:solidFill>
                  <a:schemeClr val="accent6"/>
                </a:solidFill>
              </a:rPr>
              <a:t>Design</a:t>
            </a:r>
            <a:r>
              <a:rPr lang="en-US" sz="1800" b="1" dirty="0" smtClean="0">
                <a:solidFill>
                  <a:schemeClr val="accent6"/>
                </a:solidFill>
              </a:rPr>
              <a:t> 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S3 Metallic Alloy side and top panels</a:t>
            </a: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Corrosion resistant</a:t>
            </a: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Easy to clean, smudge resistant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Durable </a:t>
            </a:r>
            <a:r>
              <a:rPr lang="en-US" sz="1800" dirty="0">
                <a:solidFill>
                  <a:schemeClr val="accent6"/>
                </a:solidFill>
              </a:rPr>
              <a:t>hard plastic front with curved door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endParaRPr lang="en-US" sz="1800" dirty="0">
              <a:solidFill>
                <a:schemeClr val="accent6"/>
              </a:solidFill>
            </a:endParaRP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	</a:t>
            </a: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en-US" dirty="0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84875"/>
            <a:ext cx="194151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Features and Benefits</a:t>
            </a:r>
          </a:p>
        </p:txBody>
      </p:sp>
      <p:pic>
        <p:nvPicPr>
          <p:cNvPr id="9223" name="Picture 4" descr="T:\Share\Marketing\Marketing Communications\Commercial\Logos\Essential Ice Logo\Essential Ice Logo with T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23"/>
          <a:stretch>
            <a:fillRect/>
          </a:stretch>
        </p:blipFill>
        <p:spPr bwMode="auto">
          <a:xfrm>
            <a:off x="0" y="5872163"/>
            <a:ext cx="28924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0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993775"/>
            <a:ext cx="8455025" cy="3886200"/>
          </a:xfrm>
        </p:spPr>
        <p:txBody>
          <a:bodyPr/>
          <a:lstStyle/>
          <a:p>
            <a:pPr>
              <a:lnSpc>
                <a:spcPct val="1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High Production – Essential Ice produces the right amount of ice for customer needs</a:t>
            </a:r>
            <a:endParaRPr lang="en-US" sz="2600" dirty="0" smtClean="0">
              <a:solidFill>
                <a:schemeClr val="accent6"/>
              </a:solidFill>
            </a:endParaRPr>
          </a:p>
          <a:p>
            <a:pPr marL="457200" lvl="1" indent="0"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endParaRPr lang="en-US" sz="2200" b="1" dirty="0" smtClean="0">
              <a:solidFill>
                <a:schemeClr val="accent6"/>
              </a:solidFill>
            </a:endParaRPr>
          </a:p>
          <a:p>
            <a:pPr lvl="2">
              <a:lnSpc>
                <a:spcPct val="180000"/>
              </a:lnSpc>
              <a:spcBef>
                <a:spcPct val="0"/>
              </a:spcBef>
              <a:defRPr/>
            </a:pPr>
            <a:endParaRPr lang="en-US" sz="2200" dirty="0" smtClean="0">
              <a:solidFill>
                <a:schemeClr val="accent6"/>
              </a:solidFill>
            </a:endParaRPr>
          </a:p>
          <a:p>
            <a:pPr lvl="1">
              <a:lnSpc>
                <a:spcPct val="180000"/>
              </a:lnSpc>
              <a:spcBef>
                <a:spcPct val="0"/>
              </a:spcBef>
              <a:defRPr/>
            </a:pPr>
            <a:endParaRPr lang="en-US" sz="1600" dirty="0">
              <a:solidFill>
                <a:schemeClr val="accent6"/>
              </a:solidFill>
            </a:endParaRP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	</a:t>
            </a:r>
          </a:p>
          <a:p>
            <a:pPr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endParaRPr lang="en-US" sz="1600" dirty="0" smtClean="0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Features and Benefits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71475" y="1622425"/>
          <a:ext cx="8534400" cy="45958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60979"/>
                <a:gridCol w="1806221"/>
                <a:gridCol w="2133600"/>
                <a:gridCol w="2133600"/>
              </a:tblGrid>
              <a:tr h="6400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CU0415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CU0715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CU0920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15782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Production per day</a:t>
                      </a:r>
                    </a:p>
                    <a:p>
                      <a:r>
                        <a:rPr lang="en-US" sz="1800" baseline="0" dirty="0" smtClean="0"/>
                        <a:t>70</a:t>
                      </a:r>
                      <a:r>
                        <a:rPr lang="en-US" sz="1800" baseline="30000" dirty="0" smtClean="0"/>
                        <a:t>0</a:t>
                      </a:r>
                      <a:r>
                        <a:rPr lang="en-US" sz="1800" baseline="0" dirty="0" smtClean="0"/>
                        <a:t>F air</a:t>
                      </a:r>
                      <a:r>
                        <a:rPr lang="en-US" sz="1800" dirty="0" smtClean="0"/>
                        <a:t> /50</a:t>
                      </a:r>
                      <a:r>
                        <a:rPr lang="en-US" sz="1800" baseline="30000" dirty="0" smtClean="0"/>
                        <a:t>0</a:t>
                      </a:r>
                      <a:r>
                        <a:rPr lang="en-US" sz="1800" baseline="0" dirty="0" smtClean="0"/>
                        <a:t>F water</a:t>
                      </a:r>
                    </a:p>
                    <a:p>
                      <a:r>
                        <a:rPr lang="en-US" sz="1800" baseline="0" dirty="0" smtClean="0"/>
                        <a:t>(</a:t>
                      </a:r>
                      <a:r>
                        <a:rPr lang="en-US" sz="1800" baseline="0" dirty="0" err="1" smtClean="0"/>
                        <a:t>lb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marT="45710" marB="457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58 </a:t>
                      </a:r>
                      <a:endParaRPr lang="en-US" sz="1800" dirty="0"/>
                    </a:p>
                  </a:txBody>
                  <a:tcPr marT="45710" marB="457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 </a:t>
                      </a:r>
                      <a:endParaRPr lang="en-US" sz="1800" dirty="0"/>
                    </a:p>
                  </a:txBody>
                  <a:tcPr marT="45710" marB="457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 </a:t>
                      </a:r>
                      <a:endParaRPr lang="en-US" sz="1800" dirty="0"/>
                    </a:p>
                  </a:txBody>
                  <a:tcPr marT="45710" marB="45710" anchor="ctr">
                    <a:solidFill>
                      <a:schemeClr val="accent1"/>
                    </a:solidFill>
                  </a:tcPr>
                </a:tc>
              </a:tr>
              <a:tr h="11887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Production per day</a:t>
                      </a:r>
                    </a:p>
                    <a:p>
                      <a:r>
                        <a:rPr lang="en-US" sz="1800" dirty="0" smtClean="0"/>
                        <a:t>90</a:t>
                      </a:r>
                      <a:r>
                        <a:rPr lang="en-US" sz="1800" baseline="30000" dirty="0" smtClean="0"/>
                        <a:t>0</a:t>
                      </a:r>
                      <a:r>
                        <a:rPr lang="en-US" sz="1800" baseline="0" dirty="0" smtClean="0"/>
                        <a:t>F air</a:t>
                      </a:r>
                      <a:r>
                        <a:rPr lang="en-US" sz="1800" dirty="0" smtClean="0"/>
                        <a:t> /70</a:t>
                      </a:r>
                      <a:r>
                        <a:rPr lang="en-US" sz="1800" baseline="30000" dirty="0" smtClean="0"/>
                        <a:t>0</a:t>
                      </a:r>
                      <a:r>
                        <a:rPr lang="en-US" sz="1800" baseline="0" dirty="0" smtClean="0"/>
                        <a:t>F water</a:t>
                      </a:r>
                    </a:p>
                    <a:p>
                      <a:r>
                        <a:rPr lang="en-US" sz="1800" baseline="0" dirty="0" smtClean="0"/>
                        <a:t>(</a:t>
                      </a:r>
                      <a:r>
                        <a:rPr lang="en-US" sz="1800" baseline="0" dirty="0" err="1" smtClean="0"/>
                        <a:t>lb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710" marB="457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38 </a:t>
                      </a:r>
                      <a:endParaRPr lang="en-US" sz="1800" dirty="0"/>
                    </a:p>
                  </a:txBody>
                  <a:tcPr marT="45710" marB="457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58 </a:t>
                      </a:r>
                      <a:endParaRPr lang="en-US" sz="1800" dirty="0"/>
                    </a:p>
                  </a:txBody>
                  <a:tcPr marT="45710" marB="457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 </a:t>
                      </a:r>
                      <a:endParaRPr lang="en-US" sz="1800" dirty="0"/>
                    </a:p>
                  </a:txBody>
                  <a:tcPr marT="45710" marB="45710" anchor="ctr">
                    <a:solidFill>
                      <a:schemeClr val="accent1"/>
                    </a:solidFill>
                  </a:tcPr>
                </a:tc>
              </a:tr>
              <a:tr h="11887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Storage capacity (</a:t>
                      </a:r>
                      <a:r>
                        <a:rPr lang="en-US" sz="1800" dirty="0" err="1" smtClean="0"/>
                        <a:t>lb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</a:t>
                      </a:r>
                      <a:endParaRPr lang="en-US" sz="1800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</a:t>
                      </a:r>
                      <a:endParaRPr lang="en-US" sz="1800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57</a:t>
                      </a:r>
                      <a:endParaRPr lang="en-US" sz="1800" dirty="0"/>
                    </a:p>
                  </a:txBody>
                  <a:tcPr marT="45710" marB="4571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463</Words>
  <Application>Microsoft Office PowerPoint</Application>
  <PresentationFormat>On-screen Show (4:3)</PresentationFormat>
  <Paragraphs>208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Scotsman Ice Systems  Essential Ice  New Ice Maker Series   </vt:lpstr>
      <vt:lpstr>PowerPoint Presentation</vt:lpstr>
      <vt:lpstr>New Product Offering</vt:lpstr>
      <vt:lpstr>Features and Benefits</vt:lpstr>
      <vt:lpstr>Features and Benefits</vt:lpstr>
      <vt:lpstr>Features and Benefits</vt:lpstr>
      <vt:lpstr>Features and Benefits</vt:lpstr>
      <vt:lpstr>Features and Benefits</vt:lpstr>
      <vt:lpstr>Features and Benefits</vt:lpstr>
      <vt:lpstr>Features and Benefits</vt:lpstr>
      <vt:lpstr>Features and Benefits</vt:lpstr>
      <vt:lpstr>Features and Benefits</vt:lpstr>
      <vt:lpstr>Applications</vt:lpstr>
      <vt:lpstr>Product Data</vt:lpstr>
      <vt:lpstr>Recommended Spare Parts</vt:lpstr>
      <vt:lpstr>PowerPoint Presentation</vt:lpstr>
    </vt:vector>
  </TitlesOfParts>
  <Company>HSR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Moore</dc:creator>
  <cp:lastModifiedBy>Jeff Biel</cp:lastModifiedBy>
  <cp:revision>80</cp:revision>
  <dcterms:created xsi:type="dcterms:W3CDTF">2007-02-01T14:09:12Z</dcterms:created>
  <dcterms:modified xsi:type="dcterms:W3CDTF">2013-11-15T21:24:50Z</dcterms:modified>
</cp:coreProperties>
</file>