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4" r:id="rId2"/>
  </p:sldMasterIdLst>
  <p:notesMasterIdLst>
    <p:notesMasterId r:id="rId8"/>
  </p:notesMasterIdLst>
  <p:sldIdLst>
    <p:sldId id="314" r:id="rId3"/>
    <p:sldId id="282" r:id="rId4"/>
    <p:sldId id="281" r:id="rId5"/>
    <p:sldId id="326" r:id="rId6"/>
    <p:sldId id="31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AE6"/>
    <a:srgbClr val="00A7E2"/>
    <a:srgbClr val="029EFE"/>
    <a:srgbClr val="00B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85" autoAdjust="0"/>
    <p:restoredTop sz="94660"/>
  </p:normalViewPr>
  <p:slideViewPr>
    <p:cSldViewPr>
      <p:cViewPr>
        <p:scale>
          <a:sx n="87" d="100"/>
          <a:sy n="87" d="100"/>
        </p:scale>
        <p:origin x="-2442" y="-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65AB3-6794-4792-A83A-4E1DBF9EAF91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7FBA7-C84F-4687-9973-1761EB2BD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326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29057" indent="-280406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21626" indent="-224325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570276" indent="-224325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18927" indent="-224325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467577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16227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364878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13528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884120F5-A78C-4852-97E0-941983656DF7}" type="slidenum">
              <a:rPr lang="en-US" altLang="en-US" smtClean="0">
                <a:latin typeface="Times New Roman" pitchFamily="18" charset="0"/>
                <a:cs typeface="Arial" charset="0"/>
              </a:rPr>
              <a:pPr>
                <a:spcBef>
                  <a:spcPct val="0"/>
                </a:spcBef>
              </a:pPr>
              <a:t>2</a:t>
            </a:fld>
            <a:endParaRPr lang="en-US" altLang="en-US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2167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37295" indent="-283575" defTabSz="912167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34300" indent="-226860" defTabSz="912167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588020" indent="-226860" defTabSz="912167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41741" indent="-226860" defTabSz="912167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495461" indent="-226860" defTabSz="91216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49180" indent="-226860" defTabSz="91216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02901" indent="-226860" defTabSz="91216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56621" indent="-226860" defTabSz="91216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fld id="{A25BCC8A-93D3-4B5B-83B2-38BABD6F3CD5}" type="slidenum">
              <a:rPr lang="en-US" sz="1200">
                <a:latin typeface="Times New Roman" pitchFamily="18" charset="0"/>
              </a:rPr>
              <a:pPr>
                <a:defRPr/>
              </a:pPr>
              <a:t>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29057" indent="-280406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21626" indent="-224325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570276" indent="-224325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18927" indent="-224325" defTabSz="9113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467577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16227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364878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13528" indent="-224325" defTabSz="9113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884120F5-A78C-4852-97E0-941983656DF7}" type="slidenum">
              <a:rPr lang="en-US" altLang="en-US" smtClean="0">
                <a:latin typeface="Times New Roman" pitchFamily="18" charset="0"/>
                <a:cs typeface="Arial" charset="0"/>
              </a:rPr>
              <a:pPr>
                <a:spcBef>
                  <a:spcPct val="0"/>
                </a:spcBef>
              </a:pPr>
              <a:t>4</a:t>
            </a:fld>
            <a:endParaRPr lang="en-US" altLang="en-US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762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121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813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65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5873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8962"/>
            <a:ext cx="4040188" cy="3627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5873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8962"/>
            <a:ext cx="4041775" cy="3627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590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41288" y="6248400"/>
            <a:ext cx="3810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FEDF510-891E-4829-BA19-7D456407A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59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5613" y="1598613"/>
            <a:ext cx="8226425" cy="4497387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8EBEE32-2D27-440E-9BBF-2447757878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41671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773897" y="1070380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426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D0B1C-D405-4F9D-866E-69855E27002F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69E13-208E-4B1D-B581-417AE312336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" r="-1"/>
          <a:stretch/>
        </p:blipFill>
        <p:spPr>
          <a:xfrm>
            <a:off x="0" y="-115594"/>
            <a:ext cx="9144000" cy="697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5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B6D9B-62DD-4F04-A5F9-A83C77361EEE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A8635-ED32-474E-9644-264E51683D0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"/>
          <a:stretch/>
        </p:blipFill>
        <p:spPr>
          <a:xfrm>
            <a:off x="0" y="-76200"/>
            <a:ext cx="9144000" cy="695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6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8" r:id="rId2"/>
    <p:sldLayoutId id="2147483659" r:id="rId3"/>
    <p:sldLayoutId id="2147483662" r:id="rId4"/>
    <p:sldLayoutId id="2147483669" r:id="rId5"/>
    <p:sldLayoutId id="2147483670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0833" y="1666185"/>
            <a:ext cx="7098967" cy="906462"/>
          </a:xfrm>
        </p:spPr>
        <p:txBody>
          <a:bodyPr>
            <a:normAutofit fontScale="90000"/>
          </a:bodyPr>
          <a:lstStyle/>
          <a:p>
            <a:pPr algn="l">
              <a:lnSpc>
                <a:spcPct val="80000"/>
              </a:lnSpc>
            </a:pPr>
            <a:r>
              <a:rPr lang="en-US" sz="3600" dirty="0" smtClean="0"/>
              <a:t>SCOTSMAN ICE:</a:t>
            </a:r>
            <a:br>
              <a:rPr lang="en-US" sz="3600" dirty="0" smtClean="0"/>
            </a:br>
            <a:r>
              <a:rPr lang="fr-FR" sz="3600" b="1" dirty="0"/>
              <a:t>C1030 – Air &amp; Remote Condenser Units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1940833" y="2911231"/>
            <a:ext cx="6864514" cy="573128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1800" dirty="0" smtClean="0">
                <a:solidFill>
                  <a:schemeClr val="bg1"/>
                </a:solidFill>
              </a:rPr>
              <a:t>HIGHLY EFFICIENT, SUPERIOR-PERFORMING ICE SYSTEMS</a:t>
            </a:r>
            <a:endParaRPr lang="en-US" sz="1800" dirty="0">
              <a:solidFill>
                <a:schemeClr val="bg1"/>
              </a:solidFill>
              <a:effectLst/>
            </a:endParaRPr>
          </a:p>
        </p:txBody>
      </p:sp>
      <p:sp>
        <p:nvSpPr>
          <p:cNvPr id="7" name="Rounded Rectangle 6"/>
          <p:cNvSpPr/>
          <p:nvPr/>
        </p:nvSpPr>
        <p:spPr>
          <a:xfrm rot="1800000">
            <a:off x="931508" y="1657309"/>
            <a:ext cx="853181" cy="85318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123" y="1758405"/>
            <a:ext cx="770799" cy="6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1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60"/>
          <p:cNvSpPr>
            <a:spLocks noGrp="1" noChangeArrowheads="1"/>
          </p:cNvSpPr>
          <p:nvPr>
            <p:ph type="title"/>
          </p:nvPr>
        </p:nvSpPr>
        <p:spPr>
          <a:xfrm>
            <a:off x="304800" y="856397"/>
            <a:ext cx="5867400" cy="533400"/>
          </a:xfrm>
        </p:spPr>
        <p:txBody>
          <a:bodyPr/>
          <a:lstStyle/>
          <a:p>
            <a:pPr algn="l" eaLnBrk="1" hangingPunct="1"/>
            <a:r>
              <a:rPr lang="en-US" altLang="en-US" sz="2800" dirty="0" smtClean="0">
                <a:solidFill>
                  <a:srgbClr val="000099"/>
                </a:solidFill>
              </a:rPr>
              <a:t>Condenser Application Chart</a:t>
            </a:r>
          </a:p>
        </p:txBody>
      </p:sp>
      <p:sp>
        <p:nvSpPr>
          <p:cNvPr id="74756" name="Rectangle 63"/>
          <p:cNvSpPr>
            <a:spLocks noChangeArrowheads="1"/>
          </p:cNvSpPr>
          <p:nvPr/>
        </p:nvSpPr>
        <p:spPr bwMode="auto">
          <a:xfrm>
            <a:off x="304800" y="86483"/>
            <a:ext cx="495840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Selecting Ice Machines</a:t>
            </a:r>
          </a:p>
        </p:txBody>
      </p:sp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64899"/>
              </p:ext>
            </p:extLst>
          </p:nvPr>
        </p:nvGraphicFramePr>
        <p:xfrm>
          <a:off x="1219200" y="1600203"/>
          <a:ext cx="6705600" cy="3748362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2786743"/>
                <a:gridCol w="2002971"/>
                <a:gridCol w="1915886"/>
              </a:tblGrid>
              <a:tr h="4689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Environmental Conditions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effectLst/>
                        </a:rPr>
                        <a:t>Air Cooled </a:t>
                      </a:r>
                    </a:p>
                    <a:p>
                      <a:pPr algn="ctr" fontAlgn="b"/>
                      <a:r>
                        <a:rPr lang="en-US" sz="1050" b="0" u="none" strike="noStrike" dirty="0" smtClean="0">
                          <a:effectLst/>
                        </a:rPr>
                        <a:t>(C1030MA-32,</a:t>
                      </a:r>
                      <a:r>
                        <a:rPr lang="en-US" sz="1050" b="0" u="none" strike="noStrike" baseline="0" dirty="0" smtClean="0">
                          <a:effectLst/>
                        </a:rPr>
                        <a:t> C1030SA-32)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effectLst/>
                        </a:rPr>
                        <a:t>Remote </a:t>
                      </a:r>
                    </a:p>
                    <a:p>
                      <a:pPr algn="ctr" fontAlgn="b"/>
                      <a:r>
                        <a:rPr lang="en-US" sz="1050" b="0" u="none" strike="noStrike" dirty="0" smtClean="0">
                          <a:effectLst/>
                        </a:rPr>
                        <a:t>(C1030MR-32, C1030SR-32)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374">
                <a:tc>
                  <a:txBody>
                    <a:bodyPr/>
                    <a:lstStyle/>
                    <a:p>
                      <a:pPr marL="38862" lv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Indoor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Space Restricted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862" lvl="0" indent="0" algn="l" fontAlgn="b">
                        <a:buFont typeface="Arial" panose="020B0604020202020204" pitchFamily="34" charset="0"/>
                        <a:buNone/>
                      </a:pP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2870" lvl="1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en-US" sz="2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✓</a:t>
                      </a:r>
                      <a:endParaRPr lang="en-US" sz="22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374">
                <a:tc>
                  <a:txBody>
                    <a:bodyPr/>
                    <a:lstStyle/>
                    <a:p>
                      <a:pPr marL="38862" lv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Poor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Ventilation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862" lvl="0" indent="0" algn="l" fontAlgn="b">
                        <a:buFont typeface="Arial" panose="020B0604020202020204" pitchFamily="34" charset="0"/>
                        <a:buNone/>
                      </a:pP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2870" marR="0" lvl="1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374">
                <a:tc>
                  <a:txBody>
                    <a:bodyPr/>
                    <a:lstStyle/>
                    <a:p>
                      <a:pPr marL="38862" lv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Indoor Air Temp High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862" lvl="0" indent="0" algn="l" fontAlgn="b">
                        <a:buFont typeface="Arial" panose="020B0604020202020204" pitchFamily="34" charset="0"/>
                        <a:buNone/>
                      </a:pP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2870" marR="0" lvl="1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374">
                <a:tc>
                  <a:txBody>
                    <a:bodyPr/>
                    <a:lstStyle/>
                    <a:p>
                      <a:pPr marL="38862" lv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Outdoor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Air Temp High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2870" marR="0" lvl="1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2870" marR="0" lvl="1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2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374">
                <a:tc>
                  <a:txBody>
                    <a:bodyPr/>
                    <a:lstStyle/>
                    <a:p>
                      <a:pPr marL="38862" lvl="0" indent="0" algn="l" fontAlgn="b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Water Supply Limited                                   </a:t>
                      </a:r>
                      <a:r>
                        <a:rPr lang="en-US" sz="85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(High sewage cost or</a:t>
                      </a:r>
                      <a:r>
                        <a:rPr lang="en-US" sz="85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85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sewage</a:t>
                      </a:r>
                      <a:r>
                        <a:rPr lang="en-US" sz="85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limited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2870" marR="0" lvl="1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2870" marR="0" lvl="1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374">
                <a:tc>
                  <a:txBody>
                    <a:bodyPr/>
                    <a:lstStyle/>
                    <a:p>
                      <a:pPr marL="38862" lv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Seeking Low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Installation Cost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2870" marR="0" lvl="1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2870" lvl="1" indent="0" algn="l" fontAlgn="b">
                        <a:buFont typeface="Arial" panose="020B0604020202020204" pitchFamily="34" charset="0"/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374">
                <a:tc>
                  <a:txBody>
                    <a:bodyPr/>
                    <a:lstStyle/>
                    <a:p>
                      <a:pPr marL="38862" lv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Indoor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Air Conditioning Capacity Limited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862" lvl="0" indent="0" algn="l" fontAlgn="b">
                        <a:buFont typeface="Arial" panose="020B0604020202020204" pitchFamily="34" charset="0"/>
                        <a:buNone/>
                      </a:pP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2870" marR="0" lvl="1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374">
                <a:tc>
                  <a:txBody>
                    <a:bodyPr/>
                    <a:lstStyle/>
                    <a:p>
                      <a:pPr marL="38862" lv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Water Costs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2870" marR="0" lvl="1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2870" marR="0" lvl="1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374">
                <a:tc>
                  <a:txBody>
                    <a:bodyPr/>
                    <a:lstStyle/>
                    <a:p>
                      <a:pPr marL="38862" lv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Noise Level is a Concern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862" lvl="0" indent="0" algn="l" fontAlgn="b">
                        <a:buFont typeface="Arial" panose="020B0604020202020204" pitchFamily="34" charset="0"/>
                        <a:buNone/>
                      </a:pP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2870" marR="0" lvl="1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37033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74650" y="1143000"/>
            <a:ext cx="4959350" cy="4494307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endParaRPr lang="en-US" altLang="en-US" sz="1600" b="1" dirty="0">
              <a:solidFill>
                <a:srgbClr val="000099"/>
              </a:solidFill>
            </a:endParaRPr>
          </a:p>
          <a:p>
            <a:pPr lvl="0"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en-US" sz="2000" b="1" dirty="0" smtClean="0">
                <a:solidFill>
                  <a:srgbClr val="000099"/>
                </a:solidFill>
              </a:rPr>
              <a:t>Air-Cooled</a:t>
            </a:r>
          </a:p>
          <a:p>
            <a:pPr lvl="0">
              <a:lnSpc>
                <a:spcPct val="80000"/>
              </a:lnSpc>
              <a:buFont typeface="Wingdings" pitchFamily="2" charset="2"/>
              <a:buChar char="q"/>
            </a:pPr>
            <a:endParaRPr lang="en-US" altLang="en-US" sz="400" b="1" dirty="0">
              <a:solidFill>
                <a:srgbClr val="000099"/>
              </a:solidFill>
            </a:endParaRPr>
          </a:p>
          <a:p>
            <a:pPr marL="576263" lvl="1" indent="-290513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en-US" sz="1600" dirty="0" smtClean="0">
                <a:solidFill>
                  <a:srgbClr val="000099"/>
                </a:solidFill>
              </a:rPr>
              <a:t>Recommended </a:t>
            </a:r>
            <a:r>
              <a:rPr lang="en-US" altLang="en-US" sz="1600" dirty="0">
                <a:solidFill>
                  <a:srgbClr val="000099"/>
                </a:solidFill>
              </a:rPr>
              <a:t>clearance of 6 inches on side</a:t>
            </a:r>
          </a:p>
          <a:p>
            <a:pPr marL="576263" lvl="1" indent="-290513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en-US" sz="1600" dirty="0">
                <a:solidFill>
                  <a:srgbClr val="000099"/>
                </a:solidFill>
              </a:rPr>
              <a:t>Avoid recirculation </a:t>
            </a:r>
            <a:endParaRPr lang="en-US" altLang="en-US" sz="1600" dirty="0" smtClean="0">
              <a:solidFill>
                <a:srgbClr val="000099"/>
              </a:solidFill>
            </a:endParaRPr>
          </a:p>
          <a:p>
            <a:pPr marL="576263" lvl="1" indent="-290513">
              <a:lnSpc>
                <a:spcPct val="80000"/>
              </a:lnSpc>
              <a:buNone/>
            </a:pPr>
            <a:endParaRPr lang="en-US" altLang="en-US" sz="300" dirty="0">
              <a:solidFill>
                <a:srgbClr val="000099"/>
              </a:solidFill>
            </a:endParaRPr>
          </a:p>
          <a:p>
            <a:pPr marL="914400" lvl="3" indent="-17145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1200" dirty="0" smtClean="0">
                <a:solidFill>
                  <a:srgbClr val="000099"/>
                </a:solidFill>
              </a:rPr>
              <a:t>600lbs. Is tipping </a:t>
            </a:r>
            <a:r>
              <a:rPr lang="en-US" altLang="en-US" sz="1200" dirty="0">
                <a:solidFill>
                  <a:srgbClr val="000099"/>
                </a:solidFill>
              </a:rPr>
              <a:t>point for remote consideration 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2000" b="1" dirty="0" smtClean="0">
              <a:solidFill>
                <a:srgbClr val="000099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en-US" sz="2000" b="1" dirty="0" smtClean="0">
                <a:solidFill>
                  <a:srgbClr val="000099"/>
                </a:solidFill>
              </a:rPr>
              <a:t>Remote Ice Machine 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endParaRPr lang="en-US" altLang="en-US" sz="400" b="1" dirty="0" smtClean="0">
              <a:solidFill>
                <a:srgbClr val="000099"/>
              </a:solidFill>
            </a:endParaRPr>
          </a:p>
          <a:p>
            <a:pPr marL="511175" lvl="1" indent="-228600">
              <a:lnSpc>
                <a:spcPct val="80000"/>
              </a:lnSpc>
              <a:buFont typeface="Wingdings" pitchFamily="2" charset="2"/>
              <a:buChar char="Ø"/>
              <a:tabLst>
                <a:tab pos="576263" algn="l"/>
              </a:tabLst>
            </a:pPr>
            <a:r>
              <a:rPr lang="en-US" altLang="en-US" sz="1600" dirty="0" smtClean="0">
                <a:solidFill>
                  <a:srgbClr val="000099"/>
                </a:solidFill>
              </a:rPr>
              <a:t>  Retro and new construction</a:t>
            </a:r>
          </a:p>
          <a:p>
            <a:pPr marL="968375" lvl="3">
              <a:lnSpc>
                <a:spcPct val="80000"/>
              </a:lnSpc>
              <a:buFont typeface="Wingdings" pitchFamily="2" charset="2"/>
              <a:buChar char="ü"/>
              <a:tabLst>
                <a:tab pos="576263" algn="l"/>
              </a:tabLst>
            </a:pPr>
            <a:r>
              <a:rPr lang="en-US" altLang="en-US" sz="1050" dirty="0" smtClean="0">
                <a:solidFill>
                  <a:srgbClr val="000099"/>
                </a:solidFill>
              </a:rPr>
              <a:t>  </a:t>
            </a:r>
            <a:r>
              <a:rPr lang="en-US" altLang="en-US" sz="1400" dirty="0" smtClean="0">
                <a:solidFill>
                  <a:srgbClr val="000099"/>
                </a:solidFill>
              </a:rPr>
              <a:t>Poorly ventilated areas</a:t>
            </a:r>
          </a:p>
          <a:p>
            <a:pPr marL="968375" lvl="3">
              <a:lnSpc>
                <a:spcPct val="80000"/>
              </a:lnSpc>
              <a:buFont typeface="Wingdings" pitchFamily="2" charset="2"/>
              <a:buChar char="ü"/>
              <a:tabLst>
                <a:tab pos="576263" algn="l"/>
              </a:tabLst>
            </a:pPr>
            <a:r>
              <a:rPr lang="en-US" altLang="en-US" sz="1400" dirty="0" smtClean="0">
                <a:solidFill>
                  <a:srgbClr val="000099"/>
                </a:solidFill>
              </a:rPr>
              <a:t>  More efficient / consistent production</a:t>
            </a:r>
          </a:p>
          <a:p>
            <a:pPr marL="968375" lvl="3">
              <a:lnSpc>
                <a:spcPct val="80000"/>
              </a:lnSpc>
              <a:buFont typeface="Wingdings" pitchFamily="2" charset="2"/>
              <a:buChar char="ü"/>
              <a:tabLst>
                <a:tab pos="576263" algn="l"/>
              </a:tabLst>
            </a:pPr>
            <a:endParaRPr lang="en-US" altLang="en-US" sz="300" dirty="0" smtClean="0">
              <a:solidFill>
                <a:srgbClr val="000099"/>
              </a:solidFill>
            </a:endParaRPr>
          </a:p>
          <a:p>
            <a:pPr marL="1317625" lvl="5" indent="-120650">
              <a:lnSpc>
                <a:spcPct val="80000"/>
              </a:lnSpc>
              <a:buFont typeface="Wingdings" panose="05000000000000000000" pitchFamily="2" charset="2"/>
              <a:buChar char="§"/>
              <a:tabLst>
                <a:tab pos="576263" algn="l"/>
              </a:tabLst>
            </a:pPr>
            <a:r>
              <a:rPr lang="en-US" altLang="en-US" sz="1050" dirty="0" smtClean="0">
                <a:solidFill>
                  <a:srgbClr val="000099"/>
                </a:solidFill>
              </a:rPr>
              <a:t>  </a:t>
            </a:r>
            <a:r>
              <a:rPr lang="en-US" altLang="en-US" sz="1200" dirty="0" smtClean="0">
                <a:solidFill>
                  <a:srgbClr val="000099"/>
                </a:solidFill>
              </a:rPr>
              <a:t>Typically 600 lbs. and over</a:t>
            </a:r>
          </a:p>
          <a:p>
            <a:pPr marL="511175" lvl="1" indent="-228600">
              <a:lnSpc>
                <a:spcPct val="80000"/>
              </a:lnSpc>
              <a:buFont typeface="Wingdings" pitchFamily="2" charset="2"/>
              <a:buChar char="Ø"/>
              <a:tabLst>
                <a:tab pos="576263" algn="l"/>
              </a:tabLst>
            </a:pPr>
            <a:r>
              <a:rPr lang="en-US" altLang="en-US" sz="1600" dirty="0" smtClean="0">
                <a:solidFill>
                  <a:srgbClr val="000099"/>
                </a:solidFill>
              </a:rPr>
              <a:t>  Roof access</a:t>
            </a:r>
          </a:p>
          <a:p>
            <a:pPr marL="968375" lvl="4">
              <a:lnSpc>
                <a:spcPct val="80000"/>
              </a:lnSpc>
              <a:buFont typeface="Wingdings" pitchFamily="2" charset="2"/>
              <a:buChar char="ü"/>
              <a:tabLst>
                <a:tab pos="576263" algn="l"/>
              </a:tabLst>
            </a:pPr>
            <a:r>
              <a:rPr lang="en-US" altLang="en-US" sz="1400" dirty="0" smtClean="0">
                <a:solidFill>
                  <a:srgbClr val="000099"/>
                </a:solidFill>
              </a:rPr>
              <a:t> Licensed contractor for roof penetration</a:t>
            </a:r>
          </a:p>
          <a:p>
            <a:pPr marL="968375" lvl="4">
              <a:lnSpc>
                <a:spcPct val="80000"/>
              </a:lnSpc>
              <a:buFont typeface="Wingdings" pitchFamily="2" charset="2"/>
              <a:buChar char="ü"/>
              <a:tabLst>
                <a:tab pos="576263" algn="l"/>
              </a:tabLst>
            </a:pPr>
            <a:r>
              <a:rPr lang="en-US" altLang="en-US" sz="1400" dirty="0" smtClean="0">
                <a:solidFill>
                  <a:srgbClr val="000099"/>
                </a:solidFill>
              </a:rPr>
              <a:t> Line set length and condenser placement </a:t>
            </a:r>
          </a:p>
          <a:p>
            <a:pPr marL="968375" lvl="4">
              <a:lnSpc>
                <a:spcPct val="80000"/>
              </a:lnSpc>
              <a:buFont typeface="Wingdings" pitchFamily="2" charset="2"/>
              <a:buChar char="ü"/>
              <a:tabLst>
                <a:tab pos="576263" algn="l"/>
              </a:tabLst>
            </a:pPr>
            <a:endParaRPr lang="en-US" altLang="en-US" sz="300" dirty="0" smtClean="0">
              <a:solidFill>
                <a:srgbClr val="000099"/>
              </a:solidFill>
            </a:endParaRPr>
          </a:p>
          <a:p>
            <a:pPr marL="1425575" lvl="6">
              <a:lnSpc>
                <a:spcPct val="80000"/>
              </a:lnSpc>
              <a:buFont typeface="Wingdings" pitchFamily="2" charset="2"/>
              <a:buChar char="§"/>
              <a:tabLst>
                <a:tab pos="576263" algn="l"/>
              </a:tabLst>
            </a:pPr>
            <a:r>
              <a:rPr lang="en-US" altLang="en-US" sz="1200" dirty="0" smtClean="0">
                <a:solidFill>
                  <a:srgbClr val="000099"/>
                </a:solidFill>
              </a:rPr>
              <a:t>Maximum rise: 35 feet</a:t>
            </a:r>
          </a:p>
          <a:p>
            <a:pPr marL="1425575" lvl="6">
              <a:lnSpc>
                <a:spcPct val="80000"/>
              </a:lnSpc>
              <a:buFont typeface="Wingdings" pitchFamily="2" charset="2"/>
              <a:buChar char="§"/>
              <a:tabLst>
                <a:tab pos="576263" algn="l"/>
              </a:tabLst>
            </a:pPr>
            <a:r>
              <a:rPr lang="en-US" altLang="en-US" sz="1200" dirty="0" smtClean="0">
                <a:solidFill>
                  <a:srgbClr val="000099"/>
                </a:solidFill>
              </a:rPr>
              <a:t>Maximum drop: 15 feet</a:t>
            </a:r>
          </a:p>
          <a:p>
            <a:pPr marL="1425575" lvl="6">
              <a:lnSpc>
                <a:spcPct val="80000"/>
              </a:lnSpc>
              <a:buFont typeface="Wingdings" pitchFamily="2" charset="2"/>
              <a:buChar char="§"/>
              <a:tabLst>
                <a:tab pos="576263" algn="l"/>
              </a:tabLst>
            </a:pPr>
            <a:r>
              <a:rPr lang="en-US" altLang="en-US" sz="1200" dirty="0" smtClean="0">
                <a:solidFill>
                  <a:srgbClr val="000099"/>
                </a:solidFill>
              </a:rPr>
              <a:t>Stay within max line set length when possible</a:t>
            </a:r>
          </a:p>
        </p:txBody>
      </p:sp>
      <p:pic>
        <p:nvPicPr>
          <p:cNvPr id="74758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000" b="11079"/>
          <a:stretch/>
        </p:blipFill>
        <p:spPr bwMode="auto">
          <a:xfrm>
            <a:off x="5311435" y="2819400"/>
            <a:ext cx="1907914" cy="2416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3"/>
          <p:cNvSpPr>
            <a:spLocks noChangeArrowheads="1"/>
          </p:cNvSpPr>
          <p:nvPr/>
        </p:nvSpPr>
        <p:spPr bwMode="auto">
          <a:xfrm>
            <a:off x="304800" y="86483"/>
            <a:ext cx="578235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Installation Considerations</a:t>
            </a:r>
          </a:p>
        </p:txBody>
      </p:sp>
      <p:pic>
        <p:nvPicPr>
          <p:cNvPr id="1028" name="Picture 4" descr="https://www.scotsman-ice.com/images/products/families/C1030-Prodigy-Plus.png?w=230&amp;mode=ma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229402"/>
            <a:ext cx="1688438" cy="234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2444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C:\Users\blevinson\Downloads\Production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034142"/>
            <a:ext cx="532372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986281"/>
              </p:ext>
            </p:extLst>
          </p:nvPr>
        </p:nvGraphicFramePr>
        <p:xfrm>
          <a:off x="359228" y="3810000"/>
          <a:ext cx="5029200" cy="1687710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685800"/>
                <a:gridCol w="990600"/>
                <a:gridCol w="990600"/>
                <a:gridCol w="1371600"/>
                <a:gridCol w="990600"/>
              </a:tblGrid>
              <a:tr h="4594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Cube Size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Model Number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Condenser Unit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Energy Consumption kWh/100</a:t>
                      </a:r>
                      <a:r>
                        <a:rPr lang="en-US" sz="1000" u="none" strike="noStrike" baseline="0" dirty="0" smtClean="0">
                          <a:effectLst/>
                        </a:rPr>
                        <a:t> lb. (45.4 kg)*</a:t>
                      </a:r>
                      <a:endParaRPr lang="en-US" sz="10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06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Medium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C1030MA-32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Air</a:t>
                      </a:r>
                      <a:endParaRPr lang="en-US" sz="1000" b="0" i="0" u="none" strike="noStrike" dirty="0" smtClean="0">
                        <a:solidFill>
                          <a:schemeClr val="dk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4.83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 $       </a:t>
                      </a:r>
                      <a:r>
                        <a:rPr lang="en-US" sz="1000" u="none" strike="noStrike" dirty="0" smtClean="0">
                          <a:effectLst/>
                        </a:rPr>
                        <a:t>  10,571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07062">
                <a:tc vMerge="1"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C1030MR-32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Remote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4.99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 $      </a:t>
                      </a:r>
                      <a:r>
                        <a:rPr lang="en-US" sz="1000" u="none" strike="noStrike" dirty="0" smtClean="0">
                          <a:effectLst/>
                        </a:rPr>
                        <a:t>   10,471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06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Small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C1030SA-32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Air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4.83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 $       </a:t>
                      </a:r>
                      <a:r>
                        <a:rPr lang="en-US" sz="1000" u="none" strike="noStrike" dirty="0" smtClean="0">
                          <a:effectLst/>
                        </a:rPr>
                        <a:t>  10,571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07062">
                <a:tc vMerge="1"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C1030SR-32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Remote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4.99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 $      </a:t>
                      </a:r>
                      <a:r>
                        <a:rPr lang="en-US" sz="1000" u="none" strike="noStrike" dirty="0" smtClean="0">
                          <a:effectLst/>
                        </a:rPr>
                        <a:t>   10,471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64" name="Picture 1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423844" y="3872717"/>
            <a:ext cx="964584" cy="343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04799" y="5495054"/>
            <a:ext cx="3886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smtClean="0"/>
              <a:t>*90°F </a:t>
            </a:r>
            <a:r>
              <a:rPr lang="en-US" sz="800" i="1" dirty="0"/>
              <a:t>(32°C</a:t>
            </a:r>
            <a:r>
              <a:rPr lang="en-US" sz="800" i="1" dirty="0" smtClean="0"/>
              <a:t>) / 70°F </a:t>
            </a:r>
            <a:r>
              <a:rPr lang="en-US" sz="800" i="1" dirty="0"/>
              <a:t>(</a:t>
            </a:r>
            <a:r>
              <a:rPr lang="en-US" sz="800" i="1" dirty="0" smtClean="0"/>
              <a:t>21°C)</a:t>
            </a:r>
            <a:endParaRPr lang="en-US" sz="800" i="1" dirty="0"/>
          </a:p>
        </p:txBody>
      </p:sp>
      <p:sp>
        <p:nvSpPr>
          <p:cNvPr id="113" name="Rectangle 63"/>
          <p:cNvSpPr>
            <a:spLocks noChangeArrowheads="1"/>
          </p:cNvSpPr>
          <p:nvPr/>
        </p:nvSpPr>
        <p:spPr bwMode="auto">
          <a:xfrm>
            <a:off x="304800" y="86483"/>
            <a:ext cx="830695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fr-FR" altLang="en-US" sz="3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C1030 – Air &amp; Remote Condenser Units</a:t>
            </a:r>
          </a:p>
        </p:txBody>
      </p:sp>
      <p:graphicFrame>
        <p:nvGraphicFramePr>
          <p:cNvPr id="114" name="Table 1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852923"/>
              </p:ext>
            </p:extLst>
          </p:nvPr>
        </p:nvGraphicFramePr>
        <p:xfrm>
          <a:off x="5791200" y="2101191"/>
          <a:ext cx="2956319" cy="3992226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1511007"/>
                <a:gridCol w="1445312"/>
              </a:tblGrid>
              <a:tr h="46899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Installation &amp; Start-Up Pricing Estimates</a:t>
                      </a:r>
                    </a:p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(1000lb Unit)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9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u="none" strike="noStrike" dirty="0" smtClean="0">
                          <a:effectLst/>
                        </a:rPr>
                        <a:t>Air Cooled </a:t>
                      </a:r>
                    </a:p>
                    <a:p>
                      <a:pPr algn="ctr" fontAlgn="b"/>
                      <a:r>
                        <a:rPr lang="en-US" sz="900" b="0" u="none" strike="noStrike" dirty="0" smtClean="0">
                          <a:effectLst/>
                        </a:rPr>
                        <a:t>(C1030MA-32,</a:t>
                      </a:r>
                      <a:r>
                        <a:rPr lang="en-US" sz="900" b="0" u="none" strike="noStrike" baseline="0" dirty="0" smtClean="0">
                          <a:effectLst/>
                        </a:rPr>
                        <a:t> C1030SA-32)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u="none" strike="noStrike" dirty="0" smtClean="0">
                          <a:effectLst/>
                        </a:rPr>
                        <a:t>Remote </a:t>
                      </a:r>
                    </a:p>
                    <a:p>
                      <a:pPr algn="ctr" fontAlgn="b"/>
                      <a:r>
                        <a:rPr lang="en-US" sz="900" b="0" u="none" strike="noStrike" dirty="0" smtClean="0">
                          <a:effectLst/>
                        </a:rPr>
                        <a:t>(C1030MR-32, C1030SR-32)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374">
                <a:tc>
                  <a:txBody>
                    <a:bodyPr/>
                    <a:lstStyle/>
                    <a:p>
                      <a:pPr marL="102870" lvl="1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$675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2870" lvl="1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$1130*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3834">
                <a:tc gridSpan="2">
                  <a:txBody>
                    <a:bodyPr/>
                    <a:lstStyle/>
                    <a:p>
                      <a:pPr marL="102870" lvl="1" indent="0" algn="l" fontAlgn="b">
                        <a:buFont typeface="Arial" panose="020B0604020202020204" pitchFamily="34" charset="0"/>
                        <a:buNone/>
                      </a:pPr>
                      <a:endParaRPr lang="en-US" sz="100" b="0" i="0" u="none" strike="noStrike" dirty="0" smtClean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  <a:p>
                      <a:pPr marL="102870" lvl="1" indent="0" algn="l" fontAlgn="b">
                        <a:buFont typeface="Arial" panose="020B0604020202020204" pitchFamily="34" charset="0"/>
                        <a:buNone/>
                      </a:pPr>
                      <a:endParaRPr lang="en-US" sz="100" b="0" i="0" u="none" strike="noStrike" dirty="0" smtClean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  <a:p>
                      <a:pPr marL="0" lvl="1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US" sz="95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*If needed, crane fees are in addition to the price listed:</a:t>
                      </a:r>
                    </a:p>
                    <a:p>
                      <a:pPr marL="0" lvl="1" indent="0" algn="r" fontAlgn="b">
                        <a:buFont typeface="Arial" panose="020B0604020202020204" pitchFamily="34" charset="0"/>
                        <a:buNone/>
                        <a:tabLst>
                          <a:tab pos="2633663" algn="l"/>
                        </a:tabLst>
                      </a:pPr>
                      <a:r>
                        <a:rPr lang="en-US" sz="9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(+$500) </a:t>
                      </a:r>
                      <a:r>
                        <a:rPr lang="en-US" sz="9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-----</a:t>
                      </a:r>
                      <a:r>
                        <a:rPr lang="en-US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102870" lvl="1" indent="0" algn="l" fontAlgn="b">
                        <a:buFont typeface="Arial" panose="020B0604020202020204" pitchFamily="34" charset="0"/>
                        <a:buNone/>
                      </a:pPr>
                      <a:endParaRPr lang="en-US" sz="1200" b="0" i="0" u="none" strike="noStrike" dirty="0" smtClean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  <a:p>
                      <a:pPr marL="102870" lvl="1" indent="0" algn="just" fontAlgn="b">
                        <a:buFont typeface="Arial" panose="020B0604020202020204" pitchFamily="34" charset="0"/>
                        <a:buNone/>
                      </a:pPr>
                      <a:r>
                        <a:rPr lang="en-US" sz="105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Exceptions: </a:t>
                      </a:r>
                      <a:r>
                        <a:rPr lang="en-US" sz="105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Union requirements, unique installation requirements such as penetrating walls/roofs, high rise buildings, restricted access, stores in malls or airports and other exceptions are not included and in addition to above costs.  Additional</a:t>
                      </a:r>
                      <a:r>
                        <a:rPr lang="en-US" sz="105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costs may be incurred for required permits and/or the removal of existing equipment.</a:t>
                      </a:r>
                      <a:endParaRPr lang="en-US" sz="1050" b="0" i="0" u="none" strike="noStrike" dirty="0" smtClean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  <a:p>
                      <a:pPr marL="102870" lvl="1" indent="0" algn="l" fontAlgn="b">
                        <a:buFont typeface="Arial" panose="020B0604020202020204" pitchFamily="34" charset="0"/>
                        <a:buNone/>
                      </a:pPr>
                      <a:endParaRPr lang="en-US" sz="1050" b="0" i="0" u="none" strike="noStrike" dirty="0" smtClean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  <a:p>
                      <a:pPr marL="102870" lvl="1" indent="0" algn="l" fontAlgn="b">
                        <a:buFont typeface="Arial" panose="020B0604020202020204" pitchFamily="34" charset="0"/>
                        <a:buNone/>
                      </a:pPr>
                      <a:endParaRPr lang="en-US" sz="1800" b="0" i="0" u="none" strike="noStrike" dirty="0" smtClean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  <a:p>
                      <a:pPr marL="102870" lvl="1" indent="0" algn="l" fontAlgn="b">
                        <a:buFont typeface="Arial" panose="020B0604020202020204" pitchFamily="34" charset="0"/>
                        <a:buNone/>
                      </a:pPr>
                      <a:endParaRPr lang="en-US" sz="1050" b="0" i="0" u="none" strike="noStrike" dirty="0" smtClean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  <a:p>
                      <a:pPr marL="102870" lvl="1" indent="0" algn="l" fontAlgn="b">
                        <a:buFont typeface="Arial" panose="020B0604020202020204" pitchFamily="34" charset="0"/>
                        <a:buNone/>
                      </a:pPr>
                      <a:endParaRPr lang="en-US" sz="1050" b="0" i="0" u="none" strike="noStrike" dirty="0" smtClean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  <a:p>
                      <a:pPr marL="102870" lvl="1" indent="0" algn="l" fontAlgn="b">
                        <a:buFont typeface="Arial" panose="020B0604020202020204" pitchFamily="34" charset="0"/>
                        <a:buNone/>
                      </a:pPr>
                      <a:endParaRPr lang="en-US" sz="1050" b="0" i="0" u="none" strike="noStrike" dirty="0" smtClean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  <a:p>
                      <a:pPr marL="102870" lvl="1" indent="0" algn="l" fontAlgn="b">
                        <a:buFont typeface="Arial" panose="020B0604020202020204" pitchFamily="34" charset="0"/>
                        <a:buNone/>
                      </a:pPr>
                      <a:endParaRPr lang="en-US" sz="1050" b="0" i="0" u="none" strike="noStrike" dirty="0" smtClean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102870" lvl="1" indent="0" algn="ctr" fontAlgn="b">
                        <a:buFont typeface="Arial" panose="020B0604020202020204" pitchFamily="34" charset="0"/>
                        <a:buNone/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AA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7" name="Table 1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997929"/>
              </p:ext>
            </p:extLst>
          </p:nvPr>
        </p:nvGraphicFramePr>
        <p:xfrm>
          <a:off x="762000" y="2286000"/>
          <a:ext cx="838200" cy="365760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838200"/>
              </a:tblGrid>
              <a:tr h="1700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70</a:t>
                      </a:r>
                      <a:r>
                        <a:rPr lang="en-US" sz="1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°F</a:t>
                      </a:r>
                      <a:endParaRPr lang="en-US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94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50</a:t>
                      </a:r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°F</a:t>
                      </a:r>
                      <a:endParaRPr lang="en-US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8" name="Table 1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196852"/>
              </p:ext>
            </p:extLst>
          </p:nvPr>
        </p:nvGraphicFramePr>
        <p:xfrm>
          <a:off x="1981200" y="2286000"/>
          <a:ext cx="685800" cy="365760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685800"/>
              </a:tblGrid>
              <a:tr h="1700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90</a:t>
                      </a:r>
                      <a:r>
                        <a:rPr lang="en-US" sz="1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°F</a:t>
                      </a:r>
                      <a:endParaRPr lang="en-US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94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70</a:t>
                      </a:r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°F</a:t>
                      </a:r>
                      <a:endParaRPr lang="en-US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9" name="Table 1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294832"/>
              </p:ext>
            </p:extLst>
          </p:nvPr>
        </p:nvGraphicFramePr>
        <p:xfrm>
          <a:off x="2946707" y="2286000"/>
          <a:ext cx="838200" cy="365760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838200"/>
              </a:tblGrid>
              <a:tr h="1700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70</a:t>
                      </a:r>
                      <a:r>
                        <a:rPr lang="en-US" sz="1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°F</a:t>
                      </a:r>
                      <a:endParaRPr lang="en-US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94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50</a:t>
                      </a:r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°F</a:t>
                      </a:r>
                      <a:endParaRPr lang="en-US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0" name="Table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110017"/>
              </p:ext>
            </p:extLst>
          </p:nvPr>
        </p:nvGraphicFramePr>
        <p:xfrm>
          <a:off x="4191000" y="2286000"/>
          <a:ext cx="762000" cy="365760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762000"/>
              </a:tblGrid>
              <a:tr h="1700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90</a:t>
                      </a:r>
                      <a:r>
                        <a:rPr lang="en-US" sz="1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°F</a:t>
                      </a:r>
                      <a:endParaRPr lang="en-US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94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70</a:t>
                      </a:r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°F</a:t>
                      </a:r>
                      <a:endParaRPr lang="en-US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1" name="Table 1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843519"/>
              </p:ext>
            </p:extLst>
          </p:nvPr>
        </p:nvGraphicFramePr>
        <p:xfrm>
          <a:off x="685800" y="2743200"/>
          <a:ext cx="990600" cy="349474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990600"/>
              </a:tblGrid>
              <a:tr h="3494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en-US" sz="12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1077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 lbs.</a:t>
                      </a:r>
                      <a:endParaRPr lang="en-US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2" name="Table 1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813674"/>
              </p:ext>
            </p:extLst>
          </p:nvPr>
        </p:nvGraphicFramePr>
        <p:xfrm>
          <a:off x="1828799" y="2743200"/>
          <a:ext cx="1061663" cy="349474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1061663"/>
              </a:tblGrid>
              <a:tr h="3494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789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 lbs.</a:t>
                      </a:r>
                      <a:endParaRPr lang="en-US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3" name="Table 1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749617"/>
              </p:ext>
            </p:extLst>
          </p:nvPr>
        </p:nvGraphicFramePr>
        <p:xfrm>
          <a:off x="4038600" y="2743200"/>
          <a:ext cx="1143000" cy="349474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1143000"/>
              </a:tblGrid>
              <a:tr h="3494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820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 lbs.</a:t>
                      </a:r>
                      <a:endParaRPr lang="en-US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4" name="Table 1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75668"/>
              </p:ext>
            </p:extLst>
          </p:nvPr>
        </p:nvGraphicFramePr>
        <p:xfrm>
          <a:off x="2819400" y="2743200"/>
          <a:ext cx="1143000" cy="349474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1143000"/>
              </a:tblGrid>
              <a:tr h="3494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6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996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 lbs.</a:t>
                      </a:r>
                      <a:endParaRPr lang="en-US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490934" y="5481571"/>
            <a:ext cx="9143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i="1" dirty="0" smtClean="0"/>
              <a:t>2018 List Pricing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41911430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ligroup_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735" y="2220917"/>
            <a:ext cx="2387710" cy="195174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87625"/>
            <a:ext cx="5776157" cy="167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705600" y="5486400"/>
            <a:ext cx="2286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85800"/>
            <a:ext cx="9144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7257</TotalTime>
  <Words>348</Words>
  <Application>Microsoft Office PowerPoint</Application>
  <PresentationFormat>On-screen Show (4:3)</PresentationFormat>
  <Paragraphs>110</Paragraphs>
  <Slides>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Custom Design</vt:lpstr>
      <vt:lpstr>SCOTSMAN ICE: C1030 – Air &amp; Remote Condenser Units</vt:lpstr>
      <vt:lpstr>Condenser Application Chart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Brittany Jorgensen</dc:creator>
  <cp:lastModifiedBy>Brandon Levinson</cp:lastModifiedBy>
  <cp:revision>60</cp:revision>
  <dcterms:created xsi:type="dcterms:W3CDTF">2016-11-02T16:27:12Z</dcterms:created>
  <dcterms:modified xsi:type="dcterms:W3CDTF">2018-04-09T20:40:58Z</dcterms:modified>
</cp:coreProperties>
</file>