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  <p:sldMasterId id="2147483661" r:id="rId2"/>
    <p:sldMasterId id="2147483651" r:id="rId3"/>
    <p:sldMasterId id="2147483663" r:id="rId4"/>
    <p:sldMasterId id="2147483665" r:id="rId5"/>
    <p:sldMasterId id="2147483671" r:id="rId6"/>
    <p:sldMasterId id="2147483692" r:id="rId7"/>
    <p:sldMasterId id="2147483702" r:id="rId8"/>
    <p:sldMasterId id="2147483706" r:id="rId9"/>
  </p:sldMasterIdLst>
  <p:notesMasterIdLst>
    <p:notesMasterId r:id="rId44"/>
  </p:notesMasterIdLst>
  <p:sldIdLst>
    <p:sldId id="305" r:id="rId10"/>
    <p:sldId id="393" r:id="rId11"/>
    <p:sldId id="407" r:id="rId12"/>
    <p:sldId id="500" r:id="rId13"/>
    <p:sldId id="498" r:id="rId14"/>
    <p:sldId id="501" r:id="rId15"/>
    <p:sldId id="491" r:id="rId16"/>
    <p:sldId id="503" r:id="rId17"/>
    <p:sldId id="499" r:id="rId18"/>
    <p:sldId id="502" r:id="rId19"/>
    <p:sldId id="505" r:id="rId20"/>
    <p:sldId id="306" r:id="rId21"/>
    <p:sldId id="402" r:id="rId22"/>
    <p:sldId id="403" r:id="rId23"/>
    <p:sldId id="404" r:id="rId24"/>
    <p:sldId id="405" r:id="rId25"/>
    <p:sldId id="307" r:id="rId26"/>
    <p:sldId id="400" r:id="rId27"/>
    <p:sldId id="401" r:id="rId28"/>
    <p:sldId id="298" r:id="rId29"/>
    <p:sldId id="315" r:id="rId30"/>
    <p:sldId id="317" r:id="rId31"/>
    <p:sldId id="318" r:id="rId32"/>
    <p:sldId id="310" r:id="rId33"/>
    <p:sldId id="313" r:id="rId34"/>
    <p:sldId id="314" r:id="rId35"/>
    <p:sldId id="312" r:id="rId36"/>
    <p:sldId id="311" r:id="rId37"/>
    <p:sldId id="309" r:id="rId38"/>
    <p:sldId id="387" r:id="rId39"/>
    <p:sldId id="396" r:id="rId40"/>
    <p:sldId id="320" r:id="rId41"/>
    <p:sldId id="321" r:id="rId42"/>
    <p:sldId id="27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ghan Daro" initials="MD" lastIdx="22" clrIdx="0"/>
  <p:cmAuthor id="1" name="Virginia Vanvick" initials="VV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1E53"/>
    <a:srgbClr val="132145"/>
    <a:srgbClr val="192758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6" autoAdjust="0"/>
    <p:restoredTop sz="94635" autoAdjust="0"/>
  </p:normalViewPr>
  <p:slideViewPr>
    <p:cSldViewPr snapToGrid="0" snapToObjects="1">
      <p:cViewPr varScale="1">
        <p:scale>
          <a:sx n="113" d="100"/>
          <a:sy n="113" d="100"/>
        </p:scale>
        <p:origin x="158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0C08E-5FFF-4AB1-A71E-5FD9A951FE54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27025-AB52-40DB-9AFC-E7238FF9E8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33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2991F-FD1D-FF42-9B0E-8EEDB31F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89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5E74B-D234-683D-8A09-CBEC599D8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99916A-92BB-6049-2B93-DF0C5B7CE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F879C-6149-872E-BC4C-63AC6B0DE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F9FA5-AA25-7F61-4950-6A55BBA22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E488-AE90-486C-9543-D779576A4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63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27025-AB52-40DB-9AFC-E7238FF9E87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58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8D5E5-A431-4D63-B4AD-79F0392A418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7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7FBA7-C84F-4687-9973-1761EB2BD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124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7FBA7-C84F-4687-9973-1761EB2BD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885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E488-AE90-486C-9543-D779576A4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68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7FBA7-C84F-4687-9973-1761EB2BD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363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E488-AE90-486C-9543-D779576A4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044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80B86-7191-02E4-88DA-1D5D04D16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77D8C5-0674-2085-0C98-7BD65D2C9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54BAC-AD88-99B5-7BFC-294A4B634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B74D8-40A5-0398-6AA2-7C03737C95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E488-AE90-486C-9543-D779576A4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189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E488-AE90-486C-9543-D779576A4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941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7FBA7-C84F-4687-9973-1761EB2BD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34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1697038"/>
            <a:ext cx="8229600" cy="9064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2736850"/>
            <a:ext cx="8229600" cy="596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729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66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637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548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3807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91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1663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FEDF510-891E-4829-BA19-7D456407AB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49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5025" y="1598613"/>
            <a:ext cx="4037013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B211954-39E6-4BE0-AF47-9578A1AAFB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1432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13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820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1697038"/>
            <a:ext cx="8229600" cy="9064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2736850"/>
            <a:ext cx="8229600" cy="596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142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930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25728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2056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8EBEE32-2D27-440E-9BBF-2447757878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3577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128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4142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2246154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624003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1286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143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0425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0166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910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089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6202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1055335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900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FEDF510-891E-4829-BA19-7D456407AB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9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9580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210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904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476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172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650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909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680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522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5150"/>
            <a:ext cx="6019800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8BA65-5D72-4666-9210-937CEB04DA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0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w-of-uneven-ice-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01056"/>
            <a:ext cx="9144000" cy="1456944"/>
          </a:xfrm>
          <a:prstGeom prst="rect">
            <a:avLst/>
          </a:prstGeom>
        </p:spPr>
      </p:pic>
      <p:sp>
        <p:nvSpPr>
          <p:cNvPr id="2" name="Chord 1"/>
          <p:cNvSpPr/>
          <p:nvPr userDrawn="1"/>
        </p:nvSpPr>
        <p:spPr>
          <a:xfrm>
            <a:off x="2712412" y="5851525"/>
            <a:ext cx="3727387" cy="3727387"/>
          </a:xfrm>
          <a:prstGeom prst="chord">
            <a:avLst>
              <a:gd name="adj1" fmla="val 12425776"/>
              <a:gd name="adj2" fmla="val 1996367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hord 9"/>
          <p:cNvSpPr/>
          <p:nvPr userDrawn="1"/>
        </p:nvSpPr>
        <p:spPr>
          <a:xfrm>
            <a:off x="2881744" y="6003925"/>
            <a:ext cx="3397444" cy="3361008"/>
          </a:xfrm>
          <a:prstGeom prst="chord">
            <a:avLst>
              <a:gd name="adj1" fmla="val 12511720"/>
              <a:gd name="adj2" fmla="val 19891423"/>
            </a:avLst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1" y="1242662"/>
            <a:ext cx="9144000" cy="24558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1" y="136581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0" y="3565777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ScotsmanLogoWithTag - whit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179"/>
          <a:stretch/>
        </p:blipFill>
        <p:spPr>
          <a:xfrm>
            <a:off x="3703039" y="6305702"/>
            <a:ext cx="1781822" cy="4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w-of-uneven-ice-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01056"/>
            <a:ext cx="9144000" cy="14569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696540"/>
            <a:ext cx="9144000" cy="315951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1" y="1242662"/>
            <a:ext cx="9144000" cy="24558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1" y="136581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0" y="3565777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hord 9"/>
          <p:cNvSpPr/>
          <p:nvPr userDrawn="1"/>
        </p:nvSpPr>
        <p:spPr>
          <a:xfrm>
            <a:off x="2712412" y="5851525"/>
            <a:ext cx="3727387" cy="3727387"/>
          </a:xfrm>
          <a:prstGeom prst="chord">
            <a:avLst>
              <a:gd name="adj1" fmla="val 12425776"/>
              <a:gd name="adj2" fmla="val 1996367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hord 10"/>
          <p:cNvSpPr/>
          <p:nvPr userDrawn="1"/>
        </p:nvSpPr>
        <p:spPr>
          <a:xfrm>
            <a:off x="2881744" y="6003925"/>
            <a:ext cx="3397444" cy="3361008"/>
          </a:xfrm>
          <a:prstGeom prst="chord">
            <a:avLst>
              <a:gd name="adj1" fmla="val 12511720"/>
              <a:gd name="adj2" fmla="val 19891423"/>
            </a:avLst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ScotsmanLogoWithTag - whit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179"/>
          <a:stretch/>
        </p:blipFill>
        <p:spPr>
          <a:xfrm>
            <a:off x="3703039" y="6305702"/>
            <a:ext cx="1781822" cy="4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9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w-of-uneven-ice-PPT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0926"/>
            <a:ext cx="9144000" cy="82707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822574"/>
            <a:ext cx="9144000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otsmanLogoWithTag-cyan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812" y="5686632"/>
            <a:ext cx="1803556" cy="25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CD0B1C-D405-4F9D-866E-69855E270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669E13-208E-4B1D-B581-417AE31233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-115594"/>
            <a:ext cx="9144000" cy="69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2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7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91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7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6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5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w-of-uneven-ice-PPT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0926"/>
            <a:ext cx="9144000" cy="82707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822574"/>
            <a:ext cx="9144000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otsmanLogoWithTag-cya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812" y="5686632"/>
            <a:ext cx="1803556" cy="4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3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CD0B1C-D405-4F9D-866E-69855E270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669E13-208E-4B1D-B581-417AE31233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-115594"/>
            <a:ext cx="9144000" cy="69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7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5" Type="http://schemas.openxmlformats.org/officeDocument/2006/relationships/image" Target="../media/image17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11" Type="http://schemas.openxmlformats.org/officeDocument/2006/relationships/image" Target="../media/image17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INTRODUCING</a:t>
            </a:r>
            <a:br>
              <a:rPr lang="en-US" sz="3600" dirty="0"/>
            </a:br>
            <a:r>
              <a:rPr lang="en-US" sz="3600" b="1" dirty="0"/>
              <a:t>ICE &amp; WATER DISPENSERS</a:t>
            </a:r>
            <a:endParaRPr lang="en-US" sz="2800" dirty="0"/>
          </a:p>
        </p:txBody>
      </p:sp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 descr="C:\Users\blevinson\Pictures\Admin\nugget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5" y="1795394"/>
            <a:ext cx="908283" cy="6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eridian-logo-RGB.png">
            <a:extLst>
              <a:ext uri="{FF2B5EF4-FFF2-40B4-BE49-F238E27FC236}">
                <a16:creationId xmlns:a16="http://schemas.microsoft.com/office/drawing/2014/main" id="{1BB65823-FF4E-7076-1D09-8891225287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607" y="474248"/>
            <a:ext cx="1621367" cy="24661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3AB8B57-A7B8-BDA0-6989-F9A2B23C3F93}"/>
              </a:ext>
            </a:extLst>
          </p:cNvPr>
          <p:cNvSpPr txBox="1">
            <a:spLocks/>
          </p:cNvSpPr>
          <p:nvPr/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50">
                <a:solidFill>
                  <a:schemeClr val="bg1"/>
                </a:solidFill>
              </a:rPr>
              <a:t>SUPERIOR RELIABILITY, EASIER CLEANABILITY, ENHANCED SERVICEABILITY. </a:t>
            </a:r>
            <a:endParaRPr lang="en-US" sz="1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53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435FC73-B543-4593-AE96-78F6A428B5BB}"/>
              </a:ext>
            </a:extLst>
          </p:cNvPr>
          <p:cNvGrpSpPr/>
          <p:nvPr/>
        </p:nvGrpSpPr>
        <p:grpSpPr>
          <a:xfrm>
            <a:off x="396162" y="1520172"/>
            <a:ext cx="6429899" cy="3682143"/>
            <a:chOff x="1745280" y="1460364"/>
            <a:chExt cx="6429899" cy="368214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9FEE40-4116-4C36-8D0F-0C5B49A7B815}"/>
                </a:ext>
              </a:extLst>
            </p:cNvPr>
            <p:cNvSpPr/>
            <p:nvPr/>
          </p:nvSpPr>
          <p:spPr>
            <a:xfrm>
              <a:off x="1745280" y="3025700"/>
              <a:ext cx="2500418" cy="1123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KLP24A Adjustable Legs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Optional 4” adjustable legs for easy cleaning beneath unit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endParaRPr kumimoji="0" lang="en-US" sz="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6504BB4-B589-4E4C-8A04-17045ECA9920}"/>
                </a:ext>
              </a:extLst>
            </p:cNvPr>
            <p:cNvSpPr/>
            <p:nvPr/>
          </p:nvSpPr>
          <p:spPr>
            <a:xfrm>
              <a:off x="4706463" y="3020183"/>
              <a:ext cx="346871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HSTCD16-A Machine Stand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Optional machine stand allows for freestanding configuration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“CD”: Compact Dispenser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Reversible Door + Storage Shelf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Includes 6” adjustable legs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5AA0004-A3B8-42DC-BCD1-140769170858}"/>
                </a:ext>
              </a:extLst>
            </p:cNvPr>
            <p:cNvCxnSpPr>
              <a:cxnSpLocks/>
            </p:cNvCxnSpPr>
            <p:nvPr/>
          </p:nvCxnSpPr>
          <p:spPr>
            <a:xfrm>
              <a:off x="4435890" y="1460364"/>
              <a:ext cx="0" cy="3682143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indoor, cup, counter, sitting&#10;&#10;Description automatically generated">
            <a:extLst>
              <a:ext uri="{FF2B5EF4-FFF2-40B4-BE49-F238E27FC236}">
                <a16:creationId xmlns:a16="http://schemas.microsoft.com/office/drawing/2014/main" id="{F483CCCD-CC1E-40CA-95DF-9094BCAFB2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82" y="4053583"/>
            <a:ext cx="1961744" cy="1684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B0F0"/>
            </a:solidFill>
          </a:ln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0AA8D4-4710-CF93-4BA6-B1A7E93EA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68" t="12520" r="16607" b="6692"/>
          <a:stretch/>
        </p:blipFill>
        <p:spPr>
          <a:xfrm>
            <a:off x="6917355" y="1355725"/>
            <a:ext cx="1888935" cy="37066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EAE362F-E2B4-8B09-0B3E-20EAFDB6364B}"/>
              </a:ext>
            </a:extLst>
          </p:cNvPr>
          <p:cNvGrpSpPr/>
          <p:nvPr/>
        </p:nvGrpSpPr>
        <p:grpSpPr>
          <a:xfrm>
            <a:off x="3551819" y="5067271"/>
            <a:ext cx="2803347" cy="692138"/>
            <a:chOff x="722064" y="4334770"/>
            <a:chExt cx="3565347" cy="1105703"/>
          </a:xfrm>
        </p:grpSpPr>
        <p:sp>
          <p:nvSpPr>
            <p:cNvPr id="3" name="Rounded Rectangle 37">
              <a:extLst>
                <a:ext uri="{FF2B5EF4-FFF2-40B4-BE49-F238E27FC236}">
                  <a16:creationId xmlns:a16="http://schemas.microsoft.com/office/drawing/2014/main" id="{B44A265E-B110-779B-177A-3091C35D5476}"/>
                </a:ext>
              </a:extLst>
            </p:cNvPr>
            <p:cNvSpPr/>
            <p:nvPr/>
          </p:nvSpPr>
          <p:spPr>
            <a:xfrm>
              <a:off x="722064" y="4358781"/>
              <a:ext cx="3565347" cy="108169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552B2A-B449-355D-7505-8BE97EFB0B25}"/>
                </a:ext>
              </a:extLst>
            </p:cNvPr>
            <p:cNvSpPr/>
            <p:nvPr/>
          </p:nvSpPr>
          <p:spPr>
            <a:xfrm>
              <a:off x="722065" y="4334770"/>
              <a:ext cx="3565346" cy="10816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Service Kits: </a:t>
              </a:r>
            </a:p>
            <a:p>
              <a:pPr marL="171450" marR="0" lvl="0" indent="-17145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Touch-Free to Push-Button Conversion</a:t>
              </a:r>
            </a:p>
            <a:p>
              <a:pPr marL="171450" marR="0" lvl="0" indent="-17145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Push-Button to Touch-Free Conversion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D9527EDE-8469-E809-6C97-F1123393D59E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HID207: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Accessories</a:t>
            </a:r>
          </a:p>
        </p:txBody>
      </p:sp>
      <p:pic>
        <p:nvPicPr>
          <p:cNvPr id="25" name="Picture 24" descr="A blue and white logo&#10;&#10;Description automatically generated">
            <a:extLst>
              <a:ext uri="{FF2B5EF4-FFF2-40B4-BE49-F238E27FC236}">
                <a16:creationId xmlns:a16="http://schemas.microsoft.com/office/drawing/2014/main" id="{2DA53706-EC8B-5E5C-13F5-4CC10070AA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798" y="297259"/>
            <a:ext cx="1965000" cy="340519"/>
          </a:xfrm>
          <a:prstGeom prst="rect">
            <a:avLst/>
          </a:prstGeom>
        </p:spPr>
      </p:pic>
      <p:pic>
        <p:nvPicPr>
          <p:cNvPr id="7" name="Picture 6" descr="A white rectangular object with black wheels&#10;&#10;Description automatically generated">
            <a:extLst>
              <a:ext uri="{FF2B5EF4-FFF2-40B4-BE49-F238E27FC236}">
                <a16:creationId xmlns:a16="http://schemas.microsoft.com/office/drawing/2014/main" id="{7987E047-B112-AE9A-70EB-1FE50078A5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9" t="21783" r="21702" b="12868"/>
          <a:stretch/>
        </p:blipFill>
        <p:spPr>
          <a:xfrm flipH="1">
            <a:off x="3341422" y="1193965"/>
            <a:ext cx="1129337" cy="1886026"/>
          </a:xfrm>
          <a:prstGeom prst="rect">
            <a:avLst/>
          </a:prstGeom>
        </p:spPr>
      </p:pic>
      <p:pic>
        <p:nvPicPr>
          <p:cNvPr id="10" name="Picture 9" descr="A silver metal cabinet with black legs&#10;&#10;Description automatically generated">
            <a:extLst>
              <a:ext uri="{FF2B5EF4-FFF2-40B4-BE49-F238E27FC236}">
                <a16:creationId xmlns:a16="http://schemas.microsoft.com/office/drawing/2014/main" id="{F0940BF9-D55C-14B1-AD12-108411900B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" b="6621"/>
          <a:stretch/>
        </p:blipFill>
        <p:spPr>
          <a:xfrm flipH="1">
            <a:off x="4470759" y="1230976"/>
            <a:ext cx="2048116" cy="1807007"/>
          </a:xfrm>
          <a:prstGeom prst="rect">
            <a:avLst/>
          </a:prstGeom>
        </p:spPr>
      </p:pic>
      <p:pic>
        <p:nvPicPr>
          <p:cNvPr id="8" name="Picture 7" descr="A black machine with two water bottles&#10;&#10;Description automatically generated with medium confidence">
            <a:extLst>
              <a:ext uri="{FF2B5EF4-FFF2-40B4-BE49-F238E27FC236}">
                <a16:creationId xmlns:a16="http://schemas.microsoft.com/office/drawing/2014/main" id="{AF03B34C-D680-E126-9CCD-BDAFBBC4AE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2" t="14735" r="18231" b="8626"/>
          <a:stretch/>
        </p:blipFill>
        <p:spPr>
          <a:xfrm>
            <a:off x="888745" y="1189135"/>
            <a:ext cx="1518003" cy="185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60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AE703-40C7-9773-BB3A-C124BF36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F03AEC-B94C-7E8A-7271-5CAFCB02A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INTRODUCING: TRADITIONAL</a:t>
            </a:r>
            <a:br>
              <a:rPr lang="en-US" sz="3600" dirty="0"/>
            </a:br>
            <a:r>
              <a:rPr lang="en-US" sz="3600" b="1" dirty="0"/>
              <a:t>ICE &amp; WATER DISPENSERS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635EDA-2D67-2474-4281-5B84A56BBEC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SPECIFIC FEATURES - HID312 | HID525 | HID540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CCEF92A-8D5F-3F13-F838-2E0C0BCFB625}"/>
              </a:ext>
            </a:extLst>
          </p:cNvPr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blevinson\Pictures\Admin\nugget2.png">
            <a:extLst>
              <a:ext uri="{FF2B5EF4-FFF2-40B4-BE49-F238E27FC236}">
                <a16:creationId xmlns:a16="http://schemas.microsoft.com/office/drawing/2014/main" id="{06B3987A-A6FB-3DA8-F862-3E46A629B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5" y="1795394"/>
            <a:ext cx="908283" cy="6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eridian-logo-RGB.png">
            <a:extLst>
              <a:ext uri="{FF2B5EF4-FFF2-40B4-BE49-F238E27FC236}">
                <a16:creationId xmlns:a16="http://schemas.microsoft.com/office/drawing/2014/main" id="{B2FF37B7-8B72-CD5C-35BE-861CFCEB7E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607" y="474248"/>
            <a:ext cx="1621367" cy="2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66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9D328D-7262-4171-AA9B-8D3E2C39C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17" y="1004890"/>
            <a:ext cx="8476494" cy="512930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 </a:t>
            </a:r>
            <a:r>
              <a:rPr lang="en-US" sz="3700" b="1" i="1" dirty="0">
                <a:solidFill>
                  <a:schemeClr val="tx2"/>
                </a:solidFill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2559108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Ice &amp; Water Dispensers: </a:t>
            </a:r>
            <a:r>
              <a:rPr kumimoji="0" lang="en-US" sz="37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Overview</a:t>
            </a: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E582BE65-323E-4612-9148-4EAE8AAE7D19}"/>
              </a:ext>
            </a:extLst>
          </p:cNvPr>
          <p:cNvSpPr/>
          <p:nvPr/>
        </p:nvSpPr>
        <p:spPr>
          <a:xfrm>
            <a:off x="457200" y="5608547"/>
            <a:ext cx="2834307" cy="235482"/>
          </a:xfrm>
          <a:prstGeom prst="roundRect">
            <a:avLst/>
          </a:prstGeom>
          <a:solidFill>
            <a:srgbClr val="0D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777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04DDEF-E782-4D74-BBAE-FBC8E1FD7E2C}"/>
              </a:ext>
            </a:extLst>
          </p:cNvPr>
          <p:cNvSpPr/>
          <p:nvPr/>
        </p:nvSpPr>
        <p:spPr>
          <a:xfrm>
            <a:off x="457201" y="5613197"/>
            <a:ext cx="283431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chemeClr val="bg1"/>
                </a:solidFill>
              </a:rPr>
              <a:t>All models include 7.5’ power cord with NEMA 5-15P plug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96322E-518D-48D5-97CD-86B1EE4434DE}"/>
              </a:ext>
            </a:extLst>
          </p:cNvPr>
          <p:cNvGrpSpPr/>
          <p:nvPr/>
        </p:nvGrpSpPr>
        <p:grpSpPr>
          <a:xfrm>
            <a:off x="396161" y="1189270"/>
            <a:ext cx="8462284" cy="4386276"/>
            <a:chOff x="297977" y="1189270"/>
            <a:chExt cx="8462284" cy="4386276"/>
          </a:xfrm>
        </p:grpSpPr>
        <p:pic>
          <p:nvPicPr>
            <p:cNvPr id="32" name="Picture 31" descr="A picture containing computer&#10;&#10;Description automatically generated">
              <a:extLst>
                <a:ext uri="{FF2B5EF4-FFF2-40B4-BE49-F238E27FC236}">
                  <a16:creationId xmlns:a16="http://schemas.microsoft.com/office/drawing/2014/main" id="{1DC55465-FFB4-4C0D-888F-0D7C03FA0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9997" y="1189273"/>
              <a:ext cx="1463300" cy="1965653"/>
            </a:xfrm>
            <a:prstGeom prst="rect">
              <a:avLst/>
            </a:prstGeom>
          </p:spPr>
        </p:pic>
        <p:pic>
          <p:nvPicPr>
            <p:cNvPr id="34" name="Picture 33" descr="A picture containing computer, table, stove&#10;&#10;Description automatically generated">
              <a:extLst>
                <a:ext uri="{FF2B5EF4-FFF2-40B4-BE49-F238E27FC236}">
                  <a16:creationId xmlns:a16="http://schemas.microsoft.com/office/drawing/2014/main" id="{A887EE71-9BC6-455E-8E86-BE8DAD08D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4503" y="1189270"/>
              <a:ext cx="1382473" cy="196565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7410E9-3B26-4D94-9CA5-F5A1F6CCF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4932" y="2883324"/>
              <a:ext cx="543206" cy="543206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B3255B-DBC9-46F0-97EA-ECBD9CA74F23}"/>
                </a:ext>
              </a:extLst>
            </p:cNvPr>
            <p:cNvGrpSpPr/>
            <p:nvPr/>
          </p:nvGrpSpPr>
          <p:grpSpPr>
            <a:xfrm>
              <a:off x="297977" y="1520172"/>
              <a:ext cx="8462284" cy="4055374"/>
              <a:chOff x="1812837" y="1403214"/>
              <a:chExt cx="8462284" cy="405537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47A33CB-E8FF-4DEA-8788-3EFE2D3A722B}"/>
                  </a:ext>
                </a:extLst>
              </p:cNvPr>
              <p:cNvGrpSpPr/>
              <p:nvPr/>
            </p:nvGrpSpPr>
            <p:grpSpPr>
              <a:xfrm>
                <a:off x="1812837" y="1403214"/>
                <a:ext cx="8462284" cy="4055374"/>
                <a:chOff x="1745279" y="1460364"/>
                <a:chExt cx="8462284" cy="4055374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BA4B8C8-3721-48A0-BB38-E36B459710E1}"/>
                    </a:ext>
                  </a:extLst>
                </p:cNvPr>
                <p:cNvSpPr/>
                <p:nvPr/>
              </p:nvSpPr>
              <p:spPr>
                <a:xfrm>
                  <a:off x="1745279" y="3025700"/>
                  <a:ext cx="2618007" cy="24852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HID312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Air cooled only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r>
                    <a:rPr kumimoji="0" lang="en-US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50 and 60 Hz options</a:t>
                  </a:r>
                </a:p>
                <a:p>
                  <a:pPr marL="285750" marR="0" lvl="0" indent="-28575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ü"/>
                    <a:tabLst/>
                    <a:defRPr/>
                  </a:pPr>
                  <a:endParaRPr kumimoji="0" lang="en-US" sz="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100" i="1" dirty="0">
                      <a:solidFill>
                        <a:srgbClr val="1F497D"/>
                      </a:solidFill>
                      <a:latin typeface="Calibri"/>
                    </a:rPr>
                    <a:t>Push-button dispensing option available</a:t>
                  </a:r>
                  <a:endPara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Wall-mounted unit available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Capacity: </a:t>
                  </a:r>
                  <a:r>
                    <a:rPr lang="en-US" sz="1400" b="1" dirty="0">
                      <a:solidFill>
                        <a:srgbClr val="1F497D"/>
                      </a:solidFill>
                      <a:latin typeface="Calibri"/>
                    </a:rPr>
                    <a:t>225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@ 90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/70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>
                      <a:tab pos="857250" algn="l"/>
                      <a:tab pos="914400" algn="l"/>
                    </a:tabLst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                </a:t>
                  </a:r>
                  <a:r>
                    <a:rPr kumimoji="0" lang="en-US" sz="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             </a:t>
                  </a:r>
                  <a:r>
                    <a:rPr lang="en-US" sz="1400" b="1" dirty="0">
                      <a:solidFill>
                        <a:srgbClr val="1F497D"/>
                      </a:solidFill>
                      <a:latin typeface="Calibri"/>
                    </a:rPr>
                    <a:t>260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@ 70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/50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°</a:t>
                  </a:r>
                  <a:endPara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Storage: </a:t>
                  </a:r>
                  <a:r>
                    <a:rPr lang="en-US" sz="1400" b="1" dirty="0">
                      <a:solidFill>
                        <a:srgbClr val="1F497D"/>
                      </a:solidFill>
                      <a:latin typeface="Calibri"/>
                    </a:rPr>
                    <a:t>12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lb.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Dimensions: </a:t>
                  </a:r>
                  <a:r>
                    <a:rPr lang="en-US" sz="1200" dirty="0">
                      <a:solidFill>
                        <a:srgbClr val="1F497D"/>
                      </a:solidFill>
                      <a:latin typeface="Calibri"/>
                    </a:rPr>
                    <a:t>16.3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”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24.4”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x</a:t>
                  </a:r>
                  <a:r>
                    <a: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35”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Optional 4” leg kit available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D4B45031-D517-4E59-8318-8CF9C094F9DE}"/>
                    </a:ext>
                  </a:extLst>
                </p:cNvPr>
                <p:cNvGrpSpPr/>
                <p:nvPr/>
              </p:nvGrpSpPr>
              <p:grpSpPr>
                <a:xfrm>
                  <a:off x="4706464" y="1465108"/>
                  <a:ext cx="5501099" cy="4050630"/>
                  <a:chOff x="3185515" y="1500355"/>
                  <a:chExt cx="5836744" cy="4297779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ADF069A2-BA92-4D76-BF4D-CA1EDCE219FE}"/>
                      </a:ext>
                    </a:extLst>
                  </p:cNvPr>
                  <p:cNvSpPr/>
                  <p:nvPr/>
                </p:nvSpPr>
                <p:spPr>
                  <a:xfrm>
                    <a:off x="3185515" y="3150313"/>
                    <a:ext cx="2686761" cy="234303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HID525</a:t>
                    </a: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285750" marR="0" lvl="0" indent="-28575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Wingdings" panose="05000000000000000000" pitchFamily="2" charset="2"/>
                      <a:buChar char="ü"/>
                      <a:tabLst/>
                      <a:defRPr/>
                    </a:pPr>
                    <a:r>
                      <a: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Air and water cooled </a:t>
                    </a:r>
                  </a:p>
                  <a:p>
                    <a:pPr marL="285750" marR="0" lvl="0" indent="-28575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Wingdings" panose="05000000000000000000" pitchFamily="2" charset="2"/>
                      <a:buChar char="ü"/>
                      <a:tabLst/>
                      <a:defRPr/>
                    </a:pPr>
                    <a:r>
                      <a:rPr lang="en-US" sz="1350" dirty="0">
                        <a:solidFill>
                          <a:srgbClr val="1F497D"/>
                        </a:solidFill>
                        <a:latin typeface="Calibri"/>
                      </a:rPr>
                      <a:t>50 and </a:t>
                    </a:r>
                    <a:r>
                      <a: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60 Hz options</a:t>
                    </a: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100" i="1" dirty="0">
                        <a:solidFill>
                          <a:srgbClr val="1F497D"/>
                        </a:solidFill>
                        <a:latin typeface="Calibri"/>
                      </a:rPr>
                      <a:t>Push-button dispensing option available</a:t>
                    </a:r>
                    <a:endParaRPr kumimoji="0" lang="en-US" sz="11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Wall-mounted unit available</a:t>
                    </a: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Capacity: </a:t>
                    </a:r>
                    <a:r>
                      <a:rPr lang="en-US" sz="1400" b="1" dirty="0">
                        <a:solidFill>
                          <a:srgbClr val="1F497D"/>
                        </a:solidFill>
                        <a:latin typeface="Calibri"/>
                      </a:rPr>
                      <a:t>365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@ 90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°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/70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°</a:t>
                    </a:r>
                    <a:endPara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>
                        <a:tab pos="509588" algn="l"/>
                      </a:tabLst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                </a:t>
                    </a:r>
                    <a:r>
                      <a:rPr kumimoji="0" lang="en-US" sz="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           </a:t>
                    </a:r>
                    <a:r>
                      <a:rPr lang="en-US" sz="1400" b="1" dirty="0">
                        <a:solidFill>
                          <a:srgbClr val="1F497D"/>
                        </a:solidFill>
                        <a:latin typeface="Calibri"/>
                      </a:rPr>
                      <a:t>500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@ 70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°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/50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°</a:t>
                    </a:r>
                    <a:endPara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Storage: </a:t>
                    </a:r>
                    <a:r>
                      <a:rPr lang="en-US" sz="1400" b="1" dirty="0">
                        <a:solidFill>
                          <a:srgbClr val="1F497D"/>
                        </a:solidFill>
                        <a:latin typeface="Calibri"/>
                      </a:rPr>
                      <a:t>25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lb.</a:t>
                    </a: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Dimensions: </a:t>
                    </a:r>
                    <a:r>
                      <a:rPr lang="en-US" sz="1200" dirty="0">
                        <a:solidFill>
                          <a:srgbClr val="1F497D"/>
                        </a:solidFill>
                        <a:latin typeface="Calibri"/>
                      </a:rPr>
                      <a:t>21.3</a:t>
                    </a: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”</a:t>
                    </a:r>
                    <a:r>
                      <a: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x</a:t>
                    </a:r>
                    <a:r>
                      <a: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24.4”</a:t>
                    </a:r>
                    <a:r>
                      <a: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x</a:t>
                    </a:r>
                    <a:r>
                      <a: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35”</a:t>
                    </a: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Optional 4” leg kit available</a:t>
                    </a: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D4540BC1-D201-433C-B474-C395A79612F6}"/>
                      </a:ext>
                    </a:extLst>
                  </p:cNvPr>
                  <p:cNvSpPr/>
                  <p:nvPr/>
                </p:nvSpPr>
                <p:spPr>
                  <a:xfrm>
                    <a:off x="6335505" y="3161198"/>
                    <a:ext cx="2686754" cy="263693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HID540</a:t>
                    </a:r>
                  </a:p>
                  <a:p>
                    <a:pPr marL="285750" marR="0" lvl="0" indent="-28575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Wingdings" panose="05000000000000000000" pitchFamily="2" charset="2"/>
                      <a:buChar char="ü"/>
                      <a:tabLst/>
                      <a:defRPr/>
                    </a:pPr>
                    <a:r>
                      <a: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Air and water cooled </a:t>
                    </a:r>
                  </a:p>
                  <a:p>
                    <a:pPr marL="285750" marR="0" lvl="0" indent="-28575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Wingdings" panose="05000000000000000000" pitchFamily="2" charset="2"/>
                      <a:buChar char="ü"/>
                      <a:tabLst/>
                      <a:defRPr/>
                    </a:pPr>
                    <a:r>
                      <a:rPr kumimoji="0" lang="en-US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60 Hz only</a:t>
                    </a:r>
                  </a:p>
                  <a:p>
                    <a:pPr marL="285750" marR="0" lvl="0" indent="-28575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Wingdings" panose="05000000000000000000" pitchFamily="2" charset="2"/>
                      <a:buChar char="ü"/>
                      <a:tabLst/>
                      <a:defRPr/>
                    </a:pPr>
                    <a:endParaRPr kumimoji="0" lang="en-US" sz="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1100" i="1" dirty="0">
                        <a:solidFill>
                          <a:srgbClr val="1F497D"/>
                        </a:solidFill>
                        <a:latin typeface="Calibri"/>
                      </a:rPr>
                      <a:t>Push-button dispensing option available</a:t>
                    </a:r>
                    <a:endParaRPr kumimoji="0" lang="en-US" sz="11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Wall-mounted unit available</a:t>
                    </a: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Capacity: 365 @ 90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°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/70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°</a:t>
                    </a:r>
                    <a:endPara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>
                        <a:tab pos="857250" algn="l"/>
                        <a:tab pos="914400" algn="l"/>
                      </a:tabLst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                </a:t>
                    </a:r>
                    <a:r>
                      <a:rPr kumimoji="0" lang="en-US" sz="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             </a:t>
                    </a:r>
                    <a:r>
                      <a:rPr lang="en-US" sz="1400" b="1" dirty="0">
                        <a:solidFill>
                          <a:srgbClr val="1F497D"/>
                        </a:solidFill>
                        <a:latin typeface="Calibri"/>
                      </a:rPr>
                      <a:t>500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@ 70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°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/50</a:t>
                    </a: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°</a:t>
                    </a:r>
                    <a:endPara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Storage: </a:t>
                    </a:r>
                    <a:r>
                      <a:rPr lang="en-US" sz="1400" b="1" dirty="0">
                        <a:solidFill>
                          <a:srgbClr val="1F497D"/>
                        </a:solidFill>
                        <a:latin typeface="Calibri"/>
                      </a:rPr>
                      <a:t>40</a:t>
                    </a: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lb.</a:t>
                    </a: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Dimensions: </a:t>
                    </a:r>
                    <a:r>
                      <a:rPr lang="en-US" sz="1200" dirty="0">
                        <a:solidFill>
                          <a:srgbClr val="1F497D"/>
                        </a:solidFill>
                        <a:latin typeface="Calibri"/>
                      </a:rPr>
                      <a:t>21.3</a:t>
                    </a: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”</a:t>
                    </a:r>
                    <a:r>
                      <a: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x</a:t>
                    </a:r>
                    <a:r>
                      <a: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24.4”</a:t>
                    </a:r>
                    <a:r>
                      <a: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x</a:t>
                    </a:r>
                    <a:r>
                      <a: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 </a:t>
                    </a:r>
                    <a:r>
                      <a:rPr lang="en-US" sz="1200" dirty="0">
                        <a:solidFill>
                          <a:srgbClr val="1F497D"/>
                        </a:solidFill>
                        <a:latin typeface="Calibri"/>
                      </a:rPr>
                      <a:t>41</a:t>
                    </a: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”</a:t>
                    </a: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Optional 4” leg kit available</a:t>
                    </a:r>
                  </a:p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D4B839B8-812F-4482-ABA9-2539CF3259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85366" y="1500355"/>
                    <a:ext cx="0" cy="3901775"/>
                  </a:xfrm>
                  <a:prstGeom prst="line">
                    <a:avLst/>
                  </a:prstGeom>
                  <a:ln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70DB316E-E70D-41A2-AF3E-B5DB63ABE8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6082" y="1460364"/>
                  <a:ext cx="0" cy="3682143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A4B849D-9AA6-4584-AC9D-BD76E47D6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28157" y="2766366"/>
                <a:ext cx="543206" cy="54320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3135FB5-D3F6-4C57-95DA-08D4FA0D8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21310" y="2766363"/>
                <a:ext cx="543206" cy="543206"/>
              </a:xfrm>
              <a:prstGeom prst="rect">
                <a:avLst/>
              </a:prstGeom>
            </p:spPr>
          </p:pic>
        </p:grpSp>
        <p:pic>
          <p:nvPicPr>
            <p:cNvPr id="30" name="Picture 29" descr="A picture containing small, sitting, computer, table&#10;&#10;Description automatically generated">
              <a:extLst>
                <a:ext uri="{FF2B5EF4-FFF2-40B4-BE49-F238E27FC236}">
                  <a16:creationId xmlns:a16="http://schemas.microsoft.com/office/drawing/2014/main" id="{BC93083C-2AAF-4A87-8F6D-BBD1BCE37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293" y="1189271"/>
              <a:ext cx="1369793" cy="1965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4069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1426"/>
            <a:ext cx="4365625" cy="4834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Touch-Free Technology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Touch-free, infrared dispensing  of ice and water eliminates the need to physically touch the dispenser for </a:t>
            </a:r>
            <a:r>
              <a:rPr lang="en-US" sz="2200" b="1" dirty="0">
                <a:solidFill>
                  <a:schemeClr val="tx2"/>
                </a:solidFill>
              </a:rPr>
              <a:t>more sanitary operation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Scotsman’s infrared design was an industry first, eliminating levers and buttons while minimizing the possibility of cross-contamination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NSF-compliant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Touch-Free Dispensing</a:t>
            </a:r>
            <a:endParaRPr lang="en-US" sz="3700" dirty="0">
              <a:solidFill>
                <a:schemeClr val="tx2"/>
              </a:solidFill>
            </a:endParaRPr>
          </a:p>
        </p:txBody>
      </p:sp>
      <p:pic>
        <p:nvPicPr>
          <p:cNvPr id="6" name="Picture 5" descr="HID540-w_Leg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7650" y="1244325"/>
            <a:ext cx="3359150" cy="4108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38075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Push-Button Option</a:t>
            </a:r>
            <a:endParaRPr lang="en-US" sz="3700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E077D9-3F43-4F46-A431-71868A163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09" y="3263176"/>
            <a:ext cx="4075041" cy="2607915"/>
          </a:xfrm>
          <a:prstGeom prst="rect">
            <a:avLst/>
          </a:prstGeom>
        </p:spPr>
      </p:pic>
      <p:pic>
        <p:nvPicPr>
          <p:cNvPr id="5" name="Picture 4" descr="A picture containing table, sitting, computer, refrigerator&#10;&#10;Description automatically generated">
            <a:extLst>
              <a:ext uri="{FF2B5EF4-FFF2-40B4-BE49-F238E27FC236}">
                <a16:creationId xmlns:a16="http://schemas.microsoft.com/office/drawing/2014/main" id="{5CF175E8-9A05-4DB9-95E8-EE5BDE538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091" y="1089648"/>
            <a:ext cx="2848709" cy="434705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323C3AB-6DDD-4937-ACF4-2FA7B80129F4}"/>
              </a:ext>
            </a:extLst>
          </p:cNvPr>
          <p:cNvSpPr txBox="1">
            <a:spLocks/>
          </p:cNvSpPr>
          <p:nvPr/>
        </p:nvSpPr>
        <p:spPr>
          <a:xfrm>
            <a:off x="457200" y="1061426"/>
            <a:ext cx="4949687" cy="4834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B0F0"/>
                </a:solidFill>
              </a:rPr>
              <a:t>Choice of Dispensing Method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Push-Button Models Available: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HID312AB-1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HID525AB-1, HID525WB-1</a:t>
            </a:r>
          </a:p>
          <a:p>
            <a:pPr lvl="1"/>
            <a:r>
              <a:rPr lang="en-US" sz="1600" dirty="0">
                <a:solidFill>
                  <a:schemeClr val="tx2"/>
                </a:solidFill>
              </a:rPr>
              <a:t>HID540AB-1, HID540WB-1</a:t>
            </a:r>
          </a:p>
        </p:txBody>
      </p:sp>
    </p:spTree>
    <p:extLst>
      <p:ext uri="{BB962C8B-B14F-4D97-AF65-F5344CB8AC3E}">
        <p14:creationId xmlns:p14="http://schemas.microsoft.com/office/powerpoint/2010/main" val="257958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od, milk&#10;&#10;Description automatically generated">
            <a:extLst>
              <a:ext uri="{FF2B5EF4-FFF2-40B4-BE49-F238E27FC236}">
                <a16:creationId xmlns:a16="http://schemas.microsoft.com/office/drawing/2014/main" id="{45BCDF3C-C8DD-4601-81AA-B2C1572CA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513" y="1162473"/>
            <a:ext cx="3199847" cy="39244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1427"/>
            <a:ext cx="5337313" cy="321761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SmoothStream™ Water Dispensing</a:t>
            </a:r>
          </a:p>
          <a:p>
            <a:pPr marL="0" indent="0">
              <a:buNone/>
            </a:pPr>
            <a:endParaRPr lang="en-US" sz="400" b="1" dirty="0">
              <a:solidFill>
                <a:srgbClr val="00B0F0"/>
              </a:solidFill>
            </a:endParaRPr>
          </a:p>
          <a:p>
            <a:r>
              <a:rPr lang="en-US" sz="2300" b="1" dirty="0">
                <a:solidFill>
                  <a:schemeClr val="tx2"/>
                </a:solidFill>
              </a:rPr>
              <a:t>Reduces splashing </a:t>
            </a:r>
            <a:r>
              <a:rPr lang="en-US" sz="2300" dirty="0">
                <a:solidFill>
                  <a:schemeClr val="tx2"/>
                </a:solidFill>
              </a:rPr>
              <a:t>to keep the machine  and surrounding areas clean</a:t>
            </a:r>
          </a:p>
          <a:p>
            <a:endParaRPr lang="en-US" sz="500" dirty="0">
              <a:solidFill>
                <a:schemeClr val="tx2"/>
              </a:solidFill>
            </a:endParaRPr>
          </a:p>
          <a:p>
            <a:r>
              <a:rPr lang="en-US" sz="2300" dirty="0">
                <a:solidFill>
                  <a:schemeClr val="tx2"/>
                </a:solidFill>
              </a:rPr>
              <a:t>Produces a </a:t>
            </a:r>
            <a:r>
              <a:rPr lang="en-US" sz="2300" b="1" dirty="0">
                <a:solidFill>
                  <a:schemeClr val="tx2"/>
                </a:solidFill>
              </a:rPr>
              <a:t>fast-filling</a:t>
            </a:r>
            <a:r>
              <a:rPr lang="en-US" sz="2300" dirty="0">
                <a:solidFill>
                  <a:schemeClr val="tx2"/>
                </a:solidFill>
              </a:rPr>
              <a:t>, consistent stream</a:t>
            </a:r>
          </a:p>
          <a:p>
            <a:endParaRPr lang="en-US" sz="500" dirty="0">
              <a:solidFill>
                <a:schemeClr val="tx2"/>
              </a:solidFill>
            </a:endParaRPr>
          </a:p>
          <a:p>
            <a:r>
              <a:rPr lang="en-US" sz="2300" dirty="0">
                <a:solidFill>
                  <a:schemeClr val="tx2"/>
                </a:solidFill>
              </a:rPr>
              <a:t>SmoothStream™ technology is now standard on all new units</a:t>
            </a:r>
          </a:p>
          <a:p>
            <a:pPr lvl="1"/>
            <a:r>
              <a:rPr lang="en-US" sz="1900" dirty="0">
                <a:solidFill>
                  <a:schemeClr val="tx2"/>
                </a:solidFill>
              </a:rPr>
              <a:t>Kit available to convert existing units</a:t>
            </a:r>
          </a:p>
          <a:p>
            <a:endParaRPr lang="en-US" sz="800" u="sng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SmoothStream</a:t>
            </a:r>
            <a:r>
              <a:rPr lang="en-US" sz="3700" b="1" i="1" spc="-150" dirty="0">
                <a:solidFill>
                  <a:schemeClr val="tx2"/>
                </a:solidFill>
              </a:rPr>
              <a:t>™</a:t>
            </a:r>
            <a:r>
              <a:rPr lang="en-US" sz="3700" b="1" i="1" dirty="0">
                <a:solidFill>
                  <a:schemeClr val="tx2"/>
                </a:solidFill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903785-84DF-4DFF-AC2B-AE1D78BE51D5}"/>
              </a:ext>
            </a:extLst>
          </p:cNvPr>
          <p:cNvGrpSpPr/>
          <p:nvPr/>
        </p:nvGrpSpPr>
        <p:grpSpPr>
          <a:xfrm>
            <a:off x="1537419" y="4111296"/>
            <a:ext cx="3176873" cy="1793451"/>
            <a:chOff x="1596427" y="4111108"/>
            <a:chExt cx="3176873" cy="17934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647186E-803C-4AA9-909F-2FDFCB3AB9AB}"/>
                </a:ext>
              </a:extLst>
            </p:cNvPr>
            <p:cNvGrpSpPr/>
            <p:nvPr/>
          </p:nvGrpSpPr>
          <p:grpSpPr>
            <a:xfrm>
              <a:off x="1596427" y="4111296"/>
              <a:ext cx="3176873" cy="1793263"/>
              <a:chOff x="1596427" y="4153711"/>
              <a:chExt cx="3176873" cy="179326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4C9F434-E8CF-419C-9756-C6FC37846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6427" y="4153711"/>
                <a:ext cx="3176873" cy="178699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/>
                </a:solidFill>
              </a:ln>
              <a:effectLst/>
            </p:spPr>
          </p:pic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9CB9282C-D2E8-41A9-8D1C-BE7F3F725D11}"/>
                  </a:ext>
                </a:extLst>
              </p:cNvPr>
              <p:cNvSpPr/>
              <p:nvPr/>
            </p:nvSpPr>
            <p:spPr>
              <a:xfrm>
                <a:off x="1596427" y="5646398"/>
                <a:ext cx="3176873" cy="294115"/>
              </a:xfrm>
              <a:prstGeom prst="roundRect">
                <a:avLst>
                  <a:gd name="adj" fmla="val 50000"/>
                </a:avLst>
              </a:prstGeom>
              <a:solidFill>
                <a:srgbClr val="001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A8D10C3-D79D-462B-8785-2407D47EDCD8}"/>
                  </a:ext>
                </a:extLst>
              </p:cNvPr>
              <p:cNvSpPr/>
              <p:nvPr/>
            </p:nvSpPr>
            <p:spPr>
              <a:xfrm>
                <a:off x="1596427" y="5646398"/>
                <a:ext cx="3176873" cy="147057"/>
              </a:xfrm>
              <a:prstGeom prst="rect">
                <a:avLst/>
              </a:prstGeom>
              <a:solidFill>
                <a:srgbClr val="001E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EC32BF2-4889-4697-8EC7-A31D09AAC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-333"/>
              <a:stretch/>
            </p:blipFill>
            <p:spPr>
              <a:xfrm>
                <a:off x="1851315" y="5690677"/>
                <a:ext cx="1070620" cy="179538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33BF892-93FE-45D7-9919-168D41638E2C}"/>
                  </a:ext>
                </a:extLst>
              </p:cNvPr>
              <p:cNvSpPr txBox="1"/>
              <p:nvPr/>
            </p:nvSpPr>
            <p:spPr>
              <a:xfrm>
                <a:off x="3334460" y="5623809"/>
                <a:ext cx="128493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i="1" dirty="0">
                    <a:solidFill>
                      <a:srgbClr val="FFFFFF"/>
                    </a:solidFill>
                    <a:latin typeface="+mj-lt"/>
                  </a:rPr>
                  <a:t>OTHERS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589801-2882-4F7A-8DB1-E51FE6AE3B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76834" t="1" r="3832" b="74534"/>
            <a:stretch/>
          </p:blipFill>
          <p:spPr>
            <a:xfrm rot="5400000">
              <a:off x="2838735" y="5711841"/>
              <a:ext cx="206314" cy="45719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A0793E-28E8-4686-BF2C-D23FE4011DF4}"/>
                </a:ext>
              </a:extLst>
            </p:cNvPr>
            <p:cNvCxnSpPr>
              <a:stCxn id="11" idx="0"/>
              <a:endCxn id="20" idx="2"/>
            </p:cNvCxnSpPr>
            <p:nvPr/>
          </p:nvCxnSpPr>
          <p:spPr>
            <a:xfrm>
              <a:off x="3184864" y="4111296"/>
              <a:ext cx="0" cy="1786802"/>
            </a:xfrm>
            <a:prstGeom prst="line">
              <a:avLst/>
            </a:prstGeom>
            <a:ln w="825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9784B7F-F2EB-4878-AEDD-2226B4E2FFD5}"/>
                </a:ext>
              </a:extLst>
            </p:cNvPr>
            <p:cNvSpPr/>
            <p:nvPr/>
          </p:nvSpPr>
          <p:spPr>
            <a:xfrm>
              <a:off x="1596427" y="4111108"/>
              <a:ext cx="3176873" cy="1786802"/>
            </a:xfrm>
            <a:prstGeom prst="roundRect">
              <a:avLst>
                <a:gd name="adj" fmla="val 8844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2988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061426"/>
            <a:ext cx="5219700" cy="48344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Reliable Dispensing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r>
              <a:rPr lang="en-US" sz="2300" dirty="0">
                <a:solidFill>
                  <a:schemeClr val="tx2"/>
                </a:solidFill>
              </a:rPr>
              <a:t>Touch-free infrared sensors feature best-in-class technology to intuitively sense the start and duration of dispensing</a:t>
            </a:r>
          </a:p>
          <a:p>
            <a:endParaRPr lang="en-US" sz="900" dirty="0">
              <a:solidFill>
                <a:schemeClr val="tx2"/>
              </a:solidFill>
            </a:endParaRPr>
          </a:p>
          <a:p>
            <a:r>
              <a:rPr lang="en-US" sz="2300" b="1" dirty="0">
                <a:solidFill>
                  <a:schemeClr val="tx2"/>
                </a:solidFill>
              </a:rPr>
              <a:t>11” enlarged dispensing envelope</a:t>
            </a:r>
            <a:r>
              <a:rPr lang="en-US" sz="2300" dirty="0">
                <a:solidFill>
                  <a:schemeClr val="tx2"/>
                </a:solidFill>
              </a:rPr>
              <a:t> and offset placement of spouts optimizes space from spout to sink, easily accommodating a variety of container shapes and sizes — from small cups to large pitchers</a:t>
            </a:r>
          </a:p>
          <a:p>
            <a:endParaRPr lang="en-US" sz="900" dirty="0">
              <a:solidFill>
                <a:schemeClr val="tx2"/>
              </a:solidFill>
            </a:endParaRPr>
          </a:p>
          <a:p>
            <a:r>
              <a:rPr lang="en-US" sz="2300" dirty="0">
                <a:solidFill>
                  <a:schemeClr val="tx2"/>
                </a:solidFill>
              </a:rPr>
              <a:t>Scotsman’s exclusive </a:t>
            </a:r>
            <a:r>
              <a:rPr lang="en-US" sz="2300" b="1" dirty="0">
                <a:solidFill>
                  <a:schemeClr val="tx2"/>
                </a:solidFill>
              </a:rPr>
              <a:t>H² Nugget optimizes dispensability</a:t>
            </a:r>
            <a:r>
              <a:rPr lang="en-US" sz="2300" dirty="0">
                <a:solidFill>
                  <a:schemeClr val="tx2"/>
                </a:solidFill>
              </a:rPr>
              <a:t> while providing the softest, most chewable ice form available</a:t>
            </a:r>
          </a:p>
          <a:p>
            <a:endParaRPr lang="en-US" sz="800" u="sng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Superior Reliability</a:t>
            </a:r>
            <a:endParaRPr lang="en-US" sz="3700" b="1" dirty="0">
              <a:solidFill>
                <a:schemeClr val="tx2"/>
              </a:solidFill>
            </a:endParaRPr>
          </a:p>
        </p:txBody>
      </p:sp>
      <p:pic>
        <p:nvPicPr>
          <p:cNvPr id="9" name="Picture 8" descr="HID540-w_Leg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5225" y="1174751"/>
            <a:ext cx="2482850" cy="3662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Rounded Rectangle 9"/>
          <p:cNvSpPr/>
          <p:nvPr/>
        </p:nvSpPr>
        <p:spPr>
          <a:xfrm>
            <a:off x="6492875" y="1653937"/>
            <a:ext cx="1057030" cy="1781413"/>
          </a:xfrm>
          <a:prstGeom prst="roundRect">
            <a:avLst>
              <a:gd name="adj" fmla="val 9284"/>
            </a:avLst>
          </a:prstGeom>
          <a:noFill/>
          <a:ln w="5715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98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061426"/>
            <a:ext cx="5038077" cy="4834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Maintenance-Free Bearing</a:t>
            </a:r>
          </a:p>
          <a:p>
            <a:pPr marL="0" indent="0">
              <a:buNone/>
            </a:pPr>
            <a:endParaRPr lang="en-US" sz="9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The Problem: </a:t>
            </a:r>
            <a:r>
              <a:rPr lang="en-US" sz="1800" i="1" dirty="0">
                <a:solidFill>
                  <a:schemeClr val="tx2"/>
                </a:solidFill>
              </a:rPr>
              <a:t>Components used to create compressed ice require maintenance for routine checks, specifically with wearable parts like  bearings or bushings</a:t>
            </a:r>
          </a:p>
          <a:p>
            <a:pPr marL="0" indent="0">
              <a:buNone/>
            </a:pPr>
            <a:endParaRPr lang="en-US" sz="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Innovation: </a:t>
            </a:r>
            <a:r>
              <a:rPr lang="en-US" sz="1900" dirty="0">
                <a:solidFill>
                  <a:schemeClr val="tx2"/>
                </a:solidFill>
              </a:rPr>
              <a:t>All Meridian™ models feature proprietary, maintenance-free bearings,          fully sealed with a high-tech polymer                that lubricates and eliminates the                     need for greasing</a:t>
            </a:r>
            <a:endParaRPr lang="en-US" sz="1600" i="1" dirty="0">
              <a:solidFill>
                <a:schemeClr val="tx2"/>
              </a:solidFill>
            </a:endParaRPr>
          </a:p>
          <a:p>
            <a:r>
              <a:rPr lang="en-US" sz="1650" dirty="0">
                <a:solidFill>
                  <a:schemeClr val="tx2"/>
                </a:solidFill>
              </a:rPr>
              <a:t>Scotsman’s exclusive technology has                                            </a:t>
            </a:r>
            <a:r>
              <a:rPr lang="en-US" sz="1650" b="1" dirty="0">
                <a:solidFill>
                  <a:schemeClr val="tx2"/>
                </a:solidFill>
              </a:rPr>
              <a:t>no wearable parts or grease</a:t>
            </a:r>
            <a:r>
              <a:rPr lang="en-US" sz="1650" dirty="0">
                <a:solidFill>
                  <a:schemeClr val="tx2"/>
                </a:solidFill>
              </a:rPr>
              <a:t>, which                  </a:t>
            </a:r>
            <a:r>
              <a:rPr lang="en-US" sz="1650" u="sng" dirty="0">
                <a:solidFill>
                  <a:schemeClr val="tx2"/>
                </a:solidFill>
              </a:rPr>
              <a:t>reduces preventative maintenance</a:t>
            </a:r>
            <a:r>
              <a:rPr lang="en-US" sz="1650" dirty="0">
                <a:solidFill>
                  <a:schemeClr val="tx2"/>
                </a:solidFill>
              </a:rPr>
              <a:t>                          </a:t>
            </a:r>
            <a:r>
              <a:rPr lang="en-US" sz="1650" u="sng" dirty="0">
                <a:solidFill>
                  <a:schemeClr val="tx2"/>
                </a:solidFill>
              </a:rPr>
              <a:t> and ensures long-lasting performance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Superior Reliability</a:t>
            </a:r>
          </a:p>
        </p:txBody>
      </p:sp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D89921F3-C3F7-4261-B00A-C1522DECF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6599" y="938585"/>
            <a:ext cx="3182474" cy="3638017"/>
          </a:xfrm>
          <a:prstGeom prst="rect">
            <a:avLst/>
          </a:prstGeom>
        </p:spPr>
      </p:pic>
      <p:sp>
        <p:nvSpPr>
          <p:cNvPr id="10" name="Rounded Rectangle 37">
            <a:extLst>
              <a:ext uri="{FF2B5EF4-FFF2-40B4-BE49-F238E27FC236}">
                <a16:creationId xmlns:a16="http://schemas.microsoft.com/office/drawing/2014/main" id="{2745A620-45D7-4C26-93B8-698EA49F6903}"/>
              </a:ext>
            </a:extLst>
          </p:cNvPr>
          <p:cNvSpPr/>
          <p:nvPr/>
        </p:nvSpPr>
        <p:spPr>
          <a:xfrm>
            <a:off x="5962650" y="4318927"/>
            <a:ext cx="2846341" cy="102242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194BB2D-08C3-4A3E-849D-7739B2290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07" t="12835" r="18311" b="2156"/>
          <a:stretch/>
        </p:blipFill>
        <p:spPr>
          <a:xfrm>
            <a:off x="4333875" y="3888307"/>
            <a:ext cx="1889537" cy="1883664"/>
          </a:xfrm>
          <a:prstGeom prst="ellipse">
            <a:avLst/>
          </a:prstGeom>
          <a:ln w="57150" cap="rnd">
            <a:solidFill>
              <a:schemeClr val="accent2"/>
            </a:solidFill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E2ADAF-EA2D-4E99-9764-41393A87AC79}"/>
              </a:ext>
            </a:extLst>
          </p:cNvPr>
          <p:cNvSpPr/>
          <p:nvPr/>
        </p:nvSpPr>
        <p:spPr>
          <a:xfrm>
            <a:off x="6226902" y="4368474"/>
            <a:ext cx="2582088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Eliminates the use of industry standard ball bearings/bushings, which require time consuming maintenance or replacement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90D808-C617-4559-A115-7CC281E423CF}"/>
              </a:ext>
            </a:extLst>
          </p:cNvPr>
          <p:cNvCxnSpPr>
            <a:cxnSpLocks/>
            <a:stCxn id="18" idx="1"/>
            <a:endCxn id="18" idx="5"/>
          </p:cNvCxnSpPr>
          <p:nvPr/>
        </p:nvCxnSpPr>
        <p:spPr>
          <a:xfrm>
            <a:off x="4610591" y="4164163"/>
            <a:ext cx="1336105" cy="133195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148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061426"/>
            <a:ext cx="4355958" cy="4834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Heavy-Duty Stainless-Steel Components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Scotsman’s Ice &amp; Water Dispensers feature: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An extremely reliable            </a:t>
            </a:r>
            <a:r>
              <a:rPr lang="en-US" sz="1800" b="1" dirty="0">
                <a:solidFill>
                  <a:schemeClr val="tx2"/>
                </a:solidFill>
              </a:rPr>
              <a:t>stainless-steel evaporator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Durable </a:t>
            </a:r>
            <a:r>
              <a:rPr lang="en-US" sz="1800" b="1" dirty="0">
                <a:solidFill>
                  <a:schemeClr val="tx2"/>
                </a:solidFill>
              </a:rPr>
              <a:t>stainless-steel auger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F0ED5E-939C-4B9F-BFCB-26722F6DE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875" y="4064817"/>
            <a:ext cx="1846259" cy="185006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Superior Reliability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DA02B-4488-495D-B193-9F05AF909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424" y="1486696"/>
            <a:ext cx="4278376" cy="2578121"/>
          </a:xfrm>
          <a:prstGeom prst="rect">
            <a:avLst/>
          </a:prstGeom>
        </p:spPr>
      </p:pic>
      <p:sp>
        <p:nvSpPr>
          <p:cNvPr id="7" name="Rounded Rectangle 37">
            <a:extLst>
              <a:ext uri="{FF2B5EF4-FFF2-40B4-BE49-F238E27FC236}">
                <a16:creationId xmlns:a16="http://schemas.microsoft.com/office/drawing/2014/main" id="{9C18960B-86C9-4383-A2F1-1F585D532106}"/>
              </a:ext>
            </a:extLst>
          </p:cNvPr>
          <p:cNvSpPr/>
          <p:nvPr/>
        </p:nvSpPr>
        <p:spPr>
          <a:xfrm>
            <a:off x="4408424" y="4346583"/>
            <a:ext cx="4278374" cy="86630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9E3026-34F0-4E3E-B361-FFB2B6AB1B54}"/>
              </a:ext>
            </a:extLst>
          </p:cNvPr>
          <p:cNvSpPr/>
          <p:nvPr/>
        </p:nvSpPr>
        <p:spPr>
          <a:xfrm>
            <a:off x="4408424" y="4425791"/>
            <a:ext cx="4278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Ensures maximum durability and reliability for a long machine life</a:t>
            </a:r>
          </a:p>
        </p:txBody>
      </p:sp>
    </p:spTree>
    <p:extLst>
      <p:ext uri="{BB962C8B-B14F-4D97-AF65-F5344CB8AC3E}">
        <p14:creationId xmlns:p14="http://schemas.microsoft.com/office/powerpoint/2010/main" val="3759639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kumimoji="0" lang="en-US" sz="37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Ice &amp; Water Dispensers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3250" y="1360977"/>
            <a:ext cx="8240489" cy="3903247"/>
            <a:chOff x="420447" y="1145219"/>
            <a:chExt cx="8434102" cy="3994951"/>
          </a:xfrm>
        </p:grpSpPr>
        <p:sp>
          <p:nvSpPr>
            <p:cNvPr id="17" name="Rounded Rectangle 16"/>
            <p:cNvSpPr/>
            <p:nvPr/>
          </p:nvSpPr>
          <p:spPr>
            <a:xfrm>
              <a:off x="420447" y="1145219"/>
              <a:ext cx="8434102" cy="3994951"/>
            </a:xfrm>
            <a:prstGeom prst="roundRect">
              <a:avLst>
                <a:gd name="adj" fmla="val 5298"/>
              </a:avLst>
            </a:prstGeom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74320" rIns="274320" rtlCol="0" anchor="ctr"/>
            <a:lstStyle/>
            <a:p>
              <a:pPr marL="0" marR="0" lvl="7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5FBCE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7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5FBCE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96684" y="1379724"/>
              <a:ext cx="5056055" cy="850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Reliable, Sanitary Operation:</a:t>
              </a:r>
              <a:b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750" b="1" i="1" u="none" strike="noStrike" kern="0" cap="none" spc="0" normalizeH="0" baseline="0" noProof="0" dirty="0">
                  <a:ln>
                    <a:noFill/>
                  </a:ln>
                  <a:solidFill>
                    <a:srgbClr val="00377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Touch-Free and Push-Button models available</a:t>
              </a:r>
              <a:endParaRPr kumimoji="0" lang="en-US" sz="1750" b="0" i="1" u="none" strike="noStrike" kern="0" cap="none" spc="0" normalizeH="0" baseline="0" noProof="0" dirty="0">
                <a:ln>
                  <a:noFill/>
                </a:ln>
                <a:solidFill>
                  <a:srgbClr val="00377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96683" y="2448999"/>
              <a:ext cx="5056055" cy="2244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0" i="1" u="none" strike="noStrike" kern="0" cap="none" spc="0" normalizeH="0" baseline="0" noProof="0" dirty="0">
                  <a:ln>
                    <a:noFill/>
                  </a:ln>
                  <a:solidFill>
                    <a:srgbClr val="003F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Born out of extensive market research, Meridian™ was developed with space, production and installation in mind — combining Scotsman’s trusted reliability, intuitive cleanability and time-saving serviceability with new innovations to deliver the softest, most satisfying ice on the market.</a:t>
              </a:r>
            </a:p>
          </p:txBody>
        </p:sp>
      </p:grpSp>
      <p:pic>
        <p:nvPicPr>
          <p:cNvPr id="5" name="Picture 4" descr="A picture containing small, sitting, computer, table&#10;&#10;Description automatically generated">
            <a:extLst>
              <a:ext uri="{FF2B5EF4-FFF2-40B4-BE49-F238E27FC236}">
                <a16:creationId xmlns:a16="http://schemas.microsoft.com/office/drawing/2014/main" id="{036A9DD3-DABD-44CF-9F65-81708F8138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04" y="1455526"/>
            <a:ext cx="1737820" cy="2362945"/>
          </a:xfrm>
          <a:prstGeom prst="rect">
            <a:avLst/>
          </a:prstGeom>
        </p:spPr>
      </p:pic>
      <p:pic>
        <p:nvPicPr>
          <p:cNvPr id="2" name="Picture 1" descr="A black machine with buttons and a couple of controls&#10;&#10;Description automatically generated">
            <a:extLst>
              <a:ext uri="{FF2B5EF4-FFF2-40B4-BE49-F238E27FC236}">
                <a16:creationId xmlns:a16="http://schemas.microsoft.com/office/drawing/2014/main" id="{707D1AF5-88BB-E13A-1393-F79AEFF7F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13" t="11682" b="10438"/>
          <a:stretch/>
        </p:blipFill>
        <p:spPr>
          <a:xfrm>
            <a:off x="1439333" y="3818472"/>
            <a:ext cx="1953193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78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8" y="1061426"/>
            <a:ext cx="5141895" cy="4754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Built-In Antimicrobial Protection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Meridian™ units are designed to ensure sanitary operation, especially between cleanings</a:t>
            </a:r>
          </a:p>
          <a:p>
            <a:endParaRPr lang="en-US" sz="10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Sealed refrigeration system minimizes outside airborne contamination</a:t>
            </a:r>
          </a:p>
          <a:p>
            <a:endParaRPr lang="en-US" sz="10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AgION® and other antimicrobial compounds are molded into </a:t>
            </a:r>
            <a:r>
              <a:rPr lang="en-US" sz="2200" b="1" dirty="0">
                <a:solidFill>
                  <a:srgbClr val="003F80"/>
                </a:solidFill>
              </a:rPr>
              <a:t>key  internal and external components </a:t>
            </a:r>
            <a:r>
              <a:rPr lang="en-US" sz="2200" dirty="0">
                <a:solidFill>
                  <a:srgbClr val="003F80"/>
                </a:solidFill>
              </a:rPr>
              <a:t>to help inhibit the growth of microbes, bacteria, mold and algae</a:t>
            </a:r>
            <a:endParaRPr lang="en-US" sz="1000" dirty="0">
              <a:solidFill>
                <a:srgbClr val="003F8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Enhanced Sanitation</a:t>
            </a:r>
            <a:endParaRPr lang="en-US" sz="3700" b="1" i="1" dirty="0">
              <a:solidFill>
                <a:srgbClr val="1F497D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6DE561-2539-441C-B0D1-28993B1F006F}"/>
              </a:ext>
            </a:extLst>
          </p:cNvPr>
          <p:cNvGrpSpPr/>
          <p:nvPr/>
        </p:nvGrpSpPr>
        <p:grpSpPr>
          <a:xfrm>
            <a:off x="6490251" y="1096688"/>
            <a:ext cx="2281728" cy="3414595"/>
            <a:chOff x="5811727" y="1096688"/>
            <a:chExt cx="2960253" cy="4430003"/>
          </a:xfrm>
        </p:grpSpPr>
        <p:grpSp>
          <p:nvGrpSpPr>
            <p:cNvPr id="70" name="Group 69"/>
            <p:cNvGrpSpPr/>
            <p:nvPr/>
          </p:nvGrpSpPr>
          <p:grpSpPr>
            <a:xfrm>
              <a:off x="7672103" y="1104975"/>
              <a:ext cx="1099877" cy="4421716"/>
              <a:chOff x="7158380" y="1139742"/>
              <a:chExt cx="1099877" cy="4421716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7158380" y="1315590"/>
                <a:ext cx="853179" cy="4086304"/>
              </a:xfrm>
              <a:prstGeom prst="rect">
                <a:avLst/>
              </a:prstGeom>
              <a:solidFill>
                <a:srgbClr val="0093FF">
                  <a:lumMod val="40000"/>
                  <a:lumOff val="6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7209692" y="1139742"/>
                <a:ext cx="950872" cy="950872"/>
                <a:chOff x="7209692" y="1250463"/>
                <a:chExt cx="950872" cy="950872"/>
              </a:xfrm>
            </p:grpSpPr>
            <p:sp>
              <p:nvSpPr>
                <p:cNvPr id="111" name="Oval 110"/>
                <p:cNvSpPr/>
                <p:nvPr/>
              </p:nvSpPr>
              <p:spPr>
                <a:xfrm>
                  <a:off x="7209692" y="1250463"/>
                  <a:ext cx="950872" cy="950872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7293056" y="1333827"/>
                  <a:ext cx="784144" cy="7841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7369256" y="1410027"/>
                  <a:ext cx="631744" cy="6317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7445456" y="1490136"/>
                  <a:ext cx="479344" cy="4793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7520671" y="1554616"/>
                  <a:ext cx="350384" cy="35038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7209692" y="2007250"/>
                <a:ext cx="950872" cy="950872"/>
                <a:chOff x="7209692" y="1250463"/>
                <a:chExt cx="950872" cy="950872"/>
              </a:xfrm>
            </p:grpSpPr>
            <p:sp>
              <p:nvSpPr>
                <p:cNvPr id="106" name="Oval 105"/>
                <p:cNvSpPr/>
                <p:nvPr/>
              </p:nvSpPr>
              <p:spPr>
                <a:xfrm>
                  <a:off x="7209692" y="1250463"/>
                  <a:ext cx="950872" cy="950872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7293056" y="1333827"/>
                  <a:ext cx="784144" cy="7841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7369256" y="1410027"/>
                  <a:ext cx="631744" cy="6317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7445456" y="1490136"/>
                  <a:ext cx="479344" cy="4793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7520671" y="1554616"/>
                  <a:ext cx="350384" cy="35038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7209692" y="2873943"/>
                <a:ext cx="950872" cy="950872"/>
                <a:chOff x="7209692" y="1250463"/>
                <a:chExt cx="950872" cy="950872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7209692" y="1250463"/>
                  <a:ext cx="950872" cy="950872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7293056" y="1333827"/>
                  <a:ext cx="784144" cy="7841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7369256" y="1410027"/>
                  <a:ext cx="631744" cy="6317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7445456" y="1490136"/>
                  <a:ext cx="479344" cy="4793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7520671" y="1554616"/>
                  <a:ext cx="350384" cy="35038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>
                <a:off x="7209692" y="3743078"/>
                <a:ext cx="950872" cy="950872"/>
                <a:chOff x="7209692" y="1250463"/>
                <a:chExt cx="950872" cy="950872"/>
              </a:xfrm>
            </p:grpSpPr>
            <p:sp>
              <p:nvSpPr>
                <p:cNvPr id="96" name="Oval 95"/>
                <p:cNvSpPr/>
                <p:nvPr/>
              </p:nvSpPr>
              <p:spPr>
                <a:xfrm>
                  <a:off x="7209692" y="1250463"/>
                  <a:ext cx="950872" cy="950872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7293056" y="1333827"/>
                  <a:ext cx="784144" cy="7841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7369256" y="1410027"/>
                  <a:ext cx="631744" cy="6317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7445456" y="1490136"/>
                  <a:ext cx="479344" cy="4793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7520671" y="1554616"/>
                  <a:ext cx="350384" cy="35038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75"/>
              <p:cNvGrpSpPr/>
              <p:nvPr/>
            </p:nvGrpSpPr>
            <p:grpSpPr>
              <a:xfrm>
                <a:off x="7209692" y="4610586"/>
                <a:ext cx="950872" cy="950872"/>
                <a:chOff x="7209692" y="1250463"/>
                <a:chExt cx="950872" cy="950872"/>
              </a:xfrm>
            </p:grpSpPr>
            <p:sp>
              <p:nvSpPr>
                <p:cNvPr id="91" name="Oval 90"/>
                <p:cNvSpPr/>
                <p:nvPr/>
              </p:nvSpPr>
              <p:spPr>
                <a:xfrm>
                  <a:off x="7209692" y="1250463"/>
                  <a:ext cx="950872" cy="950872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7293056" y="1333827"/>
                  <a:ext cx="784144" cy="7841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7369256" y="1410027"/>
                  <a:ext cx="631744" cy="6317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7445456" y="1490136"/>
                  <a:ext cx="479344" cy="47934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7520671" y="1554616"/>
                  <a:ext cx="350384" cy="350384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/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7" name="Rectangle 76"/>
              <p:cNvSpPr/>
              <p:nvPr/>
            </p:nvSpPr>
            <p:spPr>
              <a:xfrm>
                <a:off x="7633027" y="1315590"/>
                <a:ext cx="625230" cy="4086304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lumMod val="65000"/>
                      <a:lumOff val="3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 rot="1652252">
                <a:off x="7635189" y="1465381"/>
                <a:ext cx="273538" cy="267025"/>
              </a:xfrm>
              <a:prstGeom prst="rect">
                <a:avLst/>
              </a:prstGeom>
              <a:gradFill rotWithShape="1">
                <a:gsLst>
                  <a:gs pos="0">
                    <a:srgbClr val="49A750"/>
                  </a:gs>
                  <a:gs pos="100000">
                    <a:srgbClr val="49A750">
                      <a:lumMod val="60000"/>
                      <a:lumOff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 rot="20903769">
                <a:off x="7631423" y="2351126"/>
                <a:ext cx="273538" cy="267025"/>
              </a:xfrm>
              <a:prstGeom prst="rect">
                <a:avLst/>
              </a:prstGeom>
              <a:gradFill rotWithShape="1">
                <a:gsLst>
                  <a:gs pos="0">
                    <a:srgbClr val="49A750"/>
                  </a:gs>
                  <a:gs pos="100000">
                    <a:srgbClr val="49A750">
                      <a:lumMod val="60000"/>
                      <a:lumOff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 rot="274725">
                <a:off x="7632122" y="3210819"/>
                <a:ext cx="273538" cy="267025"/>
              </a:xfrm>
              <a:prstGeom prst="rect">
                <a:avLst/>
              </a:prstGeom>
              <a:gradFill rotWithShape="1">
                <a:gsLst>
                  <a:gs pos="0">
                    <a:srgbClr val="49A750"/>
                  </a:gs>
                  <a:gs pos="100000">
                    <a:srgbClr val="49A750">
                      <a:lumMod val="60000"/>
                      <a:lumOff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 rot="19812327">
                <a:off x="7637219" y="4097541"/>
                <a:ext cx="273538" cy="267025"/>
              </a:xfrm>
              <a:prstGeom prst="rect">
                <a:avLst/>
              </a:prstGeom>
              <a:gradFill rotWithShape="1">
                <a:gsLst>
                  <a:gs pos="0">
                    <a:srgbClr val="49A750"/>
                  </a:gs>
                  <a:gs pos="100000">
                    <a:srgbClr val="49A750">
                      <a:lumMod val="60000"/>
                      <a:lumOff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 rot="17790062">
                <a:off x="7628715" y="4969206"/>
                <a:ext cx="273538" cy="267025"/>
              </a:xfrm>
              <a:prstGeom prst="rect">
                <a:avLst/>
              </a:prstGeom>
              <a:gradFill rotWithShape="1">
                <a:gsLst>
                  <a:gs pos="0">
                    <a:srgbClr val="49A750"/>
                  </a:gs>
                  <a:gs pos="100000">
                    <a:srgbClr val="49A750">
                      <a:lumMod val="60000"/>
                      <a:lumOff val="4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 rot="1612616">
                <a:off x="7410175" y="1759684"/>
                <a:ext cx="45719" cy="198150"/>
              </a:xfrm>
              <a:prstGeom prst="ellipse">
                <a:avLst/>
              </a:prstGeom>
              <a:solidFill>
                <a:srgbClr val="FF6600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 rot="20277198">
                <a:off x="7392793" y="2299631"/>
                <a:ext cx="45719" cy="177967"/>
              </a:xfrm>
              <a:prstGeom prst="ellipse">
                <a:avLst/>
              </a:prstGeom>
              <a:solidFill>
                <a:srgbClr val="FF6600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 rot="18446705">
                <a:off x="7364259" y="3395903"/>
                <a:ext cx="52614" cy="184867"/>
              </a:xfrm>
              <a:prstGeom prst="ellipse">
                <a:avLst/>
              </a:prstGeom>
              <a:solidFill>
                <a:srgbClr val="FF6600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 rot="1330097">
                <a:off x="7366096" y="4360185"/>
                <a:ext cx="58308" cy="181575"/>
              </a:xfrm>
              <a:prstGeom prst="ellipse">
                <a:avLst/>
              </a:prstGeom>
              <a:solidFill>
                <a:srgbClr val="FF6600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 rot="20699622">
                <a:off x="7429233" y="4940662"/>
                <a:ext cx="64363" cy="154221"/>
              </a:xfrm>
              <a:prstGeom prst="ellipse">
                <a:avLst/>
              </a:prstGeom>
              <a:solidFill>
                <a:srgbClr val="FF6600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 rot="16953990">
                <a:off x="7420609" y="3819643"/>
                <a:ext cx="58827" cy="195891"/>
              </a:xfrm>
              <a:prstGeom prst="ellipse">
                <a:avLst/>
              </a:prstGeom>
              <a:solidFill>
                <a:srgbClr val="FF6600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 rot="13247566">
                <a:off x="7438883" y="3029556"/>
                <a:ext cx="45719" cy="143216"/>
              </a:xfrm>
              <a:prstGeom prst="ellipse">
                <a:avLst/>
              </a:prstGeom>
              <a:solidFill>
                <a:srgbClr val="FF6600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 rot="16953990">
                <a:off x="7365640" y="1331488"/>
                <a:ext cx="58827" cy="195891"/>
              </a:xfrm>
              <a:prstGeom prst="ellipse">
                <a:avLst/>
              </a:prstGeom>
              <a:solidFill>
                <a:srgbClr val="FF6600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6" name="Rectangle 115"/>
            <p:cNvSpPr/>
            <p:nvPr/>
          </p:nvSpPr>
          <p:spPr>
            <a:xfrm>
              <a:off x="5811727" y="1096688"/>
              <a:ext cx="1619395" cy="622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90000"/>
                </a:lnSpc>
              </a:pPr>
              <a:r>
                <a:rPr lang="en-US" sz="1400" kern="0" dirty="0">
                  <a:solidFill>
                    <a:srgbClr val="003F80"/>
                  </a:solidFill>
                </a:rPr>
                <a:t>AgION™ Antimicrobial</a:t>
              </a: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876203" y="1884884"/>
              <a:ext cx="1170663" cy="371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90000"/>
                </a:lnSpc>
              </a:pPr>
              <a:r>
                <a:rPr lang="en-US" sz="1400" kern="0" dirty="0">
                  <a:solidFill>
                    <a:srgbClr val="003F80"/>
                  </a:solidFill>
                </a:rPr>
                <a:t>Moisture</a:t>
              </a: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343509" y="2453159"/>
              <a:ext cx="1015986" cy="3713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90000"/>
                </a:lnSpc>
              </a:pPr>
              <a:r>
                <a:rPr lang="en-US" sz="1400" kern="0" dirty="0">
                  <a:solidFill>
                    <a:srgbClr val="003F80"/>
                  </a:solidFill>
                </a:rPr>
                <a:t>Bacteria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078121" y="2967716"/>
              <a:ext cx="1170663" cy="622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90000"/>
                </a:lnSpc>
              </a:pPr>
              <a:r>
                <a:rPr lang="en-US" sz="1400" kern="0" dirty="0">
                  <a:solidFill>
                    <a:srgbClr val="003F80"/>
                  </a:solidFill>
                </a:rPr>
                <a:t>Silver ion release</a:t>
              </a:r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7294373" y="1444687"/>
              <a:ext cx="857153" cy="186774"/>
              <a:chOff x="7294373" y="1444687"/>
              <a:chExt cx="857153" cy="186774"/>
            </a:xfrm>
          </p:grpSpPr>
          <p:sp>
            <p:nvSpPr>
              <p:cNvPr id="121" name="Oval 120"/>
              <p:cNvSpPr/>
              <p:nvPr/>
            </p:nvSpPr>
            <p:spPr>
              <a:xfrm>
                <a:off x="8053834" y="1533769"/>
                <a:ext cx="97692" cy="97692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3F8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2" name="Straight Connector 121"/>
              <p:cNvCxnSpPr/>
              <p:nvPr/>
            </p:nvCxnSpPr>
            <p:spPr>
              <a:xfrm flipH="1" flipV="1">
                <a:off x="7294373" y="1444687"/>
                <a:ext cx="771372" cy="137928"/>
              </a:xfrm>
              <a:prstGeom prst="line">
                <a:avLst/>
              </a:prstGeom>
              <a:noFill/>
              <a:ln w="9525" cap="flat" cmpd="sng" algn="ctr">
                <a:solidFill>
                  <a:srgbClr val="003F80"/>
                </a:solidFill>
                <a:prstDash val="solid"/>
              </a:ln>
              <a:effectLst/>
            </p:spPr>
          </p:cxnSp>
        </p:grpSp>
        <p:grpSp>
          <p:nvGrpSpPr>
            <p:cNvPr id="123" name="Group 122"/>
            <p:cNvGrpSpPr/>
            <p:nvPr/>
          </p:nvGrpSpPr>
          <p:grpSpPr>
            <a:xfrm>
              <a:off x="6949624" y="2004903"/>
              <a:ext cx="857153" cy="97692"/>
              <a:chOff x="7294373" y="1533769"/>
              <a:chExt cx="857153" cy="97692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8053834" y="1533769"/>
                <a:ext cx="97692" cy="97692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3F8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5" name="Straight Connector 124"/>
              <p:cNvCxnSpPr/>
              <p:nvPr/>
            </p:nvCxnSpPr>
            <p:spPr>
              <a:xfrm flipH="1">
                <a:off x="7294373" y="1582615"/>
                <a:ext cx="771372" cy="2098"/>
              </a:xfrm>
              <a:prstGeom prst="line">
                <a:avLst/>
              </a:prstGeom>
              <a:noFill/>
              <a:ln w="9525" cap="flat" cmpd="sng" algn="ctr">
                <a:solidFill>
                  <a:srgbClr val="003F80"/>
                </a:solidFill>
                <a:prstDash val="solid"/>
              </a:ln>
              <a:effectLst/>
            </p:spPr>
          </p:cxnSp>
        </p:grpSp>
        <p:grpSp>
          <p:nvGrpSpPr>
            <p:cNvPr id="126" name="Group 125"/>
            <p:cNvGrpSpPr/>
            <p:nvPr/>
          </p:nvGrpSpPr>
          <p:grpSpPr>
            <a:xfrm>
              <a:off x="7294373" y="2377216"/>
              <a:ext cx="664806" cy="230950"/>
              <a:chOff x="7486720" y="1533769"/>
              <a:chExt cx="664806" cy="230950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8053834" y="1533769"/>
                <a:ext cx="97692" cy="97692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3F8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 flipH="1">
                <a:off x="7486720" y="1582615"/>
                <a:ext cx="579025" cy="182104"/>
              </a:xfrm>
              <a:prstGeom prst="line">
                <a:avLst/>
              </a:prstGeom>
              <a:noFill/>
              <a:ln w="9525" cap="flat" cmpd="sng" algn="ctr">
                <a:solidFill>
                  <a:srgbClr val="003F80"/>
                </a:solidFill>
                <a:prstDash val="solid"/>
              </a:ln>
              <a:effectLst/>
            </p:spPr>
          </p:cxnSp>
        </p:grpSp>
        <p:grpSp>
          <p:nvGrpSpPr>
            <p:cNvPr id="129" name="Group 128"/>
            <p:cNvGrpSpPr/>
            <p:nvPr/>
          </p:nvGrpSpPr>
          <p:grpSpPr>
            <a:xfrm>
              <a:off x="7105487" y="3261008"/>
              <a:ext cx="808102" cy="97692"/>
              <a:chOff x="7343424" y="1533769"/>
              <a:chExt cx="808102" cy="97692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8053834" y="1533769"/>
                <a:ext cx="97692" cy="97692"/>
              </a:xfrm>
              <a:prstGeom prst="ellipse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3F8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31" name="Straight Connector 130"/>
              <p:cNvCxnSpPr/>
              <p:nvPr/>
            </p:nvCxnSpPr>
            <p:spPr>
              <a:xfrm flipH="1" flipV="1">
                <a:off x="7343424" y="1533769"/>
                <a:ext cx="722322" cy="48846"/>
              </a:xfrm>
              <a:prstGeom prst="line">
                <a:avLst/>
              </a:prstGeom>
              <a:noFill/>
              <a:ln w="9525" cap="flat" cmpd="sng" algn="ctr">
                <a:solidFill>
                  <a:srgbClr val="003F80"/>
                </a:solidFill>
                <a:prstDash val="solid"/>
              </a:ln>
              <a:effectLst/>
            </p:spPr>
          </p:cxnSp>
        </p:grpSp>
      </p:grpSp>
      <p:pic>
        <p:nvPicPr>
          <p:cNvPr id="2" name="Picture 1" descr="assembled-unit-no-feet.jpg">
            <a:extLst>
              <a:ext uri="{FF2B5EF4-FFF2-40B4-BE49-F238E27FC236}">
                <a16:creationId xmlns:a16="http://schemas.microsoft.com/office/drawing/2014/main" id="{C015753A-8684-420D-906F-EF694A72C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658" y="3037827"/>
            <a:ext cx="1927209" cy="2486964"/>
          </a:xfrm>
          <a:prstGeom prst="rect">
            <a:avLst/>
          </a:prstGeom>
        </p:spPr>
      </p:pic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018A82BC-E357-4B17-BE1C-3831AAD2A0B4}"/>
              </a:ext>
            </a:extLst>
          </p:cNvPr>
          <p:cNvSpPr/>
          <p:nvPr/>
        </p:nvSpPr>
        <p:spPr>
          <a:xfrm>
            <a:off x="5956893" y="4022113"/>
            <a:ext cx="1550670" cy="478408"/>
          </a:xfrm>
          <a:prstGeom prst="roundRect">
            <a:avLst>
              <a:gd name="adj" fmla="val 9284"/>
            </a:avLst>
          </a:prstGeom>
          <a:noFill/>
          <a:ln w="3810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5E8FC234-2EDA-450C-B380-F88456046657}"/>
              </a:ext>
            </a:extLst>
          </p:cNvPr>
          <p:cNvSpPr/>
          <p:nvPr/>
        </p:nvSpPr>
        <p:spPr>
          <a:xfrm>
            <a:off x="5947326" y="4946396"/>
            <a:ext cx="1550671" cy="478408"/>
          </a:xfrm>
          <a:prstGeom prst="roundRect">
            <a:avLst>
              <a:gd name="adj" fmla="val 9284"/>
            </a:avLst>
          </a:prstGeom>
          <a:noFill/>
          <a:ln w="3810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01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8" y="1061426"/>
            <a:ext cx="4581525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External Removable Air Filter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Industry-exclusive external filter location makes access, rinsing and reusing fast and easy</a:t>
            </a:r>
          </a:p>
          <a:p>
            <a:endParaRPr lang="en-US" sz="8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Better visibility keeps regular cleaning top of mind, ensuring maximum performance and optimal sanitation</a:t>
            </a:r>
          </a:p>
          <a:p>
            <a:endParaRPr lang="en-US" sz="8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No tools required for removal, unlike the competition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Easier Cleanability</a:t>
            </a:r>
          </a:p>
        </p:txBody>
      </p:sp>
      <p:pic>
        <p:nvPicPr>
          <p:cNvPr id="8" name="Picture 7" descr="air-filter-replacem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980" y="1182006"/>
            <a:ext cx="3175070" cy="4213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6260123" y="1765231"/>
            <a:ext cx="1556727" cy="2945740"/>
          </a:xfrm>
          <a:prstGeom prst="roundRect">
            <a:avLst>
              <a:gd name="adj" fmla="val 9284"/>
            </a:avLst>
          </a:prstGeom>
          <a:noFill/>
          <a:ln w="5715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579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1426"/>
            <a:ext cx="8458200" cy="4834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Purpose-Built Spout Design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Angled front housing provides visibility and access to spouts</a:t>
            </a:r>
          </a:p>
          <a:p>
            <a:r>
              <a:rPr lang="en-US" sz="2200" dirty="0">
                <a:solidFill>
                  <a:schemeClr val="tx2"/>
                </a:solidFill>
              </a:rPr>
              <a:t>Makes easier cleaning possible in order to prevent unsightly buildup</a:t>
            </a:r>
          </a:p>
          <a:p>
            <a:r>
              <a:rPr lang="en-US" sz="2200" dirty="0">
                <a:solidFill>
                  <a:schemeClr val="tx2"/>
                </a:solidFill>
              </a:rPr>
              <a:t>Fully removable spouts allow for </a:t>
            </a:r>
            <a:r>
              <a:rPr lang="en-US" sz="2200" b="1" dirty="0">
                <a:solidFill>
                  <a:schemeClr val="tx2"/>
                </a:solidFill>
              </a:rPr>
              <a:t>easy cleaning and maintenance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Easier Cleanability</a:t>
            </a:r>
          </a:p>
        </p:txBody>
      </p:sp>
      <p:pic>
        <p:nvPicPr>
          <p:cNvPr id="8" name="Picture 7" descr="HID540-w_Leg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271" y="3138198"/>
            <a:ext cx="4442419" cy="2605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1664285" y="3701552"/>
            <a:ext cx="3452294" cy="1444981"/>
          </a:xfrm>
          <a:prstGeom prst="roundRect">
            <a:avLst>
              <a:gd name="adj" fmla="val 9284"/>
            </a:avLst>
          </a:prstGeom>
          <a:noFill/>
          <a:ln w="5715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56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1426"/>
            <a:ext cx="4757894" cy="4834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Removable Bin, Sink and Grill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Industry-exclusive sink designed to collect water and ice can be </a:t>
            </a:r>
            <a:r>
              <a:rPr lang="en-US" sz="2200" b="1" dirty="0">
                <a:solidFill>
                  <a:schemeClr val="tx2"/>
                </a:solidFill>
              </a:rPr>
              <a:t>easily removed</a:t>
            </a:r>
            <a:r>
              <a:rPr lang="en-US" sz="2200" dirty="0">
                <a:solidFill>
                  <a:schemeClr val="tx2"/>
                </a:solidFill>
              </a:rPr>
              <a:t> for washing and cleaning, as well as the bin and grill feature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Easier Cleanability</a:t>
            </a:r>
          </a:p>
        </p:txBody>
      </p:sp>
      <p:pic>
        <p:nvPicPr>
          <p:cNvPr id="8" name="Picture 7" descr="sink-tray-and-compress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11" y="3371144"/>
            <a:ext cx="3604683" cy="2403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 descr="HID525-w-Le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247" y="1277004"/>
            <a:ext cx="3023940" cy="41882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266948" y="4340506"/>
            <a:ext cx="2351315" cy="839111"/>
          </a:xfrm>
          <a:prstGeom prst="roundRect">
            <a:avLst>
              <a:gd name="adj" fmla="val 9284"/>
            </a:avLst>
          </a:prstGeom>
          <a:noFill/>
          <a:ln w="5715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17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04168"/>
            <a:ext cx="5059345" cy="48344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Reduced Operational Footprint</a:t>
            </a:r>
          </a:p>
          <a:p>
            <a:pPr marL="0" indent="0">
              <a:buNone/>
            </a:pPr>
            <a:endParaRPr lang="en-US" sz="7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Contoured sides are designed to house external air filter while allowing for greater breathability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Less clearance is required </a:t>
            </a:r>
            <a:r>
              <a:rPr lang="en-US" sz="2200" dirty="0">
                <a:solidFill>
                  <a:schemeClr val="tx2"/>
                </a:solidFill>
              </a:rPr>
              <a:t>around the sides of the unit</a:t>
            </a:r>
          </a:p>
          <a:p>
            <a:pPr marL="0" indent="0">
              <a:buNone/>
            </a:pPr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Recessed utility chase on backside of unit provides clearance for tight installs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Ideal for crowded nurse stations or   any area where space is at a premium</a:t>
            </a:r>
          </a:p>
          <a:p>
            <a:pPr marL="0" indent="0">
              <a:buNone/>
            </a:pPr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Smallest operational footprint available on the market relative to capacity</a:t>
            </a:r>
          </a:p>
          <a:p>
            <a:pPr marL="0" indent="0">
              <a:buNone/>
            </a:pPr>
            <a:endParaRPr lang="en-US" sz="1050" b="1" dirty="0">
              <a:solidFill>
                <a:srgbClr val="00B0F0"/>
              </a:solidFill>
            </a:endParaRPr>
          </a:p>
        </p:txBody>
      </p:sp>
      <p:pic>
        <p:nvPicPr>
          <p:cNvPr id="8" name="Picture 7" descr="HD31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650" y="955324"/>
            <a:ext cx="2940051" cy="454324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004820" y="2873829"/>
            <a:ext cx="726179" cy="1647139"/>
          </a:xfrm>
          <a:prstGeom prst="roundRect">
            <a:avLst>
              <a:gd name="adj" fmla="val 9284"/>
            </a:avLst>
          </a:prstGeom>
          <a:noFill/>
          <a:ln w="5715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9" y="58738"/>
            <a:ext cx="8445501" cy="741362"/>
          </a:xfrm>
        </p:spPr>
        <p:txBody>
          <a:bodyPr>
            <a:no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Enhanced Serviceability</a:t>
            </a:r>
            <a:endParaRPr lang="en-US" sz="37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24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1426"/>
            <a:ext cx="5219700" cy="4834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Front Access to Key Components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Removable front panel provides easy access for service technicians to instantly diagnose potential issues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Individual components designed for quick access, service and replacement, preventing lengthy, costly downtime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Storage bin can be removed</a:t>
            </a:r>
            <a:r>
              <a:rPr lang="en-US" sz="2200" dirty="0">
                <a:solidFill>
                  <a:schemeClr val="tx2"/>
                </a:solidFill>
              </a:rPr>
              <a:t> for additional component access and cleaning</a:t>
            </a:r>
          </a:p>
          <a:p>
            <a:pPr marL="0" indent="0">
              <a:buNone/>
            </a:pPr>
            <a:endParaRPr lang="en-US" sz="1050" b="1" dirty="0">
              <a:solidFill>
                <a:srgbClr val="00B0F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199" y="58738"/>
            <a:ext cx="8546123" cy="741362"/>
          </a:xfrm>
        </p:spPr>
        <p:txBody>
          <a:bodyPr>
            <a:no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Enhanced Serviceability</a:t>
            </a:r>
          </a:p>
        </p:txBody>
      </p:sp>
      <p:pic>
        <p:nvPicPr>
          <p:cNvPr id="5" name="Picture 4" descr="front-panel-remov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250" y="1089648"/>
            <a:ext cx="2920999" cy="427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54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1426"/>
            <a:ext cx="5169878" cy="4834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Quick Response (QR) Code Access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Unit-specific QR code for quick access to service manuals, warranty history, and other vital machine information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Helps </a:t>
            </a:r>
            <a:r>
              <a:rPr lang="en-US" sz="2200" b="1" dirty="0">
                <a:solidFill>
                  <a:schemeClr val="tx2"/>
                </a:solidFill>
              </a:rPr>
              <a:t>reduce downtime </a:t>
            </a:r>
            <a:r>
              <a:rPr lang="en-US" sz="2200" dirty="0">
                <a:solidFill>
                  <a:schemeClr val="tx2"/>
                </a:solidFill>
              </a:rPr>
              <a:t>and frequency of service calls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Convenient internal location allows service technicians to access the QR code while monitoring indicator lights and control board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199" y="58738"/>
            <a:ext cx="8385349" cy="741362"/>
          </a:xfrm>
        </p:spPr>
        <p:txBody>
          <a:bodyPr>
            <a:no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Enhanced Serviceability</a:t>
            </a:r>
          </a:p>
        </p:txBody>
      </p:sp>
      <p:pic>
        <p:nvPicPr>
          <p:cNvPr id="6" name="Picture 5" descr="HID-QR-Co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612" y="1358434"/>
            <a:ext cx="2589188" cy="3431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6554811" y="2481838"/>
            <a:ext cx="1009650" cy="1257300"/>
          </a:xfrm>
          <a:prstGeom prst="roundRect">
            <a:avLst>
              <a:gd name="adj" fmla="val 9284"/>
            </a:avLst>
          </a:prstGeom>
          <a:noFill/>
          <a:ln w="5715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436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1570"/>
            <a:ext cx="5521569" cy="48570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Intuitive Diagnostics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Internal LED indicator lights keep </a:t>
            </a:r>
            <a:r>
              <a:rPr lang="en-US" sz="2200" dirty="0">
                <a:solidFill>
                  <a:srgbClr val="1F497D"/>
                </a:solidFill>
              </a:rPr>
              <a:t>maintenance</a:t>
            </a:r>
            <a:r>
              <a:rPr lang="en-US" sz="2200" dirty="0">
                <a:solidFill>
                  <a:schemeClr val="tx2"/>
                </a:solidFill>
              </a:rPr>
              <a:t> staff informed of unit’s current status to </a:t>
            </a:r>
            <a:r>
              <a:rPr lang="en-US" sz="2200" b="1" dirty="0">
                <a:solidFill>
                  <a:schemeClr val="tx2"/>
                </a:solidFill>
              </a:rPr>
              <a:t>help reduce service time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Lights alert staff when descaling and sanitizing are needed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Warning lights feature a seven-segment display showing critical diagnostic readouts for easy reference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Test mode activates key components to check for potential issues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USB port allows for fast software updates</a:t>
            </a:r>
          </a:p>
          <a:p>
            <a:pPr marL="0" indent="0">
              <a:buNone/>
            </a:pPr>
            <a:endParaRPr lang="en-US" sz="1050" b="1" dirty="0">
              <a:solidFill>
                <a:srgbClr val="00B0F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199" y="58738"/>
            <a:ext cx="8334375" cy="741362"/>
          </a:xfrm>
        </p:spPr>
        <p:txBody>
          <a:bodyPr>
            <a:no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Enhanced Serviceability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0648" y="1285670"/>
            <a:ext cx="1840927" cy="3943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20401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61428"/>
            <a:ext cx="5153026" cy="48344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Smart Construction &amp; Design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Evaporator made of 100% stainless-steel for optimal heat transfer and enhanced durability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Larger sink drain opening with improved slope helps </a:t>
            </a:r>
            <a:r>
              <a:rPr lang="en-US" sz="2200" b="1" dirty="0">
                <a:solidFill>
                  <a:schemeClr val="tx2"/>
                </a:solidFill>
              </a:rPr>
              <a:t>prevent clogging</a:t>
            </a:r>
          </a:p>
          <a:p>
            <a:endParaRPr lang="en-US" sz="600" b="1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Durable stainless-steel exterior panels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ADA-compliant dispensing area  </a:t>
            </a:r>
            <a:r>
              <a:rPr lang="en-US" sz="1800" dirty="0">
                <a:solidFill>
                  <a:schemeClr val="tx2"/>
                </a:solidFill>
              </a:rPr>
              <a:t>(applicable to touch-free configurations only)</a:t>
            </a:r>
          </a:p>
          <a:p>
            <a:pPr marL="0" indent="0">
              <a:buNone/>
            </a:pPr>
            <a:endParaRPr lang="en-US" sz="1050" b="1" dirty="0">
              <a:solidFill>
                <a:srgbClr val="00B0F0"/>
              </a:solidFill>
            </a:endParaRPr>
          </a:p>
        </p:txBody>
      </p:sp>
      <p:pic>
        <p:nvPicPr>
          <p:cNvPr id="6" name="Picture 5" descr="HID312-w_le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556" y="1149242"/>
            <a:ext cx="2647245" cy="421536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561666" y="4208262"/>
            <a:ext cx="2111023" cy="931334"/>
          </a:xfrm>
          <a:prstGeom prst="roundRect">
            <a:avLst>
              <a:gd name="adj" fmla="val 9284"/>
            </a:avLst>
          </a:prstGeom>
          <a:noFill/>
          <a:ln w="5715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Intelligent Design</a:t>
            </a:r>
            <a:endParaRPr lang="en-US" sz="37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11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101618"/>
            <a:ext cx="5086349" cy="48344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Quiet Operation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Unnecessary equipment noise can negatively affect the patient care or hospitality environment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Meridian’s improved condenser fan function delivers quiet operation</a:t>
            </a:r>
          </a:p>
          <a:p>
            <a:endParaRPr lang="en-US" sz="1100" u="sng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Energy Efficient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Electronic controls and a highly efficient compressor translate to reduced energy consumption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All Meridian™ models are CEE Tier 2 certified and up to 15% more energy efficient than the competition</a:t>
            </a:r>
          </a:p>
          <a:p>
            <a:pPr marL="0" indent="0">
              <a:buNone/>
            </a:pPr>
            <a:endParaRPr lang="en-US" sz="1050" b="1" dirty="0">
              <a:solidFill>
                <a:srgbClr val="00B0F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Intelligent Design</a:t>
            </a:r>
            <a:endParaRPr lang="en-US" sz="3700" b="1" dirty="0">
              <a:solidFill>
                <a:schemeClr val="tx2"/>
              </a:solidFill>
            </a:endParaRPr>
          </a:p>
        </p:txBody>
      </p:sp>
      <p:pic>
        <p:nvPicPr>
          <p:cNvPr id="6" name="Picture 5" descr="quiet-condens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1265249"/>
            <a:ext cx="1905000" cy="2859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energy efficient ice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150" y="4277005"/>
            <a:ext cx="1266825" cy="119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8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10AAF-2DA3-E1B9-9447-CF89F7E1E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81" y="1011609"/>
            <a:ext cx="8851037" cy="351119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ABA8DB1-8301-ACB0-81D6-53D1F704ABA6}"/>
              </a:ext>
            </a:extLst>
          </p:cNvPr>
          <p:cNvGrpSpPr/>
          <p:nvPr/>
        </p:nvGrpSpPr>
        <p:grpSpPr>
          <a:xfrm>
            <a:off x="6163207" y="4252244"/>
            <a:ext cx="2834311" cy="235482"/>
            <a:chOff x="228548" y="5578365"/>
            <a:chExt cx="2834311" cy="235482"/>
          </a:xfrm>
        </p:grpSpPr>
        <p:sp>
          <p:nvSpPr>
            <p:cNvPr id="40" name="Rounded Rectangle 4">
              <a:extLst>
                <a:ext uri="{FF2B5EF4-FFF2-40B4-BE49-F238E27FC236}">
                  <a16:creationId xmlns:a16="http://schemas.microsoft.com/office/drawing/2014/main" id="{45B711F0-07CE-5C5A-DB45-E23C42D403F3}"/>
                </a:ext>
              </a:extLst>
            </p:cNvPr>
            <p:cNvSpPr/>
            <p:nvPr/>
          </p:nvSpPr>
          <p:spPr>
            <a:xfrm>
              <a:off x="228548" y="5578365"/>
              <a:ext cx="2834307" cy="235482"/>
            </a:xfrm>
            <a:prstGeom prst="roundRect">
              <a:avLst/>
            </a:prstGeom>
            <a:solidFill>
              <a:srgbClr val="0D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77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8803A8D-7CD6-15D3-A1A6-3DB6742C37E6}"/>
                </a:ext>
              </a:extLst>
            </p:cNvPr>
            <p:cNvSpPr/>
            <p:nvPr/>
          </p:nvSpPr>
          <p:spPr>
            <a:xfrm>
              <a:off x="228549" y="5583015"/>
              <a:ext cx="283431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All models include power cord with NEMA 5-15P plug</a:t>
              </a:r>
            </a:p>
          </p:txBody>
        </p:sp>
      </p:grpSp>
      <p:pic>
        <p:nvPicPr>
          <p:cNvPr id="4" name="Picture 3" descr="A picture containing text, food, milk&#10;&#10;Description automatically generated">
            <a:extLst>
              <a:ext uri="{FF2B5EF4-FFF2-40B4-BE49-F238E27FC236}">
                <a16:creationId xmlns:a16="http://schemas.microsoft.com/office/drawing/2014/main" id="{FF7D2DE6-0207-4949-43AD-CE94E40B2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663" y="4339522"/>
            <a:ext cx="1306991" cy="1602950"/>
          </a:xfrm>
          <a:prstGeom prst="rect">
            <a:avLst/>
          </a:prstGeom>
        </p:spPr>
      </p:pic>
      <p:pic>
        <p:nvPicPr>
          <p:cNvPr id="17" name="Picture 16" descr="A picture containing device&#10;&#10;Description automatically generated">
            <a:extLst>
              <a:ext uri="{FF2B5EF4-FFF2-40B4-BE49-F238E27FC236}">
                <a16:creationId xmlns:a16="http://schemas.microsoft.com/office/drawing/2014/main" id="{EFC5B189-6D66-D239-DB42-5F9BB8BF47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621" y="4339522"/>
            <a:ext cx="1481042" cy="16930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13D6CE-F97A-3D8E-C86E-8E433B3B8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968" y="4339522"/>
            <a:ext cx="2685254" cy="15300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54516AE-4165-2C1F-CCCC-259D5242AE1F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Ice &amp; Water Dispensers:</a:t>
            </a:r>
            <a:r>
              <a:rPr kumimoji="0" lang="en-US" sz="35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Overview</a:t>
            </a: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B1BC1CDC-9373-D047-708F-FDD3EBE1CD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798" y="297259"/>
            <a:ext cx="1965000" cy="34051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56ACA0D-5D32-66AE-19EC-82A94E5D9572}"/>
              </a:ext>
            </a:extLst>
          </p:cNvPr>
          <p:cNvGrpSpPr/>
          <p:nvPr/>
        </p:nvGrpSpPr>
        <p:grpSpPr>
          <a:xfrm>
            <a:off x="228600" y="1091687"/>
            <a:ext cx="1871935" cy="1194313"/>
            <a:chOff x="152400" y="1091687"/>
            <a:chExt cx="1871935" cy="11943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37450E-B6A8-7328-30DA-5D744E6A2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169621" y="1433283"/>
              <a:ext cx="378416" cy="153301"/>
            </a:xfrm>
            <a:prstGeom prst="rect">
              <a:avLst/>
            </a:prstGeom>
          </p:spPr>
        </p:pic>
        <p:pic>
          <p:nvPicPr>
            <p:cNvPr id="15" name="Picture 14" descr="A black machine with buttons&#10;&#10;Description automatically generated">
              <a:extLst>
                <a:ext uri="{FF2B5EF4-FFF2-40B4-BE49-F238E27FC236}">
                  <a16:creationId xmlns:a16="http://schemas.microsoft.com/office/drawing/2014/main" id="{CB548FF4-F5AE-E4BD-C554-F0C9BE9FF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545" l="2889" r="99333">
                          <a14:foregroundMark x1="44667" y1="77843" x2="76222" y2="75219"/>
                          <a14:foregroundMark x1="16889" y1="51895" x2="43778" y2="71429"/>
                          <a14:foregroundMark x1="43778" y1="71429" x2="82889" y2="80175"/>
                          <a14:foregroundMark x1="78444" y1="54519" x2="64222" y2="84548"/>
                          <a14:foregroundMark x1="84667" y1="66181" x2="66444" y2="85714"/>
                          <a14:foregroundMark x1="79778" y1="65015" x2="71333" y2="86006"/>
                          <a14:foregroundMark x1="81778" y1="72303" x2="79111" y2="82507"/>
                          <a14:foregroundMark x1="63778" y1="84548" x2="33333" y2="78717"/>
                          <a14:foregroundMark x1="33333" y1="78717" x2="33333" y2="78717"/>
                          <a14:foregroundMark x1="38667" y1="79883" x2="13556" y2="73469"/>
                          <a14:foregroundMark x1="19333" y1="64723" x2="19556" y2="83965"/>
                          <a14:foregroundMark x1="20222" y1="38192" x2="20444" y2="69971"/>
                          <a14:foregroundMark x1="18444" y1="20408" x2="30667" y2="18367"/>
                          <a14:foregroundMark x1="19111" y1="22449" x2="23333" y2="17493"/>
                          <a14:foregroundMark x1="20000" y1="41108" x2="20889" y2="34694"/>
                          <a14:foregroundMark x1="19778" y1="19242" x2="45556" y2="16618"/>
                          <a14:foregroundMark x1="17778" y1="18367" x2="46444" y2="16327"/>
                          <a14:foregroundMark x1="34889" y1="16618" x2="45333" y2="15160"/>
                          <a14:foregroundMark x1="30889" y1="16910" x2="38000" y2="15452"/>
                          <a14:foregroundMark x1="45556" y1="15160" x2="97778" y2="15743"/>
                          <a14:foregroundMark x1="81111" y1="17784" x2="80444" y2="43149"/>
                          <a14:foregroundMark x1="80444" y1="37026" x2="71333" y2="47813"/>
                          <a14:foregroundMark x1="74667" y1="42857" x2="74667" y2="62974"/>
                          <a14:foregroundMark x1="20667" y1="37026" x2="19556" y2="38192"/>
                          <a14:foregroundMark x1="20889" y1="35860" x2="16667" y2="38484"/>
                          <a14:foregroundMark x1="17333" y1="23032" x2="25111" y2="23615"/>
                          <a14:foregroundMark x1="16889" y1="36443" x2="23556" y2="33528"/>
                          <a14:foregroundMark x1="19333" y1="11953" x2="63556" y2="8163"/>
                          <a14:foregroundMark x1="63556" y1="8163" x2="63778" y2="8163"/>
                          <a14:foregroundMark x1="19778" y1="5539" x2="41556" y2="875"/>
                          <a14:foregroundMark x1="18667" y1="0" x2="18667" y2="0"/>
                          <a14:foregroundMark x1="18000" y1="1458" x2="6000" y2="2624"/>
                          <a14:foregroundMark x1="14444" y1="4665" x2="3111" y2="4665"/>
                          <a14:foregroundMark x1="88444" y1="15452" x2="88222" y2="80175"/>
                          <a14:foregroundMark x1="91556" y1="17201" x2="95111" y2="79300"/>
                          <a14:foregroundMark x1="95778" y1="79300" x2="67778" y2="78134"/>
                          <a14:foregroundMark x1="97111" y1="78134" x2="65778" y2="84840"/>
                          <a14:foregroundMark x1="12222" y1="76385" x2="95333" y2="82507"/>
                          <a14:foregroundMark x1="23778" y1="78426" x2="54000" y2="78717"/>
                          <a14:foregroundMark x1="24889" y1="80175" x2="53333" y2="79592"/>
                          <a14:foregroundMark x1="53333" y1="79592" x2="53333" y2="79592"/>
                          <a14:foregroundMark x1="29333" y1="78426" x2="60000" y2="88630"/>
                          <a14:foregroundMark x1="28000" y1="77551" x2="43556" y2="89213"/>
                          <a14:foregroundMark x1="23778" y1="77843" x2="35111" y2="90962"/>
                          <a14:foregroundMark x1="80889" y1="79883" x2="90889" y2="89213"/>
                          <a14:foregroundMark x1="94889" y1="81341" x2="99333" y2="91545"/>
                          <a14:foregroundMark x1="81111" y1="76968" x2="75111" y2="84548"/>
                          <a14:foregroundMark x1="79556" y1="78717" x2="77333" y2="88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94"/>
            <a:stretch/>
          </p:blipFill>
          <p:spPr>
            <a:xfrm>
              <a:off x="152400" y="1091687"/>
              <a:ext cx="1871935" cy="1194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279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061426"/>
            <a:ext cx="4604118" cy="49026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High Quality Manufacturing</a:t>
            </a:r>
          </a:p>
          <a:p>
            <a:pPr marL="0" indent="0">
              <a:buNone/>
            </a:pPr>
            <a:endParaRPr lang="en-US" sz="11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500" i="1" dirty="0">
                <a:solidFill>
                  <a:srgbClr val="1F497D"/>
                </a:solidFill>
              </a:rPr>
              <a:t>All Meridian™ units are manufactured and tested at our award-winning facility in South Carolina to ensure you get a reliable machine that works exactly like it should</a:t>
            </a:r>
            <a:r>
              <a:rPr lang="en-US" sz="1500" b="1" i="1" dirty="0">
                <a:solidFill>
                  <a:srgbClr val="1F497D"/>
                </a:solidFill>
              </a:rPr>
              <a:t> </a:t>
            </a:r>
          </a:p>
          <a:p>
            <a:pPr marL="0" indent="0">
              <a:buNone/>
            </a:pPr>
            <a:endParaRPr lang="en-US" sz="1600" b="1" dirty="0">
              <a:solidFill>
                <a:srgbClr val="1F497D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1F497D"/>
                </a:solidFill>
              </a:rPr>
              <a:t>Assembled in the USA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600" dirty="0">
              <a:solidFill>
                <a:srgbClr val="1F497D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1F497D"/>
                </a:solidFill>
              </a:rPr>
              <a:t>Award winning Fairfax, South Carolina Facility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600" dirty="0">
              <a:solidFill>
                <a:srgbClr val="1F497D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1F497D"/>
                </a:solidFill>
              </a:rPr>
              <a:t>ISO 9001:2015 accredited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600" dirty="0">
              <a:solidFill>
                <a:srgbClr val="1F497D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1F497D"/>
                </a:solidFill>
              </a:rPr>
              <a:t>100% of machines run tested before shipment</a:t>
            </a:r>
          </a:p>
        </p:txBody>
      </p:sp>
      <p:pic>
        <p:nvPicPr>
          <p:cNvPr id="10" name="Picture 2" descr="C:\Users\jbiel.SCOTSMAN-ICE\AppData\Local\Microsoft\Windows\Temporary Internet Files\Content.Outlook\K3W0CS5F\ISO 2015 Logo_0218-01 (2)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318" y="4628439"/>
            <a:ext cx="1395957" cy="117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5201" y="800100"/>
            <a:ext cx="1582102" cy="239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T:\Share\Marketing\Marketing Communications\Commercial\Logos\Awards\Low Res\IWbestWinner3Inch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8645" y="2267902"/>
            <a:ext cx="182130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hingo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0294" y="3012592"/>
            <a:ext cx="1191916" cy="217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Intelligent Design</a:t>
            </a:r>
          </a:p>
        </p:txBody>
      </p:sp>
    </p:spTree>
    <p:extLst>
      <p:ext uri="{BB962C8B-B14F-4D97-AF65-F5344CB8AC3E}">
        <p14:creationId xmlns:p14="http://schemas.microsoft.com/office/powerpoint/2010/main" val="311846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1426"/>
            <a:ext cx="4514295" cy="48344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Standing Behind Our Quality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2"/>
                </a:solidFill>
              </a:rPr>
              <a:t>Scotsman provides a 3-year parts and labor warranty on all components, and 5-year parts warranty on the compressor and condenser</a:t>
            </a:r>
          </a:p>
          <a:p>
            <a:endParaRPr lang="en-US" sz="17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3-year parts and labor warranty on all components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5-y</a:t>
            </a:r>
            <a:r>
              <a:rPr lang="en-US" sz="2100" dirty="0">
                <a:solidFill>
                  <a:srgbClr val="2B5384"/>
                </a:solidFill>
              </a:rPr>
              <a:t>ear </a:t>
            </a:r>
            <a:r>
              <a:rPr lang="en-US" sz="2100" dirty="0">
                <a:solidFill>
                  <a:schemeClr val="tx2"/>
                </a:solidFill>
              </a:rPr>
              <a:t>parts warranty on compressor and condenser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Warranty valid in North, South &amp; Central America for commercial installations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Residential applications: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1-year parts and labor</a:t>
            </a:r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9300CD0F-0AA3-4FCF-B3FD-6E8318AF0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509" y="951388"/>
            <a:ext cx="2828050" cy="282805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Intelligent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87E94-86D3-41FB-9FC0-76648F2C2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611" y="3579519"/>
            <a:ext cx="3114675" cy="1816414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78D6BA-8133-49DA-95B6-FD594CAF3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470" y="4332998"/>
            <a:ext cx="1005785" cy="10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58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Accessories</a:t>
            </a:r>
          </a:p>
        </p:txBody>
      </p:sp>
      <p:pic>
        <p:nvPicPr>
          <p:cNvPr id="8" name="Picture 7" descr="A picture containing indoor, refrigerator, electronics, kitchen&#10;&#10;Description automatically generated">
            <a:extLst>
              <a:ext uri="{FF2B5EF4-FFF2-40B4-BE49-F238E27FC236}">
                <a16:creationId xmlns:a16="http://schemas.microsoft.com/office/drawing/2014/main" id="{D11D0E3C-65F4-4E96-BA43-C6271BB34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061" y="1162050"/>
            <a:ext cx="1904888" cy="410097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EEB657-90B3-410D-A13D-0737344B6F37}"/>
              </a:ext>
            </a:extLst>
          </p:cNvPr>
          <p:cNvGrpSpPr/>
          <p:nvPr/>
        </p:nvGrpSpPr>
        <p:grpSpPr>
          <a:xfrm>
            <a:off x="396162" y="1119855"/>
            <a:ext cx="6429899" cy="4591626"/>
            <a:chOff x="297978" y="1119855"/>
            <a:chExt cx="6429899" cy="4591626"/>
          </a:xfrm>
        </p:grpSpPr>
        <p:pic>
          <p:nvPicPr>
            <p:cNvPr id="12" name="Picture 11" descr="A picture containing computer&#10;&#10;Description automatically generated">
              <a:extLst>
                <a:ext uri="{FF2B5EF4-FFF2-40B4-BE49-F238E27FC236}">
                  <a16:creationId xmlns:a16="http://schemas.microsoft.com/office/drawing/2014/main" id="{C9727328-5D17-49A4-8B7A-5A849FE7D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652" y="1119855"/>
              <a:ext cx="1557053" cy="1965653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435FC73-B543-4593-AE96-78F6A428B5BB}"/>
                </a:ext>
              </a:extLst>
            </p:cNvPr>
            <p:cNvGrpSpPr/>
            <p:nvPr/>
          </p:nvGrpSpPr>
          <p:grpSpPr>
            <a:xfrm>
              <a:off x="297978" y="1520172"/>
              <a:ext cx="6429899" cy="4191309"/>
              <a:chOff x="1745280" y="1460364"/>
              <a:chExt cx="6429899" cy="41913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F9FEE40-4116-4C36-8D0F-0C5B49A7B815}"/>
                  </a:ext>
                </a:extLst>
              </p:cNvPr>
              <p:cNvSpPr/>
              <p:nvPr/>
            </p:nvSpPr>
            <p:spPr>
              <a:xfrm>
                <a:off x="1745280" y="3025700"/>
                <a:ext cx="2500418" cy="112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dirty="0">
                    <a:solidFill>
                      <a:srgbClr val="00B0F0"/>
                    </a:solidFill>
                    <a:latin typeface="Calibri"/>
                  </a:rPr>
                  <a:t>KLP24A Adjustable Legs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135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Optional 4” adjustable legs for easy cleaning beneath unit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6504BB4-B589-4E4C-8A04-17045ECA9920}"/>
                  </a:ext>
                </a:extLst>
              </p:cNvPr>
              <p:cNvSpPr/>
              <p:nvPr/>
            </p:nvSpPr>
            <p:spPr>
              <a:xfrm>
                <a:off x="4706463" y="3020183"/>
                <a:ext cx="3468716" cy="2631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HST16 &amp; HST21 Machine Stands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135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Optional machine stands allow for freestanding configuration </a:t>
                </a: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US" sz="600" i="1" dirty="0">
                  <a:solidFill>
                    <a:srgbClr val="1F497D"/>
                  </a:solidFill>
                  <a:latin typeface="Calibri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lang="en-US" sz="1350" dirty="0">
                    <a:solidFill>
                      <a:srgbClr val="1F497D"/>
                    </a:solidFill>
                    <a:latin typeface="Calibri"/>
                  </a:rPr>
                  <a:t>Stainless-steel construction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Includes 6” adjustable legs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endPara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dirty="0">
                    <a:solidFill>
                      <a:srgbClr val="1F497D"/>
                    </a:solidFill>
                    <a:latin typeface="Calibri"/>
                  </a:rPr>
                  <a:t>Models w/ Reversible Locking Door + Storage Shelf: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HST16-A (for HID312)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rgbClr val="1F497D"/>
                    </a:solidFill>
                    <a:latin typeface="Calibri"/>
                  </a:rPr>
                  <a:t>HST21-A (for HID525 &amp; HID540)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Basic Models: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rgbClr val="1F497D"/>
                    </a:solidFill>
                    <a:latin typeface="Calibri"/>
                  </a:rPr>
                  <a:t>HST16B-A (for HID312)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rgbClr val="1F497D"/>
                    </a:solidFill>
                    <a:latin typeface="Calibri"/>
                  </a:rPr>
                  <a:t>HST21B-1 (for HID525 &amp; HID540)</a:t>
                </a:r>
                <a:endPara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5AA0004-A3B8-42DC-BCD1-1407691708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5890" y="1460364"/>
                <a:ext cx="0" cy="3682143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3" descr="A picture containing indoor, cup, counter, sitting&#10;&#10;Description automatically generated">
            <a:extLst>
              <a:ext uri="{FF2B5EF4-FFF2-40B4-BE49-F238E27FC236}">
                <a16:creationId xmlns:a16="http://schemas.microsoft.com/office/drawing/2014/main" id="{F483CCCD-CC1E-40CA-95DF-9094BCAFB2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82" y="4053583"/>
            <a:ext cx="1961744" cy="1684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B0F0"/>
            </a:solidFill>
          </a:ln>
          <a:effectLst/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79FA001-5214-425C-B2BA-A80D52B1DC81}"/>
              </a:ext>
            </a:extLst>
          </p:cNvPr>
          <p:cNvGrpSpPr/>
          <p:nvPr/>
        </p:nvGrpSpPr>
        <p:grpSpPr>
          <a:xfrm>
            <a:off x="3691139" y="1162050"/>
            <a:ext cx="2570748" cy="1917941"/>
            <a:chOff x="3794548" y="1162050"/>
            <a:chExt cx="2570748" cy="1917941"/>
          </a:xfrm>
        </p:grpSpPr>
        <p:pic>
          <p:nvPicPr>
            <p:cNvPr id="26" name="Picture 25" descr="A picture containing stove, standing, computer, table&#10;&#10;Description automatically generated">
              <a:extLst>
                <a:ext uri="{FF2B5EF4-FFF2-40B4-BE49-F238E27FC236}">
                  <a16:creationId xmlns:a16="http://schemas.microsoft.com/office/drawing/2014/main" id="{AE029C4F-5404-49E1-A02C-ACA54C503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4548" y="1162050"/>
              <a:ext cx="1557053" cy="1917941"/>
            </a:xfrm>
            <a:prstGeom prst="rect">
              <a:avLst/>
            </a:prstGeom>
          </p:spPr>
        </p:pic>
        <p:pic>
          <p:nvPicPr>
            <p:cNvPr id="30" name="Picture 29" descr="A picture containing table, standing, refrigerator, ottoman&#10;&#10;Description automatically generated">
              <a:extLst>
                <a:ext uri="{FF2B5EF4-FFF2-40B4-BE49-F238E27FC236}">
                  <a16:creationId xmlns:a16="http://schemas.microsoft.com/office/drawing/2014/main" id="{FC6BDB46-9664-4AE7-94E4-6531D407C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75"/>
            <a:stretch/>
          </p:blipFill>
          <p:spPr>
            <a:xfrm>
              <a:off x="4863879" y="1162050"/>
              <a:ext cx="1501417" cy="1917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7124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700" dirty="0">
                <a:solidFill>
                  <a:schemeClr val="tx2"/>
                </a:solidFill>
              </a:rPr>
              <a:t>Meridia</a:t>
            </a:r>
            <a:r>
              <a:rPr lang="en-US" sz="3700" spc="-150" dirty="0">
                <a:solidFill>
                  <a:schemeClr val="tx2"/>
                </a:solidFill>
              </a:rPr>
              <a:t>n™ </a:t>
            </a:r>
            <a:r>
              <a:rPr lang="en-US" sz="3700" dirty="0">
                <a:solidFill>
                  <a:schemeClr val="tx2"/>
                </a:solidFill>
              </a:rPr>
              <a:t>Series: </a:t>
            </a:r>
            <a:r>
              <a:rPr lang="en-US" sz="3700" b="1" i="1" dirty="0">
                <a:solidFill>
                  <a:schemeClr val="tx2"/>
                </a:solidFill>
              </a:rPr>
              <a:t>The Best Choice </a:t>
            </a:r>
          </a:p>
        </p:txBody>
      </p:sp>
      <p:pic>
        <p:nvPicPr>
          <p:cNvPr id="4" name="Picture 3" descr="Meridian Comparison Char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71" y="1073151"/>
            <a:ext cx="6240754" cy="478445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1795026"/>
            <a:ext cx="2124075" cy="334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795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08" r="-7939"/>
          <a:stretch/>
        </p:blipFill>
        <p:spPr bwMode="auto">
          <a:xfrm>
            <a:off x="0" y="1825625"/>
            <a:ext cx="9144000" cy="2289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5334001"/>
            <a:ext cx="2347157" cy="607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4B667E-B5C0-4561-9AC0-52EB3ADBF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0256" y="4897079"/>
            <a:ext cx="1189008" cy="10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D9527EDE-8469-E809-6C97-F1123393D59E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Ice &amp; Water Dispensers:</a:t>
            </a:r>
            <a:r>
              <a:rPr kumimoji="0" lang="en-US" sz="35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Overview</a:t>
            </a:r>
          </a:p>
        </p:txBody>
      </p:sp>
      <p:pic>
        <p:nvPicPr>
          <p:cNvPr id="24" name="Picture 23" descr="A blue and white logo&#10;&#10;Description automatically generated">
            <a:extLst>
              <a:ext uri="{FF2B5EF4-FFF2-40B4-BE49-F238E27FC236}">
                <a16:creationId xmlns:a16="http://schemas.microsoft.com/office/drawing/2014/main" id="{368113F1-C567-DB7B-09EF-FE1E74B878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798" y="297259"/>
            <a:ext cx="1965000" cy="340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3E1B33-45E7-96BD-873E-DCC80FCD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50"/>
          <a:stretch/>
        </p:blipFill>
        <p:spPr>
          <a:xfrm>
            <a:off x="647700" y="1236785"/>
            <a:ext cx="7848600" cy="4173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520A4CF-1134-2EF9-A81F-710FDE54D2C3}"/>
              </a:ext>
            </a:extLst>
          </p:cNvPr>
          <p:cNvGrpSpPr/>
          <p:nvPr/>
        </p:nvGrpSpPr>
        <p:grpSpPr>
          <a:xfrm>
            <a:off x="3683820" y="1066799"/>
            <a:ext cx="3478980" cy="273010"/>
            <a:chOff x="3683820" y="1049214"/>
            <a:chExt cx="3478980" cy="2730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B6553D-9E86-DE8C-487F-7458472B10DD}"/>
                </a:ext>
              </a:extLst>
            </p:cNvPr>
            <p:cNvGrpSpPr/>
            <p:nvPr/>
          </p:nvGrpSpPr>
          <p:grpSpPr>
            <a:xfrm>
              <a:off x="3683820" y="1049215"/>
              <a:ext cx="838199" cy="273009"/>
              <a:chOff x="875407" y="-2084144"/>
              <a:chExt cx="1066039" cy="436136"/>
            </a:xfrm>
          </p:grpSpPr>
          <p:sp>
            <p:nvSpPr>
              <p:cNvPr id="10" name="Rounded Rectangle 37">
                <a:extLst>
                  <a:ext uri="{FF2B5EF4-FFF2-40B4-BE49-F238E27FC236}">
                    <a16:creationId xmlns:a16="http://schemas.microsoft.com/office/drawing/2014/main" id="{2E652AC0-536D-C936-A3FF-6581B5BFA6B2}"/>
                  </a:ext>
                </a:extLst>
              </p:cNvPr>
              <p:cNvSpPr/>
              <p:nvPr/>
            </p:nvSpPr>
            <p:spPr>
              <a:xfrm>
                <a:off x="953511" y="-2084144"/>
                <a:ext cx="909834" cy="436136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2FBB902-8A4B-2B32-7ABE-209104AD2541}"/>
                  </a:ext>
                </a:extLst>
              </p:cNvPr>
              <p:cNvSpPr/>
              <p:nvPr/>
            </p:nvSpPr>
            <p:spPr>
              <a:xfrm>
                <a:off x="875407" y="-2084144"/>
                <a:ext cx="1066039" cy="41792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COMPACT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EABB13B-BBDF-2529-0021-A36833859CBE}"/>
                </a:ext>
              </a:extLst>
            </p:cNvPr>
            <p:cNvGrpSpPr/>
            <p:nvPr/>
          </p:nvGrpSpPr>
          <p:grpSpPr>
            <a:xfrm>
              <a:off x="4633412" y="1049214"/>
              <a:ext cx="2529388" cy="273009"/>
              <a:chOff x="953512" y="-2084146"/>
              <a:chExt cx="3216921" cy="436136"/>
            </a:xfrm>
          </p:grpSpPr>
          <p:sp>
            <p:nvSpPr>
              <p:cNvPr id="18" name="Rounded Rectangle 37">
                <a:extLst>
                  <a:ext uri="{FF2B5EF4-FFF2-40B4-BE49-F238E27FC236}">
                    <a16:creationId xmlns:a16="http://schemas.microsoft.com/office/drawing/2014/main" id="{0D61EE7B-EA7D-5564-2A47-D6F132B6BF4B}"/>
                  </a:ext>
                </a:extLst>
              </p:cNvPr>
              <p:cNvSpPr/>
              <p:nvPr/>
            </p:nvSpPr>
            <p:spPr>
              <a:xfrm>
                <a:off x="953512" y="-2084146"/>
                <a:ext cx="3216921" cy="436136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0E833C7-44A5-03C1-C535-6B9559E20118}"/>
                  </a:ext>
                </a:extLst>
              </p:cNvPr>
              <p:cNvSpPr/>
              <p:nvPr/>
            </p:nvSpPr>
            <p:spPr>
              <a:xfrm>
                <a:off x="953512" y="-2079464"/>
                <a:ext cx="3216921" cy="41792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TRADITIONAL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1504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INTRODUCING: HID207</a:t>
            </a:r>
            <a:br>
              <a:rPr lang="en-US" sz="3600" dirty="0"/>
            </a:br>
            <a:r>
              <a:rPr lang="en-US" sz="3600" b="1" dirty="0"/>
              <a:t>COMPACT ICE &amp; WATER DISPENSERS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00" dirty="0">
                <a:solidFill>
                  <a:schemeClr val="bg1"/>
                </a:solidFill>
              </a:rPr>
              <a:t>VERSATILE, EMPHASIZING HEALTH &amp; WELLNESS WITH SIMPLE OPERATION &amp; SUPERIOR RELIABILITY.</a:t>
            </a:r>
          </a:p>
        </p:txBody>
      </p:sp>
      <p:sp>
        <p:nvSpPr>
          <p:cNvPr id="7" name="Rounded Rectangle 6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blevinson\Pictures\Admin\nugget2.png">
            <a:extLst>
              <a:ext uri="{FF2B5EF4-FFF2-40B4-BE49-F238E27FC236}">
                <a16:creationId xmlns:a16="http://schemas.microsoft.com/office/drawing/2014/main" id="{D276C170-0611-7FD7-ED2A-566B7D17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5" y="1795394"/>
            <a:ext cx="908283" cy="6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eridian-logo-RGB.png">
            <a:extLst>
              <a:ext uri="{FF2B5EF4-FFF2-40B4-BE49-F238E27FC236}">
                <a16:creationId xmlns:a16="http://schemas.microsoft.com/office/drawing/2014/main" id="{B653B4EE-28EA-3144-ADEB-159F4F0EC1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607" y="474248"/>
            <a:ext cx="1621367" cy="2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79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lack machine with buttons and a couple of controls&#10;&#10;Description automatically generated">
            <a:extLst>
              <a:ext uri="{FF2B5EF4-FFF2-40B4-BE49-F238E27FC236}">
                <a16:creationId xmlns:a16="http://schemas.microsoft.com/office/drawing/2014/main" id="{A56228D5-A168-883E-C71B-8CF0B6B672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99" y="997544"/>
            <a:ext cx="1990362" cy="1517056"/>
          </a:xfrm>
          <a:prstGeom prst="rect">
            <a:avLst/>
          </a:prstGeom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E582BE65-323E-4612-9148-4EAE8AAE7D19}"/>
              </a:ext>
            </a:extLst>
          </p:cNvPr>
          <p:cNvSpPr/>
          <p:nvPr/>
        </p:nvSpPr>
        <p:spPr>
          <a:xfrm>
            <a:off x="457201" y="5686195"/>
            <a:ext cx="2469122" cy="235482"/>
          </a:xfrm>
          <a:prstGeom prst="roundRect">
            <a:avLst/>
          </a:prstGeom>
          <a:solidFill>
            <a:srgbClr val="0D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04DDEF-E782-4D74-BBAE-FBC8E1FD7E2C}"/>
              </a:ext>
            </a:extLst>
          </p:cNvPr>
          <p:cNvSpPr/>
          <p:nvPr/>
        </p:nvSpPr>
        <p:spPr>
          <a:xfrm>
            <a:off x="457201" y="5690845"/>
            <a:ext cx="246912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 </a:t>
            </a:r>
            <a:r>
              <a:rPr lang="en-US" sz="900" i="1" dirty="0">
                <a:solidFill>
                  <a:prstClr val="white"/>
                </a:solidFill>
                <a:latin typeface="Calibri"/>
              </a:rPr>
              <a:t>6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 power cord with NEMA 5-15P plug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96322E-518D-48D5-97CD-86B1EE4434DE}"/>
              </a:ext>
            </a:extLst>
          </p:cNvPr>
          <p:cNvGrpSpPr/>
          <p:nvPr/>
        </p:nvGrpSpPr>
        <p:grpSpPr>
          <a:xfrm>
            <a:off x="396161" y="1313493"/>
            <a:ext cx="2730803" cy="4654054"/>
            <a:chOff x="297977" y="1313493"/>
            <a:chExt cx="2730803" cy="465405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7410E9-3B26-4D94-9CA5-F5A1F6CCF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4932" y="2133600"/>
              <a:ext cx="543206" cy="54320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7A33CB-E8FF-4DEA-8788-3EFE2D3A722B}"/>
                </a:ext>
              </a:extLst>
            </p:cNvPr>
            <p:cNvGrpSpPr/>
            <p:nvPr/>
          </p:nvGrpSpPr>
          <p:grpSpPr>
            <a:xfrm>
              <a:off x="297977" y="1313493"/>
              <a:ext cx="2730803" cy="4654054"/>
              <a:chOff x="1745279" y="1253685"/>
              <a:chExt cx="2730803" cy="465405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BA4B8C8-3721-48A0-BB38-E36B459710E1}"/>
                  </a:ext>
                </a:extLst>
              </p:cNvPr>
              <p:cNvSpPr/>
              <p:nvPr/>
            </p:nvSpPr>
            <p:spPr>
              <a:xfrm>
                <a:off x="1745279" y="2275976"/>
                <a:ext cx="2618007" cy="3631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HID207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Air-Cooled Only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60 Hz Only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*Ice only configuration available with included snap-on panels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" b="0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Capacity: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160 @ 90°/70°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857250" algn="l"/>
                    <a:tab pos="914400" algn="l"/>
                  </a:tabLst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</a:t>
                </a:r>
                <a:r>
                  <a:rPr kumimoji="0" lang="en-US" sz="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  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196 @ 70°/50°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Storage: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 lb.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Dimensions: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16”</a:t>
                </a: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</a:t>
                </a: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23.4”</a:t>
                </a: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</a:t>
                </a: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17.5”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Optional 4” leg kit available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0DB316E-E70D-41A2-AF3E-B5DB63ABE8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6082" y="1253685"/>
                <a:ext cx="0" cy="423101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2B2719-58CA-23CB-4F1C-CF7E5543D5AB}"/>
              </a:ext>
            </a:extLst>
          </p:cNvPr>
          <p:cNvSpPr txBox="1">
            <a:spLocks/>
          </p:cNvSpPr>
          <p:nvPr/>
        </p:nvSpPr>
        <p:spPr>
          <a:xfrm>
            <a:off x="3300855" y="1051736"/>
            <a:ext cx="3616108" cy="49158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Operational Excellence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Dispenses Original, Chewable Nugget Ice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Smallest, softest, most chewable nugget ice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 to 20% softer than competition for optimal mouthfeel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Environmental Responsibility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Quiet operation for increased comfort in workplace or hospitality environments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Due to improved condenser fan and elimination of noisy harvest cycles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Uses R-290 refrigerant with zero ozone depletion potential, low GWP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978ACC4-7B73-D605-5BA4-D2453F403022}"/>
              </a:ext>
            </a:extLst>
          </p:cNvPr>
          <p:cNvGrpSpPr/>
          <p:nvPr/>
        </p:nvGrpSpPr>
        <p:grpSpPr>
          <a:xfrm>
            <a:off x="7162800" y="1114206"/>
            <a:ext cx="1750156" cy="4219794"/>
            <a:chOff x="7197023" y="1049520"/>
            <a:chExt cx="1750156" cy="4219794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02B37386-042C-4A6D-F307-CD598498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3181" y="1049520"/>
              <a:ext cx="1197841" cy="1247856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57AFA58-8249-FA1A-82CD-6A3DB9CD4B57}"/>
                </a:ext>
              </a:extLst>
            </p:cNvPr>
            <p:cNvGrpSpPr/>
            <p:nvPr/>
          </p:nvGrpSpPr>
          <p:grpSpPr>
            <a:xfrm>
              <a:off x="7197023" y="2335784"/>
              <a:ext cx="1750156" cy="1586608"/>
              <a:chOff x="1191345" y="1731814"/>
              <a:chExt cx="2660071" cy="241149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CCAE6FC-D711-5F54-D38F-FC6421F88D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91345" y="1731814"/>
                <a:ext cx="2660071" cy="241149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45761C5-AF49-A876-C540-8D489B841548}"/>
                  </a:ext>
                </a:extLst>
              </p:cNvPr>
              <p:cNvGrpSpPr/>
              <p:nvPr/>
            </p:nvGrpSpPr>
            <p:grpSpPr>
              <a:xfrm>
                <a:off x="1487309" y="2640028"/>
                <a:ext cx="798691" cy="297532"/>
                <a:chOff x="1487309" y="2640028"/>
                <a:chExt cx="798691" cy="297532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A2AB9025-1215-C2E0-9757-6D6473BEA7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33600" y="2645281"/>
                  <a:ext cx="152400" cy="287596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/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D960DD43-FD00-0BD3-AA12-FF38E3DFEE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07706" y="2649964"/>
                  <a:ext cx="152400" cy="287596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/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3ADF93CB-B634-6857-FA03-EF008196F6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869281" y="2649964"/>
                  <a:ext cx="152400" cy="287596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/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C041B6C1-D9D4-3F86-EB0C-51EE6939A9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736578" y="2640028"/>
                  <a:ext cx="152400" cy="287596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/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FE9665ED-9348-DDA8-9FD3-0FF44EC2A4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590987" y="2649964"/>
                  <a:ext cx="152400" cy="287596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/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74599986-7CAD-3121-B47F-886288D25E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487309" y="2640028"/>
                  <a:ext cx="152400" cy="287596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noFill/>
                  <a:miter lim="800000"/>
                </a:ln>
                <a:effectLst/>
              </p:spPr>
            </p:pic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FB31148-2C04-9630-0141-BB8070862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69878" y="2647623"/>
                <a:ext cx="838200" cy="287596"/>
              </a:xfrm>
              <a:prstGeom prst="rect">
                <a:avLst/>
              </a:prstGeom>
            </p:spPr>
          </p:pic>
        </p:grpSp>
        <p:pic>
          <p:nvPicPr>
            <p:cNvPr id="29" name="Picture 28" descr="energy efficient ice logo.jpg">
              <a:extLst>
                <a:ext uri="{FF2B5EF4-FFF2-40B4-BE49-F238E27FC236}">
                  <a16:creationId xmlns:a16="http://schemas.microsoft.com/office/drawing/2014/main" id="{D3BEEC50-1A97-F0EB-37F2-D984E9BE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1565" y="4038600"/>
              <a:ext cx="1302342" cy="1230714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EF04E69-EB75-D0E3-64A3-F224B12239DA}"/>
              </a:ext>
            </a:extLst>
          </p:cNvPr>
          <p:cNvGrpSpPr/>
          <p:nvPr/>
        </p:nvGrpSpPr>
        <p:grpSpPr>
          <a:xfrm>
            <a:off x="454292" y="3257630"/>
            <a:ext cx="1859475" cy="1238170"/>
            <a:chOff x="454292" y="3276600"/>
            <a:chExt cx="1859475" cy="12381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4729C9-1AFE-2110-DEF7-E002FB0C5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019" y="3505200"/>
              <a:ext cx="1804916" cy="100957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F9D4A8-35A3-7E2F-06BE-E73FE53EF1AF}"/>
                </a:ext>
              </a:extLst>
            </p:cNvPr>
            <p:cNvSpPr txBox="1"/>
            <p:nvPr/>
          </p:nvSpPr>
          <p:spPr>
            <a:xfrm>
              <a:off x="454292" y="3276601"/>
              <a:ext cx="8294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HID207AX-1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340E728-9EFB-3B39-6DA3-8C507649836A}"/>
                </a:ext>
              </a:extLst>
            </p:cNvPr>
            <p:cNvSpPr txBox="1"/>
            <p:nvPr/>
          </p:nvSpPr>
          <p:spPr>
            <a:xfrm>
              <a:off x="1398356" y="3276600"/>
              <a:ext cx="9154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HID207ABX-1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Title 1">
            <a:extLst>
              <a:ext uri="{FF2B5EF4-FFF2-40B4-BE49-F238E27FC236}">
                <a16:creationId xmlns:a16="http://schemas.microsoft.com/office/drawing/2014/main" id="{FB4ED523-C436-0744-CB1C-4C768F41F10B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HID207: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Overview</a:t>
            </a:r>
          </a:p>
        </p:txBody>
      </p:sp>
      <p:pic>
        <p:nvPicPr>
          <p:cNvPr id="60" name="Picture 59" descr="A blue and white logo&#10;&#10;Description automatically generated">
            <a:extLst>
              <a:ext uri="{FF2B5EF4-FFF2-40B4-BE49-F238E27FC236}">
                <a16:creationId xmlns:a16="http://schemas.microsoft.com/office/drawing/2014/main" id="{4A4933C7-14D6-9AF1-BD40-E07819C5E5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798" y="297259"/>
            <a:ext cx="1965000" cy="34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8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97B28F6E-6D94-4610-997C-54D54D16ABFA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HID207: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40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Health &amp; Wellness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pic>
        <p:nvPicPr>
          <p:cNvPr id="19" name="Picture 18" descr="A blue and white logo&#10;&#10;Description automatically generated">
            <a:extLst>
              <a:ext uri="{FF2B5EF4-FFF2-40B4-BE49-F238E27FC236}">
                <a16:creationId xmlns:a16="http://schemas.microsoft.com/office/drawing/2014/main" id="{4E9DEAB7-5B33-5BE8-2412-10A36C9113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798" y="297259"/>
            <a:ext cx="1965000" cy="34051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24D367F-C7B9-5BF5-331D-B89B66D7FF6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1" y="1061427"/>
            <a:ext cx="4419599" cy="45773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Health &amp; Wellness</a:t>
            </a:r>
          </a:p>
          <a:p>
            <a:pPr marL="0" indent="0">
              <a:buNone/>
            </a:pPr>
            <a:endParaRPr lang="en-US" sz="900" b="1" i="1" dirty="0">
              <a:solidFill>
                <a:srgbClr val="00B0F0"/>
              </a:solidFill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UV-LED Sanitation</a:t>
            </a:r>
          </a:p>
          <a:p>
            <a:pPr lvl="1"/>
            <a:r>
              <a:rPr lang="en-US" sz="1500" dirty="0">
                <a:solidFill>
                  <a:schemeClr val="tx2"/>
                </a:solidFill>
              </a:rPr>
              <a:t>Internal UV module actively treats intake to ensure clean, refreshing ice and water</a:t>
            </a:r>
          </a:p>
          <a:p>
            <a:pPr lvl="1"/>
            <a:endParaRPr lang="en-US" sz="200" dirty="0">
              <a:solidFill>
                <a:schemeClr val="tx2"/>
              </a:solidFill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Sanitary Design</a:t>
            </a:r>
          </a:p>
          <a:p>
            <a:pPr lvl="1"/>
            <a:r>
              <a:rPr lang="en-US" sz="1500" dirty="0">
                <a:solidFill>
                  <a:schemeClr val="tx2"/>
                </a:solidFill>
              </a:rPr>
              <a:t>AgION® antimicrobial technology is molded into key components to help inhibit the growth of microbes, bacteria, mold, and algae</a:t>
            </a:r>
          </a:p>
          <a:p>
            <a:pPr lvl="1"/>
            <a:r>
              <a:rPr lang="en-US" sz="1500" dirty="0">
                <a:solidFill>
                  <a:schemeClr val="tx2"/>
                </a:solidFill>
              </a:rPr>
              <a:t>Sealed refrigeration system minimizes outside airborne contamination</a:t>
            </a:r>
          </a:p>
          <a:p>
            <a:pPr lvl="1"/>
            <a:endParaRPr lang="en-US" sz="200" dirty="0">
              <a:solidFill>
                <a:schemeClr val="tx2"/>
              </a:solidFill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Easily Removeable Components</a:t>
            </a:r>
          </a:p>
          <a:p>
            <a:pPr lvl="1"/>
            <a:r>
              <a:rPr lang="en-US" sz="1500" dirty="0">
                <a:solidFill>
                  <a:schemeClr val="tx2"/>
                </a:solidFill>
              </a:rPr>
              <a:t>Fully removable air filter, chutes, sink, grill, and bin allow for easy cleaning and maintenance</a:t>
            </a:r>
          </a:p>
          <a:p>
            <a:pPr lvl="1"/>
            <a:endParaRPr lang="en-US" sz="200" dirty="0">
              <a:solidFill>
                <a:schemeClr val="tx2"/>
              </a:solidFill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Purpose-Built Spout Design</a:t>
            </a:r>
          </a:p>
          <a:p>
            <a:pPr lvl="1"/>
            <a:r>
              <a:rPr lang="en-US" sz="1500" dirty="0">
                <a:solidFill>
                  <a:schemeClr val="tx2"/>
                </a:solidFill>
              </a:rPr>
              <a:t>Angled front housing provides visibility and easy access for cleaning of spouts and splash panel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691475-8906-E519-3AAD-1857833AD2A1}"/>
              </a:ext>
            </a:extLst>
          </p:cNvPr>
          <p:cNvGrpSpPr/>
          <p:nvPr/>
        </p:nvGrpSpPr>
        <p:grpSpPr>
          <a:xfrm>
            <a:off x="5223280" y="1127395"/>
            <a:ext cx="3592573" cy="4200672"/>
            <a:chOff x="5223280" y="1127395"/>
            <a:chExt cx="3592573" cy="42006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37E6EB-27AF-E670-68A0-FFCC964B9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9472" y="1127395"/>
              <a:ext cx="1729253" cy="259617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7D2BDC-5110-E9B3-3692-7FB1CC7B5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363" t="12484" r="13048" b="15516"/>
            <a:stretch/>
          </p:blipFill>
          <p:spPr>
            <a:xfrm>
              <a:off x="5223280" y="1219200"/>
              <a:ext cx="1609482" cy="120028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30B325-45A0-41D0-FD47-A978240D4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2645" y="3878351"/>
              <a:ext cx="2173208" cy="14497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00B0F0"/>
              </a:solidFill>
            </a:ln>
            <a:effectLst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162B29-F0D6-B9F2-481D-96141669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303" r="17520"/>
            <a:stretch/>
          </p:blipFill>
          <p:spPr>
            <a:xfrm>
              <a:off x="5340089" y="2708438"/>
              <a:ext cx="1492673" cy="17111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00B0F0"/>
              </a:solidFill>
            </a:ln>
            <a:effectLst/>
          </p:spPr>
        </p:pic>
      </p:grpSp>
      <p:pic>
        <p:nvPicPr>
          <p:cNvPr id="23" name="Picture 22" descr="A black background with text and blue and grey symbols&#10;&#10;Description automatically generated">
            <a:extLst>
              <a:ext uri="{FF2B5EF4-FFF2-40B4-BE49-F238E27FC236}">
                <a16:creationId xmlns:a16="http://schemas.microsoft.com/office/drawing/2014/main" id="{043AA5B8-1D28-9A12-186F-3DE6A84F8E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938" t="21337" r="30625" b="39262"/>
          <a:stretch/>
        </p:blipFill>
        <p:spPr>
          <a:xfrm>
            <a:off x="5340089" y="4583342"/>
            <a:ext cx="1081843" cy="108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25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145FE-E786-8481-997C-A0E980109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99F96C3D-205F-FF06-181E-27BAFA7F7D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1" y="1061426"/>
            <a:ext cx="3962399" cy="49583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b="1" i="1" dirty="0">
                <a:solidFill>
                  <a:srgbClr val="00B0F0"/>
                </a:solidFill>
              </a:rPr>
              <a:t>Ease of Use</a:t>
            </a:r>
          </a:p>
          <a:p>
            <a:pPr marL="0" indent="0">
              <a:buNone/>
            </a:pPr>
            <a:endParaRPr lang="en-US" sz="900" b="1" i="1" dirty="0">
              <a:solidFill>
                <a:srgbClr val="00B0F0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AutoAlert™ Indicator Panel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Intuitively displays relevant machine status that is visible across the room</a:t>
            </a:r>
          </a:p>
          <a:p>
            <a:pPr lvl="1"/>
            <a:endParaRPr lang="en-US" sz="300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SmoothStream™ Water Dispensing Technology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Combined with </a:t>
            </a:r>
            <a:r>
              <a:rPr lang="en-US" sz="1700" u="sng" dirty="0">
                <a:solidFill>
                  <a:schemeClr val="tx2"/>
                </a:solidFill>
              </a:rPr>
              <a:t>illuminated dispensing</a:t>
            </a:r>
            <a:r>
              <a:rPr lang="en-US" sz="1700" dirty="0">
                <a:solidFill>
                  <a:schemeClr val="tx2"/>
                </a:solidFill>
              </a:rPr>
              <a:t>   to reduce splashing while keeping the machine and surrounding areas clean</a:t>
            </a:r>
          </a:p>
          <a:p>
            <a:pPr lvl="1"/>
            <a:endParaRPr lang="en-US" sz="300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Compact Design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Features unique contoured sides for enhanced breathability and tight installs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Recessed utility chase for tight installs</a:t>
            </a:r>
          </a:p>
          <a:p>
            <a:pPr lvl="1"/>
            <a:endParaRPr lang="en-US" sz="300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ADA Compliant Dispensing Area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Touch-free and push-button models  meet ADA reach range requirements</a:t>
            </a:r>
          </a:p>
          <a:p>
            <a:pPr lvl="1"/>
            <a:endParaRPr lang="en-US" sz="300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Flexible Configuration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Ice only configuration available with </a:t>
            </a:r>
            <a:r>
              <a:rPr lang="en-US" sz="1700" u="sng" dirty="0">
                <a:solidFill>
                  <a:schemeClr val="tx2"/>
                </a:solidFill>
              </a:rPr>
              <a:t>included snap-on panels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BE6A9E9-3073-D68A-5591-A412E7020F82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HID207: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40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Ease of Use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0C32BD-AA72-80AF-41D3-DC94CE868F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36"/>
          <a:stretch/>
        </p:blipFill>
        <p:spPr>
          <a:xfrm>
            <a:off x="4784897" y="1182367"/>
            <a:ext cx="4001917" cy="2246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24C8172-B6D5-6AA0-5E5B-D7B0AF026AEF}"/>
              </a:ext>
            </a:extLst>
          </p:cNvPr>
          <p:cNvGrpSpPr/>
          <p:nvPr/>
        </p:nvGrpSpPr>
        <p:grpSpPr>
          <a:xfrm>
            <a:off x="4784898" y="3581399"/>
            <a:ext cx="4130502" cy="1771976"/>
            <a:chOff x="4784898" y="3657599"/>
            <a:chExt cx="4130502" cy="177197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9165AE9-C1BC-171A-0672-B70D0F68ECA2}"/>
                </a:ext>
              </a:extLst>
            </p:cNvPr>
            <p:cNvGrpSpPr/>
            <p:nvPr/>
          </p:nvGrpSpPr>
          <p:grpSpPr>
            <a:xfrm>
              <a:off x="5791200" y="3657599"/>
              <a:ext cx="3124200" cy="1771976"/>
              <a:chOff x="5662615" y="3646763"/>
              <a:chExt cx="3124200" cy="177197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16DCB9-AC0E-0B6C-53E1-23EFC674B9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4332" t="10237" r="24854" b="16181"/>
              <a:stretch/>
            </p:blipFill>
            <p:spPr>
              <a:xfrm>
                <a:off x="5662615" y="3646763"/>
                <a:ext cx="1524000" cy="177197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743AD5A-CC1D-2928-C2E8-E6DC4534DD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183" t="9591" r="26210" b="16068"/>
              <a:stretch/>
            </p:blipFill>
            <p:spPr>
              <a:xfrm>
                <a:off x="7110415" y="3646764"/>
                <a:ext cx="1676400" cy="1771975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B431A0-A4AF-0927-1813-60C462C91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898" y="4059244"/>
              <a:ext cx="970684" cy="968685"/>
            </a:xfrm>
            <a:prstGeom prst="rect">
              <a:avLst/>
            </a:prstGeom>
          </p:spPr>
        </p:pic>
      </p:grpSp>
      <p:pic>
        <p:nvPicPr>
          <p:cNvPr id="19" name="Picture 18" descr="A blue and white logo&#10;&#10;Description automatically generated">
            <a:extLst>
              <a:ext uri="{FF2B5EF4-FFF2-40B4-BE49-F238E27FC236}">
                <a16:creationId xmlns:a16="http://schemas.microsoft.com/office/drawing/2014/main" id="{17380ABE-2C2C-5533-AD9B-569AD3606D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798" y="297259"/>
            <a:ext cx="1965000" cy="340519"/>
          </a:xfrm>
          <a:prstGeom prst="rect">
            <a:avLst/>
          </a:prstGeom>
        </p:spPr>
      </p:pic>
      <p:pic>
        <p:nvPicPr>
          <p:cNvPr id="3" name="Picture 2" descr="A black rectangular object with a metal pin&#10;&#10;Description automatically generated with medium confidence">
            <a:extLst>
              <a:ext uri="{FF2B5EF4-FFF2-40B4-BE49-F238E27FC236}">
                <a16:creationId xmlns:a16="http://schemas.microsoft.com/office/drawing/2014/main" id="{48432288-BF7A-3E59-A028-D989F2A501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4402" y="5020431"/>
            <a:ext cx="970683" cy="970683"/>
          </a:xfrm>
          <a:prstGeom prst="rect">
            <a:avLst/>
          </a:prstGeom>
        </p:spPr>
      </p:pic>
      <p:pic>
        <p:nvPicPr>
          <p:cNvPr id="4" name="Picture 3" descr="A close-up of a container with ice&#10;&#10;Description automatically generated">
            <a:extLst>
              <a:ext uri="{FF2B5EF4-FFF2-40B4-BE49-F238E27FC236}">
                <a16:creationId xmlns:a16="http://schemas.microsoft.com/office/drawing/2014/main" id="{99D30621-B376-0EEE-5C1B-604D780747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516" t="22753" r="32099" b="41862"/>
          <a:stretch/>
        </p:blipFill>
        <p:spPr>
          <a:xfrm>
            <a:off x="4423955" y="2416563"/>
            <a:ext cx="1331628" cy="133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49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061428"/>
            <a:ext cx="4343399" cy="44315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Enhanced Reliability</a:t>
            </a:r>
          </a:p>
          <a:p>
            <a:pPr marL="0" indent="0">
              <a:buNone/>
            </a:pPr>
            <a:endParaRPr lang="en-US" sz="900" b="1" i="1" dirty="0">
              <a:solidFill>
                <a:srgbClr val="00B0F0"/>
              </a:solidFill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Sealed, Maintenance-Free Bearings</a:t>
            </a:r>
          </a:p>
          <a:p>
            <a:pPr lvl="1"/>
            <a:r>
              <a:rPr lang="en-US" sz="1500" dirty="0">
                <a:solidFill>
                  <a:schemeClr val="tx2"/>
                </a:solidFill>
              </a:rPr>
              <a:t>Reduces preventative maintenance and extends unit longevity</a:t>
            </a:r>
          </a:p>
          <a:p>
            <a:pPr lvl="1"/>
            <a:endParaRPr lang="en-US" sz="200" dirty="0">
              <a:solidFill>
                <a:schemeClr val="tx2"/>
              </a:solidFill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Maximum Uptime</a:t>
            </a:r>
          </a:p>
          <a:p>
            <a:pPr lvl="1"/>
            <a:r>
              <a:rPr lang="en-US" sz="1500" dirty="0">
                <a:solidFill>
                  <a:schemeClr val="tx2"/>
                </a:solidFill>
              </a:rPr>
              <a:t>Integrated drain cover and consolidated drain ensures reliable operation</a:t>
            </a:r>
          </a:p>
          <a:p>
            <a:pPr lvl="1"/>
            <a:r>
              <a:rPr lang="en-US" sz="1500" dirty="0">
                <a:solidFill>
                  <a:schemeClr val="tx2"/>
                </a:solidFill>
              </a:rPr>
              <a:t>Unit-specific QR code for easy access to service manuals, cleaning instructions, warranty history, and other machine information</a:t>
            </a:r>
          </a:p>
          <a:p>
            <a:pPr lvl="1"/>
            <a:endParaRPr lang="en-US" sz="200" dirty="0">
              <a:solidFill>
                <a:schemeClr val="tx2"/>
              </a:solidFill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Heavy-Duty Internal Components</a:t>
            </a:r>
          </a:p>
          <a:p>
            <a:pPr lvl="1"/>
            <a:r>
              <a:rPr lang="en-US" sz="1500" dirty="0">
                <a:solidFill>
                  <a:schemeClr val="tx2"/>
                </a:solidFill>
              </a:rPr>
              <a:t>Durable stainless-steel evaporator and auger</a:t>
            </a:r>
          </a:p>
          <a:p>
            <a:pPr lvl="1"/>
            <a:endParaRPr lang="en-US" sz="200" dirty="0">
              <a:solidFill>
                <a:schemeClr val="tx2"/>
              </a:solidFill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Category Best Warranty</a:t>
            </a:r>
          </a:p>
          <a:p>
            <a:pPr lvl="1"/>
            <a:r>
              <a:rPr lang="en-US" sz="1500" dirty="0">
                <a:solidFill>
                  <a:schemeClr val="tx2"/>
                </a:solidFill>
              </a:rPr>
              <a:t>3-year parts and labor on all components</a:t>
            </a:r>
          </a:p>
          <a:p>
            <a:pPr lvl="1"/>
            <a:r>
              <a:rPr lang="en-US" sz="1500" dirty="0">
                <a:solidFill>
                  <a:schemeClr val="tx2"/>
                </a:solidFill>
              </a:rPr>
              <a:t>5-year parts on compressor and condenser</a:t>
            </a:r>
          </a:p>
          <a:p>
            <a:pPr lvl="1"/>
            <a:r>
              <a:rPr lang="en-US" sz="1500" dirty="0">
                <a:solidFill>
                  <a:schemeClr val="tx2"/>
                </a:solidFill>
              </a:rPr>
              <a:t>Designed, Engineered, Assembled in USA</a:t>
            </a:r>
          </a:p>
          <a:p>
            <a:pPr lvl="2"/>
            <a:r>
              <a:rPr lang="en-US" sz="1200" dirty="0">
                <a:solidFill>
                  <a:schemeClr val="tx2"/>
                </a:solidFill>
              </a:rPr>
              <a:t>100% of machines are run tested before shipment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B28F6E-6D94-4610-997C-54D54D16ABFA}"/>
              </a:ext>
            </a:extLst>
          </p:cNvPr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HID207: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r>
              <a:rPr lang="en-US" sz="40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Enhanced Reliability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44536-F250-B8B0-B60C-95D0118406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21" t="11108" r="28543" b="17017"/>
          <a:stretch/>
        </p:blipFill>
        <p:spPr>
          <a:xfrm>
            <a:off x="5396104" y="1150237"/>
            <a:ext cx="1453592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77A5A-335A-EE42-F1C0-1534123D53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104" y="3048000"/>
            <a:ext cx="3352800" cy="2236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pic>
        <p:nvPicPr>
          <p:cNvPr id="4" name="Picture 3" descr="A close-up of a bearing&#10;&#10;Description automatically generated">
            <a:extLst>
              <a:ext uri="{FF2B5EF4-FFF2-40B4-BE49-F238E27FC236}">
                <a16:creationId xmlns:a16="http://schemas.microsoft.com/office/drawing/2014/main" id="{2C49C130-FCCF-D7A9-DC8F-A9086545A6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54" t="28228" r="35521" b="45147"/>
          <a:stretch/>
        </p:blipFill>
        <p:spPr>
          <a:xfrm>
            <a:off x="7295312" y="1341738"/>
            <a:ext cx="1451995" cy="1369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B0F0"/>
            </a:solidFill>
          </a:ln>
          <a:effectLst/>
        </p:spPr>
      </p:pic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8CA5C4A9-B4BC-ECC3-09DC-A3D273878A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798" y="297259"/>
            <a:ext cx="1965000" cy="340519"/>
          </a:xfrm>
          <a:prstGeom prst="rect">
            <a:avLst/>
          </a:prstGeom>
        </p:spPr>
      </p:pic>
      <p:pic>
        <p:nvPicPr>
          <p:cNvPr id="6" name="Picture 5" descr="A blue and white logo with text&#10;&#10;Description automatically generated">
            <a:extLst>
              <a:ext uri="{FF2B5EF4-FFF2-40B4-BE49-F238E27FC236}">
                <a16:creationId xmlns:a16="http://schemas.microsoft.com/office/drawing/2014/main" id="{E3F51308-16EB-83E6-B457-63883005C8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939" t="21605" r="30864" b="40432"/>
          <a:stretch/>
        </p:blipFill>
        <p:spPr>
          <a:xfrm>
            <a:off x="4800600" y="4908523"/>
            <a:ext cx="1075266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252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 1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Page 2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side pages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Inside pages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7045</TotalTime>
  <Words>1824</Words>
  <Application>Microsoft Office PowerPoint</Application>
  <PresentationFormat>On-screen Show (4:3)</PresentationFormat>
  <Paragraphs>356</Paragraphs>
  <Slides>34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Wingdings</vt:lpstr>
      <vt:lpstr>Title Page 1</vt:lpstr>
      <vt:lpstr>Title Page 2</vt:lpstr>
      <vt:lpstr>Inside pages</vt:lpstr>
      <vt:lpstr>Office Theme</vt:lpstr>
      <vt:lpstr>Custom Design</vt:lpstr>
      <vt:lpstr>3_Custom Design</vt:lpstr>
      <vt:lpstr>1_Custom Design</vt:lpstr>
      <vt:lpstr>1_Inside pages</vt:lpstr>
      <vt:lpstr>1_Office Theme</vt:lpstr>
      <vt:lpstr>INTRODUCING ICE &amp; WATER DISPENSERS</vt:lpstr>
      <vt:lpstr>PowerPoint Presentation</vt:lpstr>
      <vt:lpstr>PowerPoint Presentation</vt:lpstr>
      <vt:lpstr>PowerPoint Presentation</vt:lpstr>
      <vt:lpstr>INTRODUCING: HID207 COMPACT ICE &amp; WATER DISPENSERS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INTRODUCING: TRADITIONAL ICE &amp; WATER DISPENSERS</vt:lpstr>
      <vt:lpstr>Meridian™ Series Difference</vt:lpstr>
      <vt:lpstr>Ice &amp; Water Dispensers: Overview</vt:lpstr>
      <vt:lpstr>Meridian™ Series: Touch-Free Dispensing</vt:lpstr>
      <vt:lpstr>Meridian™ Series: Push-Button Option</vt:lpstr>
      <vt:lpstr>Meridian™ Series: SmoothStream™ </vt:lpstr>
      <vt:lpstr>Meridian™ Series: Superior Reliability</vt:lpstr>
      <vt:lpstr>Meridian™ Series: Superior Reliability</vt:lpstr>
      <vt:lpstr>Meridian™ Series: Superior Reliability</vt:lpstr>
      <vt:lpstr>PowerPoint Presentation</vt:lpstr>
      <vt:lpstr>Meridian™ Series: Easier Cleanability</vt:lpstr>
      <vt:lpstr>Meridian™ Series: Easier Cleanability</vt:lpstr>
      <vt:lpstr>Meridian™ Series: Easier Cleanability</vt:lpstr>
      <vt:lpstr>Meridian™ Series: Enhanced Serviceability</vt:lpstr>
      <vt:lpstr>Meridian™ Series: Enhanced Serviceability</vt:lpstr>
      <vt:lpstr>Meridian™ Series: Enhanced Serviceability</vt:lpstr>
      <vt:lpstr>Meridian™ Series: Enhanced Serviceability</vt:lpstr>
      <vt:lpstr>Meridian™ Series: Intelligent Design</vt:lpstr>
      <vt:lpstr>Meridian™ Series: Intelligent Design</vt:lpstr>
      <vt:lpstr>Meridian™ Series: Intelligent Design</vt:lpstr>
      <vt:lpstr>Meridian™ Series: Intelligent Design</vt:lpstr>
      <vt:lpstr>Meridian™ Series: Accessories</vt:lpstr>
      <vt:lpstr>Meridian™ Series: The Best Choice </vt:lpstr>
      <vt:lpstr>PowerPoint Presentation</vt:lpstr>
    </vt:vector>
  </TitlesOfParts>
  <Company>VantagePoint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Malone</dc:creator>
  <cp:lastModifiedBy>Levinson, Brandon (SIS)</cp:lastModifiedBy>
  <cp:revision>298</cp:revision>
  <cp:lastPrinted>2015-01-21T19:12:09Z</cp:lastPrinted>
  <dcterms:created xsi:type="dcterms:W3CDTF">2014-09-30T13:49:33Z</dcterms:created>
  <dcterms:modified xsi:type="dcterms:W3CDTF">2024-03-06T22:44:36Z</dcterms:modified>
</cp:coreProperties>
</file>