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9.xml" ContentType="application/vnd.openxmlformats-officedocument.theme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1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  <p:sldMasterId id="2147483661" r:id="rId2"/>
    <p:sldMasterId id="2147483651" r:id="rId3"/>
    <p:sldMasterId id="2147483663" r:id="rId4"/>
    <p:sldMasterId id="2147483668" r:id="rId5"/>
    <p:sldMasterId id="2147483677" r:id="rId6"/>
    <p:sldMasterId id="2147483683" r:id="rId7"/>
    <p:sldMasterId id="2147483692" r:id="rId8"/>
    <p:sldMasterId id="2147483712" r:id="rId9"/>
    <p:sldMasterId id="2147483721" r:id="rId10"/>
    <p:sldMasterId id="2147483723" r:id="rId11"/>
    <p:sldMasterId id="2147483729" r:id="rId12"/>
  </p:sldMasterIdLst>
  <p:notesMasterIdLst>
    <p:notesMasterId r:id="rId44"/>
  </p:notesMasterIdLst>
  <p:sldIdLst>
    <p:sldId id="372" r:id="rId13"/>
    <p:sldId id="371" r:id="rId14"/>
    <p:sldId id="402" r:id="rId15"/>
    <p:sldId id="374" r:id="rId16"/>
    <p:sldId id="375" r:id="rId17"/>
    <p:sldId id="376" r:id="rId18"/>
    <p:sldId id="377" r:id="rId19"/>
    <p:sldId id="378" r:id="rId20"/>
    <p:sldId id="379" r:id="rId21"/>
    <p:sldId id="381" r:id="rId22"/>
    <p:sldId id="382" r:id="rId23"/>
    <p:sldId id="383" r:id="rId24"/>
    <p:sldId id="384" r:id="rId25"/>
    <p:sldId id="385" r:id="rId26"/>
    <p:sldId id="386" r:id="rId27"/>
    <p:sldId id="335" r:id="rId28"/>
    <p:sldId id="387" r:id="rId29"/>
    <p:sldId id="389" r:id="rId30"/>
    <p:sldId id="390" r:id="rId31"/>
    <p:sldId id="391" r:id="rId32"/>
    <p:sldId id="338" r:id="rId33"/>
    <p:sldId id="394" r:id="rId34"/>
    <p:sldId id="380" r:id="rId35"/>
    <p:sldId id="388" r:id="rId36"/>
    <p:sldId id="395" r:id="rId37"/>
    <p:sldId id="393" r:id="rId38"/>
    <p:sldId id="368" r:id="rId39"/>
    <p:sldId id="369" r:id="rId40"/>
    <p:sldId id="392" r:id="rId41"/>
    <p:sldId id="396" r:id="rId42"/>
    <p:sldId id="27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ghan Daro" initials="MD" lastIdx="22" clrIdx="0"/>
  <p:cmAuthor id="1" name="Virginia Vanvick" initials="VV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80"/>
    <a:srgbClr val="00AEEF"/>
    <a:srgbClr val="2DB9F4"/>
    <a:srgbClr val="5FB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4" autoAdjust="0"/>
    <p:restoredTop sz="94633" autoAdjust="0"/>
  </p:normalViewPr>
  <p:slideViewPr>
    <p:cSldViewPr snapToGrid="0" snapToObjects="1">
      <p:cViewPr varScale="1">
        <p:scale>
          <a:sx n="104" d="100"/>
          <a:sy n="104" d="100"/>
        </p:scale>
        <p:origin x="2028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AFC81-E0C3-1043-A76F-E3A960572120}" type="datetimeFigureOut">
              <a:rPr lang="en-US" smtClean="0"/>
              <a:t>1/10/2020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2991F-FD1D-FF42-9B0E-8EEDB31F4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42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2991F-FD1D-FF42-9B0E-8EEDB31F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835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7FBA7-C84F-4687-9973-1761EB2BD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690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7FBA7-C84F-4687-9973-1761EB2BD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740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7FBA7-C84F-4687-9973-1761EB2BD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122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8D5E5-A431-4D63-B4AD-79F0392A41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37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1697038"/>
            <a:ext cx="8229600" cy="9064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2736850"/>
            <a:ext cx="8229600" cy="596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729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423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273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1656185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052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7065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6367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006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5150"/>
            <a:ext cx="6019800" cy="60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8BA65-5D72-4666-9210-937CEB04DA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07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9468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39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1697038"/>
            <a:ext cx="8229600" cy="9064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2736850"/>
            <a:ext cx="8229600" cy="596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142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736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073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5607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1323683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428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4530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2761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342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8489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0228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0425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FEDF510-891E-4829-BA19-7D456407AB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5025" y="1598613"/>
            <a:ext cx="4037013" cy="4497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B211954-39E6-4BE0-AF47-9578A1AAF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3818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408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0972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8852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5600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276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8EBEE32-2D27-440E-9BBF-244775787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1939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35075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407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476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934907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36873876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533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7510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53618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6854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16434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667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873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365698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0978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375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997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78077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19606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929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5150"/>
            <a:ext cx="6019800" cy="60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8BA65-5D72-4666-9210-937CEB04DA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40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6329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14832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42052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99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1002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13577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26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4525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1861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9107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w-of-uneven-ice-PP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01056"/>
            <a:ext cx="9144000" cy="1456944"/>
          </a:xfrm>
          <a:prstGeom prst="rect">
            <a:avLst/>
          </a:prstGeom>
        </p:spPr>
      </p:pic>
      <p:sp>
        <p:nvSpPr>
          <p:cNvPr id="2" name="Chord 1"/>
          <p:cNvSpPr/>
          <p:nvPr userDrawn="1"/>
        </p:nvSpPr>
        <p:spPr>
          <a:xfrm>
            <a:off x="2712412" y="5851525"/>
            <a:ext cx="3727387" cy="3727387"/>
          </a:xfrm>
          <a:prstGeom prst="chord">
            <a:avLst>
              <a:gd name="adj1" fmla="val 12425776"/>
              <a:gd name="adj2" fmla="val 1996367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hord 9"/>
          <p:cNvSpPr/>
          <p:nvPr userDrawn="1"/>
        </p:nvSpPr>
        <p:spPr>
          <a:xfrm>
            <a:off x="2881744" y="6003925"/>
            <a:ext cx="3397444" cy="3361008"/>
          </a:xfrm>
          <a:prstGeom prst="chord">
            <a:avLst>
              <a:gd name="adj1" fmla="val 12511720"/>
              <a:gd name="adj2" fmla="val 19891423"/>
            </a:avLst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1" y="1242662"/>
            <a:ext cx="9144000" cy="24558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1" y="136581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0" y="3565777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635" y="6404753"/>
            <a:ext cx="1791661" cy="26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CD0B1C-D405-4F9D-866E-69855E270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669E13-208E-4B1D-B581-417AE31233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-115594"/>
            <a:ext cx="9144000" cy="69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5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6D9B-62DD-4F04-A5F9-A83C77361EE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A8635-ED32-474E-9644-264E51683D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9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w-of-uneven-ice-PP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01056"/>
            <a:ext cx="9144000" cy="145694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696540"/>
            <a:ext cx="9144000" cy="315951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1" y="1242662"/>
            <a:ext cx="9144000" cy="24558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1" y="136581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0" y="3565777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hord 9"/>
          <p:cNvSpPr/>
          <p:nvPr userDrawn="1"/>
        </p:nvSpPr>
        <p:spPr>
          <a:xfrm>
            <a:off x="2712412" y="5851525"/>
            <a:ext cx="3727387" cy="3727387"/>
          </a:xfrm>
          <a:prstGeom prst="chord">
            <a:avLst>
              <a:gd name="adj1" fmla="val 12425776"/>
              <a:gd name="adj2" fmla="val 1996367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hord 10"/>
          <p:cNvSpPr/>
          <p:nvPr userDrawn="1"/>
        </p:nvSpPr>
        <p:spPr>
          <a:xfrm>
            <a:off x="2881744" y="6003925"/>
            <a:ext cx="3397444" cy="3361008"/>
          </a:xfrm>
          <a:prstGeom prst="chord">
            <a:avLst>
              <a:gd name="adj1" fmla="val 12511720"/>
              <a:gd name="adj2" fmla="val 19891423"/>
            </a:avLst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635" y="6404753"/>
            <a:ext cx="1791661" cy="26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9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w-of-uneven-ice-PPT.pn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233"/>
          <a:stretch/>
        </p:blipFill>
        <p:spPr>
          <a:xfrm>
            <a:off x="0" y="6030926"/>
            <a:ext cx="9144000" cy="82707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822574"/>
            <a:ext cx="9144000" cy="0"/>
          </a:xfrm>
          <a:prstGeom prst="line">
            <a:avLst/>
          </a:prstGeom>
          <a:ln w="12700" cmpd="sng">
            <a:solidFill>
              <a:srgbClr val="00AE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812" y="5741058"/>
            <a:ext cx="1825845" cy="26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w-of-uneven-ice-PPT.pn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233"/>
          <a:stretch/>
        </p:blipFill>
        <p:spPr>
          <a:xfrm>
            <a:off x="0" y="6030926"/>
            <a:ext cx="9144000" cy="827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812" y="5741058"/>
            <a:ext cx="1825845" cy="26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8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914400"/>
              <a:t>1/10/2020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  <p:sldLayoutId id="214748367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4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914400"/>
              <a:t>1/10/2020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3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9" r:id="rId5"/>
    <p:sldLayoutId id="2147483690" r:id="rId6"/>
    <p:sldLayoutId id="214748369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7" r:id="rId14"/>
    <p:sldLayoutId id="2147483708" r:id="rId15"/>
    <p:sldLayoutId id="2147483709" r:id="rId16"/>
    <p:sldLayoutId id="2147483710" r:id="rId17"/>
    <p:sldLayoutId id="2147483711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914400"/>
              <a:t>1/10/2020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4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3.xml"/><Relationship Id="rId6" Type="http://schemas.microsoft.com/office/2007/relationships/hdphoto" Target="../media/hdphoto5.wdp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6.wdp"/><Relationship Id="rId7" Type="http://schemas.openxmlformats.org/officeDocument/2006/relationships/image" Target="../media/image80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Relationship Id="rId9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image" Target="../media/image13.pn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28.png"/><Relationship Id="rId10" Type="http://schemas.openxmlformats.org/officeDocument/2006/relationships/image" Target="../media/image35.jpeg"/><Relationship Id="rId4" Type="http://schemas.openxmlformats.org/officeDocument/2006/relationships/image" Target="../media/image11.jpe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8.png"/><Relationship Id="rId5" Type="http://schemas.openxmlformats.org/officeDocument/2006/relationships/image" Target="../media/image11.jpe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29DC42B-337B-449E-88F6-E6055E70143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17" y="341726"/>
            <a:ext cx="2232018" cy="55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INTRODUCING</a:t>
            </a:r>
            <a:br>
              <a:rPr lang="en-US" sz="3600" dirty="0"/>
            </a:br>
            <a:r>
              <a:rPr lang="en-US" sz="3600" b="1" dirty="0"/>
              <a:t>UNDERCOUNTER FLAKE &amp; NUGGET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SMALL IN STATURE, BIG ON PRODUCTION.</a:t>
            </a:r>
          </a:p>
        </p:txBody>
      </p:sp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65" y="1614266"/>
            <a:ext cx="1075893" cy="88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122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089649"/>
            <a:ext cx="5011441" cy="4280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Quick Response (QR) Code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100" dirty="0">
                <a:solidFill>
                  <a:srgbClr val="003F80"/>
                </a:solidFill>
              </a:rPr>
              <a:t>Every Essential machine features a QR code that connects customers to vital </a:t>
            </a:r>
            <a:r>
              <a:rPr lang="en-US" sz="2100" b="1" dirty="0">
                <a:solidFill>
                  <a:srgbClr val="003F80"/>
                </a:solidFill>
              </a:rPr>
              <a:t>unit specific </a:t>
            </a:r>
            <a:r>
              <a:rPr lang="en-US" sz="2100" dirty="0">
                <a:solidFill>
                  <a:srgbClr val="003F80"/>
                </a:solidFill>
              </a:rPr>
              <a:t>information</a:t>
            </a:r>
          </a:p>
          <a:p>
            <a:endParaRPr lang="en-US" sz="400" b="1" dirty="0">
              <a:solidFill>
                <a:srgbClr val="003F80"/>
              </a:solidFill>
            </a:endParaRPr>
          </a:p>
          <a:p>
            <a:r>
              <a:rPr lang="en-US" sz="2100" dirty="0">
                <a:solidFill>
                  <a:srgbClr val="003F80"/>
                </a:solidFill>
              </a:rPr>
              <a:t>Helps </a:t>
            </a:r>
            <a:r>
              <a:rPr lang="en-US" sz="2100" b="1" dirty="0">
                <a:solidFill>
                  <a:srgbClr val="003F80"/>
                </a:solidFill>
              </a:rPr>
              <a:t>reduce downtime</a:t>
            </a:r>
            <a:r>
              <a:rPr lang="en-US" sz="2100" dirty="0">
                <a:solidFill>
                  <a:srgbClr val="003F80"/>
                </a:solidFill>
              </a:rPr>
              <a:t> and frequency of service calls</a:t>
            </a:r>
          </a:p>
          <a:p>
            <a:pPr marL="0" indent="0">
              <a:buNone/>
            </a:pPr>
            <a:endParaRPr lang="en-US" sz="400" dirty="0">
              <a:solidFill>
                <a:srgbClr val="003F80"/>
              </a:solidFill>
            </a:endParaRPr>
          </a:p>
          <a:p>
            <a:r>
              <a:rPr lang="en-US" sz="2100" dirty="0">
                <a:solidFill>
                  <a:srgbClr val="003F80"/>
                </a:solidFill>
              </a:rPr>
              <a:t>QR code leads to a warranty registration page, auto-populated with the corresponding serial number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Ease of Use: </a:t>
            </a:r>
            <a:r>
              <a:rPr lang="en-US" b="1" i="1" dirty="0">
                <a:solidFill>
                  <a:schemeClr val="tx2"/>
                </a:solidFill>
              </a:rPr>
              <a:t>QR Code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B8FD9A-2CA4-49E9-838D-58A97AD141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0682" y="1352144"/>
            <a:ext cx="2996114" cy="2986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574362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90610"/>
            <a:ext cx="5365263" cy="1930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Quick Response (QR) code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Operators and service technicians can use their smart phone to scan the QR code to access instant warranty and technical information specific to that model</a:t>
            </a:r>
          </a:p>
          <a:p>
            <a:r>
              <a:rPr lang="en-US" sz="1400" i="1" dirty="0">
                <a:solidFill>
                  <a:schemeClr val="tx2"/>
                </a:solidFill>
              </a:rPr>
              <a:t>The product serial number will automatically populate the page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53684" y="3091853"/>
            <a:ext cx="4185456" cy="2498169"/>
            <a:chOff x="883501" y="3131609"/>
            <a:chExt cx="4185456" cy="249816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32825" y="3666714"/>
              <a:ext cx="1386335" cy="101159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83501" y="3131609"/>
              <a:ext cx="4084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SCAN WITH YOUR SMART PHONE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52330" y="4860337"/>
              <a:ext cx="38166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Scanning Tip: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Some recent phone updates allow you to use your phone’s built-in camera app to scan QR Code</a:t>
              </a: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7707" y="3461185"/>
            <a:ext cx="1236936" cy="1210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5265AFC-2A42-4387-81AD-9286C6C1B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5897161" y="3644755"/>
            <a:ext cx="2703684" cy="156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A picture containing meter&#10;&#10;Description automatically generated">
            <a:extLst>
              <a:ext uri="{FF2B5EF4-FFF2-40B4-BE49-F238E27FC236}">
                <a16:creationId xmlns:a16="http://schemas.microsoft.com/office/drawing/2014/main" id="{B1ED22AC-8148-463C-B756-AE182BFAE8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8435" y="1259425"/>
            <a:ext cx="2301135" cy="223284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3D474D6D-9F00-4B5D-B638-221A04E6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</a:rPr>
              <a:t>Ease of Use: </a:t>
            </a:r>
            <a:r>
              <a:rPr lang="en-US" sz="4000" b="1" i="1" dirty="0">
                <a:solidFill>
                  <a:schemeClr val="tx2"/>
                </a:solidFill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1964371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089648"/>
            <a:ext cx="6183294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Convenient Slide-Up Door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Machines feature a durable, slide-up door that provides convenient and easy access to the ice bin</a:t>
            </a:r>
          </a:p>
          <a:p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Ease of Use: </a:t>
            </a:r>
            <a:r>
              <a:rPr lang="en-US" b="1" i="1" dirty="0">
                <a:solidFill>
                  <a:schemeClr val="tx2"/>
                </a:solidFill>
              </a:rPr>
              <a:t>Ergonomic Bin Door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DF67FA-80DD-422E-9BFE-6E61E3FC4616}"/>
              </a:ext>
            </a:extLst>
          </p:cNvPr>
          <p:cNvGrpSpPr/>
          <p:nvPr/>
        </p:nvGrpSpPr>
        <p:grpSpPr>
          <a:xfrm>
            <a:off x="887038" y="2937678"/>
            <a:ext cx="7369924" cy="2286638"/>
            <a:chOff x="966683" y="2858165"/>
            <a:chExt cx="7369924" cy="2286638"/>
          </a:xfrm>
        </p:grpSpPr>
        <p:pic>
          <p:nvPicPr>
            <p:cNvPr id="10" name="Picture 9" descr="A picture containing indoor, cabinet, kitchen, sitting&#10;&#10;Description automatically generated">
              <a:extLst>
                <a:ext uri="{FF2B5EF4-FFF2-40B4-BE49-F238E27FC236}">
                  <a16:creationId xmlns:a16="http://schemas.microsoft.com/office/drawing/2014/main" id="{A9F5A1AA-C104-4EB4-AAAB-C68A0AB78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06118" y="2858165"/>
              <a:ext cx="3430489" cy="228663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00B0F0"/>
              </a:solidFill>
              <a:miter lim="800000"/>
            </a:ln>
            <a:effectLst/>
          </p:spPr>
        </p:pic>
        <p:pic>
          <p:nvPicPr>
            <p:cNvPr id="4" name="Picture 3" descr="A picture containing black, sitting, monitor, young&#10;&#10;Description automatically generated">
              <a:extLst>
                <a:ext uri="{FF2B5EF4-FFF2-40B4-BE49-F238E27FC236}">
                  <a16:creationId xmlns:a16="http://schemas.microsoft.com/office/drawing/2014/main" id="{1516FF3D-D5FB-4476-9DB1-DC2E8AA61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6683" y="2858166"/>
              <a:ext cx="3429956" cy="228663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00B0F0"/>
              </a:solidFill>
              <a:miter lim="8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19457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D290AAB-97BB-4135-9FDD-B9A08BD0BB1F}"/>
              </a:ext>
            </a:extLst>
          </p:cNvPr>
          <p:cNvGrpSpPr/>
          <p:nvPr/>
        </p:nvGrpSpPr>
        <p:grpSpPr>
          <a:xfrm>
            <a:off x="4566935" y="2553283"/>
            <a:ext cx="1565256" cy="3083820"/>
            <a:chOff x="4512984" y="2519312"/>
            <a:chExt cx="1565256" cy="3083820"/>
          </a:xfrm>
        </p:grpSpPr>
        <p:pic>
          <p:nvPicPr>
            <p:cNvPr id="7" name="Picture 6" descr="A picture containing table, black, post, sitting&#10;&#10;Description automatically generated">
              <a:extLst>
                <a:ext uri="{FF2B5EF4-FFF2-40B4-BE49-F238E27FC236}">
                  <a16:creationId xmlns:a16="http://schemas.microsoft.com/office/drawing/2014/main" id="{D1EC7A6D-55E9-4838-9136-6CC9E6B4E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2472" y="4292655"/>
              <a:ext cx="1330205" cy="1310477"/>
            </a:xfrm>
            <a:prstGeom prst="ellipse">
              <a:avLst/>
            </a:prstGeom>
            <a:ln w="38100" cap="rnd">
              <a:solidFill>
                <a:srgbClr val="13235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  <p:pic>
          <p:nvPicPr>
            <p:cNvPr id="9" name="Picture 8" descr="A close up of a device&#10;&#10;Description automatically generated">
              <a:extLst>
                <a:ext uri="{FF2B5EF4-FFF2-40B4-BE49-F238E27FC236}">
                  <a16:creationId xmlns:a16="http://schemas.microsoft.com/office/drawing/2014/main" id="{4C8B72E8-C0B6-4658-BE71-5030C98E6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12984" y="2519312"/>
              <a:ext cx="1565256" cy="1575881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089648"/>
            <a:ext cx="6183294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Included in the Box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5.5’ power cord with NEMA 5-15P plug</a:t>
            </a:r>
          </a:p>
          <a:p>
            <a:r>
              <a:rPr lang="en-US" sz="2100" dirty="0">
                <a:solidFill>
                  <a:schemeClr val="tx2"/>
                </a:solidFill>
              </a:rPr>
              <a:t>Ice scoop</a:t>
            </a:r>
          </a:p>
          <a:p>
            <a:r>
              <a:rPr lang="en-US" sz="2100" dirty="0">
                <a:solidFill>
                  <a:schemeClr val="tx2"/>
                </a:solidFill>
              </a:rPr>
              <a:t>6” adjustable legs</a:t>
            </a:r>
          </a:p>
          <a:p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Ease of Use: </a:t>
            </a:r>
            <a:r>
              <a:rPr lang="en-US" b="1" i="1" dirty="0">
                <a:solidFill>
                  <a:schemeClr val="tx2"/>
                </a:solidFill>
              </a:rPr>
              <a:t>Quick Installation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1D662E-D71D-498B-8C41-8FA4E9F2EB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928" y="3778767"/>
            <a:ext cx="3004511" cy="17536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132353"/>
            </a:solidFill>
            <a:miter lim="800000"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48B6B7-7DBC-482D-A18A-730386A7D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2479" y="1089648"/>
            <a:ext cx="1864318" cy="431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27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089648"/>
            <a:ext cx="4674091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Maintenance-Free Bearing</a:t>
            </a:r>
          </a:p>
          <a:p>
            <a:pPr marL="0" indent="0">
              <a:buNone/>
            </a:pPr>
            <a:endParaRPr lang="en-US" sz="9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The Problem: </a:t>
            </a:r>
            <a:r>
              <a:rPr lang="en-US" sz="1800" i="1" dirty="0">
                <a:solidFill>
                  <a:schemeClr val="tx2"/>
                </a:solidFill>
              </a:rPr>
              <a:t>Components used to create compressed ice require maintenance for routine checks, specifically with wearable parts like bearings</a:t>
            </a:r>
          </a:p>
          <a:p>
            <a:pPr marL="0" indent="0">
              <a:buNone/>
            </a:pPr>
            <a:endParaRPr lang="en-US" sz="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Innovation: </a:t>
            </a:r>
            <a:r>
              <a:rPr lang="en-US" sz="1900" dirty="0">
                <a:solidFill>
                  <a:schemeClr val="tx2"/>
                </a:solidFill>
              </a:rPr>
              <a:t>All UF/UN models feature a proprietary, maintenance-free bearing, fully sealed with a high-tech polymer that lubricates and eliminates the need for greasing </a:t>
            </a:r>
            <a:r>
              <a:rPr lang="en-US" sz="1600" i="1" dirty="0">
                <a:solidFill>
                  <a:schemeClr val="tx2"/>
                </a:solidFill>
              </a:rPr>
              <a:t>(launched in 2015)</a:t>
            </a:r>
          </a:p>
          <a:p>
            <a:r>
              <a:rPr lang="en-US" sz="1700" dirty="0">
                <a:solidFill>
                  <a:schemeClr val="tx2"/>
                </a:solidFill>
              </a:rPr>
              <a:t>Exclusive technology uses </a:t>
            </a:r>
            <a:r>
              <a:rPr lang="en-US" sz="1700" b="1" dirty="0">
                <a:solidFill>
                  <a:schemeClr val="tx2"/>
                </a:solidFill>
              </a:rPr>
              <a:t>no wearable parts</a:t>
            </a:r>
            <a:r>
              <a:rPr lang="en-US" sz="1700" dirty="0">
                <a:solidFill>
                  <a:schemeClr val="tx2"/>
                </a:solidFill>
              </a:rPr>
              <a:t> and </a:t>
            </a:r>
            <a:r>
              <a:rPr lang="en-US" sz="1700" b="1" dirty="0">
                <a:solidFill>
                  <a:schemeClr val="tx2"/>
                </a:solidFill>
              </a:rPr>
              <a:t>no grease</a:t>
            </a:r>
            <a:r>
              <a:rPr lang="en-US" sz="1700" dirty="0">
                <a:solidFill>
                  <a:schemeClr val="tx2"/>
                </a:solidFill>
              </a:rPr>
              <a:t>, which </a:t>
            </a:r>
            <a:r>
              <a:rPr lang="en-US" sz="1700" u="sng" dirty="0">
                <a:solidFill>
                  <a:schemeClr val="tx2"/>
                </a:solidFill>
              </a:rPr>
              <a:t>decreases potential service and maintenance issues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Flake &amp; Nugget: </a:t>
            </a:r>
            <a:r>
              <a:rPr lang="en-US" b="1" i="1" dirty="0">
                <a:solidFill>
                  <a:schemeClr val="tx2"/>
                </a:solidFill>
              </a:rPr>
              <a:t>Superior Reliability</a:t>
            </a:r>
          </a:p>
        </p:txBody>
      </p:sp>
      <p:pic>
        <p:nvPicPr>
          <p:cNvPr id="7" name="Picture 6" descr="greaseless-bearing-34014_3798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1984" y="1192566"/>
            <a:ext cx="1983542" cy="27478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279" y="3647522"/>
            <a:ext cx="1868559" cy="1695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02148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089648"/>
            <a:ext cx="4278375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Heavy-Duty Stainless-Steel Components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Scotsman Nugget and Flake undercounter units feature: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An extremely reliable            </a:t>
            </a:r>
            <a:r>
              <a:rPr lang="en-US" sz="1800" b="1" dirty="0">
                <a:solidFill>
                  <a:schemeClr val="tx2"/>
                </a:solidFill>
              </a:rPr>
              <a:t>stainless-steel evaporator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Durable </a:t>
            </a:r>
            <a:r>
              <a:rPr lang="en-US" sz="1800" b="1" dirty="0">
                <a:solidFill>
                  <a:schemeClr val="tx2"/>
                </a:solidFill>
              </a:rPr>
              <a:t>stainless-steel auger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Flake &amp; Nugget: </a:t>
            </a:r>
            <a:r>
              <a:rPr lang="en-US" b="1" i="1" dirty="0">
                <a:solidFill>
                  <a:schemeClr val="tx2"/>
                </a:solidFill>
              </a:rPr>
              <a:t>Superior Reliability</a:t>
            </a:r>
          </a:p>
        </p:txBody>
      </p:sp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1029BE04-87FF-4071-BAFA-8F662037C9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5843" y="4064817"/>
            <a:ext cx="1847291" cy="1850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DA02B-4488-495D-B193-9F05AF909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424" y="1486696"/>
            <a:ext cx="4278376" cy="2578121"/>
          </a:xfrm>
          <a:prstGeom prst="rect">
            <a:avLst/>
          </a:prstGeom>
        </p:spPr>
      </p:pic>
      <p:sp>
        <p:nvSpPr>
          <p:cNvPr id="7" name="Rounded Rectangle 37">
            <a:extLst>
              <a:ext uri="{FF2B5EF4-FFF2-40B4-BE49-F238E27FC236}">
                <a16:creationId xmlns:a16="http://schemas.microsoft.com/office/drawing/2014/main" id="{9C18960B-86C9-4383-A2F1-1F585D532106}"/>
              </a:ext>
            </a:extLst>
          </p:cNvPr>
          <p:cNvSpPr/>
          <p:nvPr/>
        </p:nvSpPr>
        <p:spPr>
          <a:xfrm>
            <a:off x="4408424" y="4346583"/>
            <a:ext cx="4278374" cy="86630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9E3026-34F0-4E3E-B361-FFB2B6AB1B54}"/>
              </a:ext>
            </a:extLst>
          </p:cNvPr>
          <p:cNvSpPr/>
          <p:nvPr/>
        </p:nvSpPr>
        <p:spPr>
          <a:xfrm>
            <a:off x="4408424" y="4425791"/>
            <a:ext cx="4278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Ensures maximum durability and reliability for a long machine life</a:t>
            </a:r>
          </a:p>
        </p:txBody>
      </p:sp>
    </p:spTree>
    <p:extLst>
      <p:ext uri="{BB962C8B-B14F-4D97-AF65-F5344CB8AC3E}">
        <p14:creationId xmlns:p14="http://schemas.microsoft.com/office/powerpoint/2010/main" val="375963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28100"/>
            <a:ext cx="4591050" cy="4795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0B0F0"/>
                </a:solidFill>
              </a:rPr>
              <a:t>Designed for Maximum Lifespan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Aluminum alloy side and top panels</a:t>
            </a:r>
            <a:endParaRPr lang="en-US" sz="1800" dirty="0">
              <a:solidFill>
                <a:srgbClr val="003F80"/>
              </a:solidFill>
            </a:endParaRPr>
          </a:p>
          <a:p>
            <a:pPr lvl="1"/>
            <a:r>
              <a:rPr lang="en-US" sz="1800" dirty="0">
                <a:solidFill>
                  <a:srgbClr val="003F80"/>
                </a:solidFill>
              </a:rPr>
              <a:t>Corrosion resistant</a:t>
            </a:r>
          </a:p>
          <a:p>
            <a:pPr lvl="1"/>
            <a:r>
              <a:rPr lang="en-US" sz="1800" dirty="0">
                <a:solidFill>
                  <a:srgbClr val="003F80"/>
                </a:solidFill>
              </a:rPr>
              <a:t>Easy to clean, smudge resistant</a:t>
            </a:r>
          </a:p>
          <a:p>
            <a:r>
              <a:rPr lang="en-US" sz="2200" dirty="0">
                <a:solidFill>
                  <a:srgbClr val="003F80"/>
                </a:solidFill>
              </a:rPr>
              <a:t>Hard plastic front panel</a:t>
            </a:r>
          </a:p>
          <a:p>
            <a:pPr lvl="1"/>
            <a:r>
              <a:rPr lang="en-US" sz="1800" dirty="0">
                <a:solidFill>
                  <a:srgbClr val="003F80"/>
                </a:solidFill>
              </a:rPr>
              <a:t>Durable and rust-free</a:t>
            </a:r>
          </a:p>
          <a:p>
            <a:pPr lvl="1"/>
            <a:endParaRPr lang="en-US" sz="1800" dirty="0">
              <a:solidFill>
                <a:srgbClr val="003F80"/>
              </a:solidFill>
            </a:endParaRPr>
          </a:p>
          <a:p>
            <a:endParaRPr lang="en-US" sz="2200" dirty="0">
              <a:solidFill>
                <a:srgbClr val="003F80"/>
              </a:solidFill>
            </a:endParaRPr>
          </a:p>
        </p:txBody>
      </p:sp>
      <p:pic>
        <p:nvPicPr>
          <p:cNvPr id="4" name="Picture 3" descr="A picture containing indoor, black, sitting, oven&#10;&#10;Description automatically generated">
            <a:extLst>
              <a:ext uri="{FF2B5EF4-FFF2-40B4-BE49-F238E27FC236}">
                <a16:creationId xmlns:a16="http://schemas.microsoft.com/office/drawing/2014/main" id="{38CB958F-321B-47AA-A3CF-1C12784FF6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307" y="1366615"/>
            <a:ext cx="3188493" cy="2125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  <p:pic>
        <p:nvPicPr>
          <p:cNvPr id="6" name="Picture 5" descr="A kitchen with a stove and a sink&#10;&#10;Description automatically generated">
            <a:extLst>
              <a:ext uri="{FF2B5EF4-FFF2-40B4-BE49-F238E27FC236}">
                <a16:creationId xmlns:a16="http://schemas.microsoft.com/office/drawing/2014/main" id="{7A223940-9179-4BD9-94AA-35305AEB2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50" y="3843949"/>
            <a:ext cx="5657850" cy="1885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0B2DCBA-0124-4E99-A9EB-437ADCE6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Flake &amp; Nugget: </a:t>
            </a:r>
            <a:r>
              <a:rPr lang="en-US" b="1" i="1" dirty="0">
                <a:solidFill>
                  <a:schemeClr val="tx2"/>
                </a:solidFill>
              </a:rPr>
              <a:t>Superior Reliability</a:t>
            </a:r>
          </a:p>
        </p:txBody>
      </p:sp>
    </p:spTree>
    <p:extLst>
      <p:ext uri="{BB962C8B-B14F-4D97-AF65-F5344CB8AC3E}">
        <p14:creationId xmlns:p14="http://schemas.microsoft.com/office/powerpoint/2010/main" val="390382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1102370"/>
            <a:ext cx="4512082" cy="4861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High Quality Manufacturing</a:t>
            </a:r>
          </a:p>
          <a:p>
            <a:pPr marL="0" indent="0">
              <a:buNone/>
            </a:pPr>
            <a:endParaRPr lang="en-US" sz="8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900" i="1" dirty="0">
                <a:solidFill>
                  <a:srgbClr val="003F80"/>
                </a:solidFill>
              </a:rPr>
              <a:t>All Scotsman machines are manufactured and tested at our award-winning facility in South Carolina to ensure you get a reliable machine that works exactly like it should</a:t>
            </a:r>
            <a:r>
              <a:rPr lang="en-US" sz="1900" b="1" i="1" dirty="0">
                <a:solidFill>
                  <a:srgbClr val="003F80"/>
                </a:solidFill>
              </a:rPr>
              <a:t> </a:t>
            </a:r>
          </a:p>
          <a:p>
            <a:pPr marL="0" indent="0">
              <a:buNone/>
            </a:pPr>
            <a:endParaRPr lang="en-US" sz="1100" b="1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Assembled in the USA</a:t>
            </a:r>
          </a:p>
          <a:p>
            <a:r>
              <a:rPr lang="en-US" sz="2200" dirty="0">
                <a:solidFill>
                  <a:srgbClr val="003F80"/>
                </a:solidFill>
              </a:rPr>
              <a:t>Award winning Fairfax, South Carolina Facility</a:t>
            </a:r>
          </a:p>
          <a:p>
            <a:r>
              <a:rPr lang="en-US" sz="2200" dirty="0">
                <a:solidFill>
                  <a:srgbClr val="003F80"/>
                </a:solidFill>
              </a:rPr>
              <a:t>ISO9001:2015 accredited</a:t>
            </a:r>
          </a:p>
          <a:p>
            <a:r>
              <a:rPr lang="en-US" sz="2200" dirty="0">
                <a:solidFill>
                  <a:srgbClr val="003F80"/>
                </a:solidFill>
              </a:rPr>
              <a:t>100% of machines run tested before shipment</a:t>
            </a:r>
          </a:p>
        </p:txBody>
      </p:sp>
      <p:pic>
        <p:nvPicPr>
          <p:cNvPr id="10" name="Picture 2" descr="C:\Users\jbiel.SCOTSMAN-ICE\AppData\Local\Microsoft\Windows\Temporary Internet Files\Content.Outlook\K3W0CS5F\ISO 2015 Logo_0218-01 (2)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580" y="4099549"/>
            <a:ext cx="1395957" cy="117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7691" y="800100"/>
            <a:ext cx="1980524" cy="239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T:\Share\Marketing\Marketing Communications\Commercial\Logos\Awards\Low Res\IWbestWinner3Inch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387" y="1661615"/>
            <a:ext cx="182130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hingo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4884" y="3012592"/>
            <a:ext cx="1191916" cy="217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</a:rPr>
              <a:t>Flake &amp; Nugget: </a:t>
            </a:r>
            <a:r>
              <a:rPr lang="en-US" sz="4000" b="1" i="1" dirty="0">
                <a:solidFill>
                  <a:schemeClr val="tx2"/>
                </a:solidFill>
              </a:rPr>
              <a:t>Superior Reliability</a:t>
            </a:r>
          </a:p>
        </p:txBody>
      </p:sp>
    </p:spTree>
    <p:extLst>
      <p:ext uri="{BB962C8B-B14F-4D97-AF65-F5344CB8AC3E}">
        <p14:creationId xmlns:p14="http://schemas.microsoft.com/office/powerpoint/2010/main" val="311846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089648"/>
            <a:ext cx="4486271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Lower Operating Costs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Uses R-134a refrigerant</a:t>
            </a:r>
          </a:p>
          <a:p>
            <a:pPr lvl="1"/>
            <a:r>
              <a:rPr lang="en-US" sz="1600" dirty="0">
                <a:solidFill>
                  <a:srgbClr val="003F80"/>
                </a:solidFill>
              </a:rPr>
              <a:t>Does not deplete ozone layer</a:t>
            </a:r>
          </a:p>
          <a:p>
            <a:pPr lvl="1"/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Lower energy and water consumption compared to cube machines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Recyclable aluminum alloy side panels</a:t>
            </a:r>
          </a:p>
          <a:p>
            <a:pPr lvl="1"/>
            <a:r>
              <a:rPr lang="en-US" sz="1600" dirty="0">
                <a:solidFill>
                  <a:srgbClr val="003F80"/>
                </a:solidFill>
              </a:rPr>
              <a:t>Same durability and corrosion resistance as stainless-steel</a:t>
            </a:r>
          </a:p>
          <a:p>
            <a:pPr lvl="1"/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Meets US Safe Drinking Act low lead requirements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2"/>
                </a:solidFill>
              </a:rPr>
              <a:t>Flake &amp; Nugget: </a:t>
            </a:r>
            <a:r>
              <a:rPr lang="en-US" sz="3600" b="1" i="1" dirty="0">
                <a:solidFill>
                  <a:schemeClr val="tx2"/>
                </a:solidFill>
              </a:rPr>
              <a:t>Environmentally Friendly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946" y="1365255"/>
            <a:ext cx="2408850" cy="1944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152656"/>
            </a:solidFill>
            <a:miter lim="800000"/>
          </a:ln>
          <a:effectLst/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2204CBD5-2180-4FA0-9275-8BF88A4EE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064" y="2337368"/>
            <a:ext cx="2931069" cy="33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77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Undercounter Nugget: </a:t>
            </a:r>
            <a:r>
              <a:rPr lang="en-US" sz="3600" b="1" i="1" dirty="0">
                <a:solidFill>
                  <a:schemeClr val="tx2"/>
                </a:solidFill>
              </a:rPr>
              <a:t>About The Ice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1" y="1089648"/>
            <a:ext cx="4608390" cy="284417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rgbClr val="00B0F0"/>
                </a:solidFill>
              </a:rPr>
              <a:t>Increased Profitability</a:t>
            </a:r>
          </a:p>
          <a:p>
            <a:pPr lvl="1"/>
            <a:r>
              <a:rPr lang="en-US" altLang="en-US" sz="2000" dirty="0">
                <a:solidFill>
                  <a:schemeClr val="tx2"/>
                </a:solidFill>
              </a:rPr>
              <a:t>Consumer preferred</a:t>
            </a:r>
          </a:p>
          <a:p>
            <a:pPr lvl="1"/>
            <a:r>
              <a:rPr lang="en-US" altLang="en-US" sz="2000" dirty="0">
                <a:solidFill>
                  <a:schemeClr val="tx2"/>
                </a:solidFill>
              </a:rPr>
              <a:t>Lower cost by ⅓ per 100 lb. of ice </a:t>
            </a:r>
          </a:p>
          <a:p>
            <a:pPr lvl="2"/>
            <a:r>
              <a:rPr lang="en-US" altLang="en-US" sz="1600" dirty="0">
                <a:solidFill>
                  <a:schemeClr val="tx2"/>
                </a:solidFill>
              </a:rPr>
              <a:t>Uses 40% less water (vs. cube)</a:t>
            </a:r>
          </a:p>
          <a:p>
            <a:pPr lvl="2"/>
            <a:r>
              <a:rPr lang="en-US" altLang="en-US" sz="1600" dirty="0">
                <a:solidFill>
                  <a:schemeClr val="tx2"/>
                </a:solidFill>
              </a:rPr>
              <a:t>Uses 15% less energy (vs. cube)</a:t>
            </a:r>
          </a:p>
          <a:p>
            <a:pPr lvl="1"/>
            <a:r>
              <a:rPr lang="en-US" altLang="en-US" sz="2000" dirty="0">
                <a:solidFill>
                  <a:schemeClr val="tx2"/>
                </a:solidFill>
              </a:rPr>
              <a:t>Lower beverage costs</a:t>
            </a:r>
          </a:p>
          <a:p>
            <a:pPr lvl="2"/>
            <a:r>
              <a:rPr lang="en-US" altLang="en-US" sz="1600" dirty="0">
                <a:solidFill>
                  <a:schemeClr val="tx2"/>
                </a:solidFill>
              </a:rPr>
              <a:t>9% - 20% higher displacement</a:t>
            </a:r>
          </a:p>
          <a:p>
            <a:pPr lvl="3"/>
            <a:r>
              <a:rPr lang="en-US" altLang="en-US" sz="1300" dirty="0">
                <a:solidFill>
                  <a:schemeClr val="tx2"/>
                </a:solidFill>
              </a:rPr>
              <a:t>Use less syrup/beverage</a:t>
            </a:r>
          </a:p>
          <a:p>
            <a:pPr marL="0" indent="0">
              <a:buNone/>
            </a:pPr>
            <a:endParaRPr lang="en-US" sz="3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900" b="1" dirty="0">
              <a:solidFill>
                <a:srgbClr val="00B0F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1898" y="4167312"/>
            <a:ext cx="3485242" cy="1569605"/>
            <a:chOff x="5326604" y="1287262"/>
            <a:chExt cx="3485242" cy="4137571"/>
          </a:xfrm>
        </p:grpSpPr>
        <p:sp>
          <p:nvSpPr>
            <p:cNvPr id="38" name="Rounded Rectangle 37"/>
            <p:cNvSpPr/>
            <p:nvPr/>
          </p:nvSpPr>
          <p:spPr>
            <a:xfrm>
              <a:off x="5326604" y="1287262"/>
              <a:ext cx="3485242" cy="413757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486781" y="1429166"/>
              <a:ext cx="3164888" cy="3853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Scotsman’s Nugget Ice: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Soft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Easy to chew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Rapid cooling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Slow-melting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Absorbs the flavor of beverages</a:t>
              </a:r>
            </a:p>
          </p:txBody>
        </p:sp>
      </p:grp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CDB48DC-3D5E-4461-92A5-BBC9C1F708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811" y="3321202"/>
            <a:ext cx="1983995" cy="20668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56442DA-ED6A-413F-A9AF-3842D1183E9E}"/>
              </a:ext>
            </a:extLst>
          </p:cNvPr>
          <p:cNvGrpSpPr/>
          <p:nvPr/>
        </p:nvGrpSpPr>
        <p:grpSpPr>
          <a:xfrm>
            <a:off x="5162902" y="981850"/>
            <a:ext cx="3527759" cy="2339352"/>
            <a:chOff x="5162902" y="981850"/>
            <a:chExt cx="3527759" cy="23393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C852F9-B003-4EA6-9028-52E068591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636" t="4456" r="17694" b="3210"/>
            <a:stretch/>
          </p:blipFill>
          <p:spPr>
            <a:xfrm>
              <a:off x="6732178" y="981850"/>
              <a:ext cx="1958483" cy="2339352"/>
            </a:xfrm>
            <a:prstGeom prst="rect">
              <a:avLst/>
            </a:prstGeom>
          </p:spPr>
        </p:pic>
        <p:pic>
          <p:nvPicPr>
            <p:cNvPr id="15" name="Picture 14" descr="full line QSR with nugget">
              <a:extLst>
                <a:ext uri="{FF2B5EF4-FFF2-40B4-BE49-F238E27FC236}">
                  <a16:creationId xmlns:a16="http://schemas.microsoft.com/office/drawing/2014/main" id="{4FA9C252-2AB1-4990-BE8B-E8504054DD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62902" y="1608097"/>
              <a:ext cx="1311819" cy="1480041"/>
            </a:xfrm>
            <a:prstGeom prst="rect">
              <a:avLst/>
            </a:prstGeom>
            <a:ln w="28575" cap="sq">
              <a:solidFill>
                <a:srgbClr val="172857"/>
              </a:solidFill>
              <a:prstDash val="solid"/>
              <a:miter lim="8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456329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Undercounter</a:t>
            </a: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Flake &amp; Nugget Models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3250" y="1092282"/>
            <a:ext cx="8552816" cy="4171942"/>
            <a:chOff x="354949" y="1038893"/>
            <a:chExt cx="8753767" cy="4269959"/>
          </a:xfrm>
        </p:grpSpPr>
        <p:grpSp>
          <p:nvGrpSpPr>
            <p:cNvPr id="4" name="Group 3"/>
            <p:cNvGrpSpPr/>
            <p:nvPr/>
          </p:nvGrpSpPr>
          <p:grpSpPr>
            <a:xfrm>
              <a:off x="354949" y="1313901"/>
              <a:ext cx="8434102" cy="3994951"/>
              <a:chOff x="420447" y="1145219"/>
              <a:chExt cx="8434102" cy="3994951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420447" y="1145219"/>
                <a:ext cx="8434102" cy="3994951"/>
              </a:xfrm>
              <a:prstGeom prst="roundRect">
                <a:avLst>
                  <a:gd name="adj" fmla="val 5298"/>
                </a:avLst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274320" rIns="274320" rtlCol="0" anchor="ctr"/>
              <a:lstStyle/>
              <a:p>
                <a:pPr marL="0" marR="0" lvl="7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5FBCE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7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5FBCE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660290" y="1379724"/>
                <a:ext cx="4992447" cy="937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Nugget &amp; Flake Ice:</a:t>
                </a:r>
                <a:b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215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3777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15”, 20”, &amp; 24” wide units now available</a:t>
                </a:r>
                <a:endParaRPr kumimoji="0" lang="en-US" sz="2150" b="0" i="1" u="none" strike="noStrike" kern="0" cap="none" spc="0" normalizeH="0" baseline="0" noProof="0" dirty="0">
                  <a:ln>
                    <a:noFill/>
                  </a:ln>
                  <a:solidFill>
                    <a:srgbClr val="00377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660289" y="2758746"/>
                <a:ext cx="4992447" cy="19845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3F8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Get the nugget and flake ice your customers love anywhere you need it with Scotsman’s new Nugget and Flake Undercounter Units. With a proven freezer design and sealed bearings—you’ll have everything your facility requires in a more compact design.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8051168" y="1038893"/>
              <a:ext cx="1057548" cy="1018809"/>
            </a:xfrm>
            <a:prstGeom prst="ellipse">
              <a:avLst/>
            </a:prstGeom>
            <a:solidFill>
              <a:srgbClr val="00B0F0"/>
            </a:solidFill>
          </p:spPr>
          <p:txBody>
            <a:bodyPr wrap="square" rtlCol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NEW!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B91A75F9-269E-4C5D-94C8-9AB3221BD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4879" y="2826329"/>
            <a:ext cx="1727408" cy="239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CB95B9FA-C674-49D8-9A3C-0D02E2930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80" y="1442214"/>
            <a:ext cx="1457083" cy="2281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E59A77-1CD2-470D-B47A-163AE591F8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558" y="1806478"/>
            <a:ext cx="894739" cy="894739"/>
          </a:xfrm>
          <a:prstGeom prst="rect">
            <a:avLst/>
          </a:prstGeom>
        </p:spPr>
      </p:pic>
      <p:pic>
        <p:nvPicPr>
          <p:cNvPr id="14" name="Picture 3" descr="C:\Users\blevinson\Pictures\Admin\flake22.png">
            <a:extLst>
              <a:ext uri="{FF2B5EF4-FFF2-40B4-BE49-F238E27FC236}">
                <a16:creationId xmlns:a16="http://schemas.microsoft.com/office/drawing/2014/main" id="{2D0F3776-68A8-45E8-9FAD-AC6249F8A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047" y="4027990"/>
            <a:ext cx="835750" cy="58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646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25706D-CC84-4BAA-A247-FD76BF82E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603" y="1262504"/>
            <a:ext cx="2942531" cy="2652150"/>
          </a:xfrm>
          <a:prstGeom prst="rect">
            <a:avLst/>
          </a:prstGeom>
        </p:spPr>
      </p:pic>
      <p:sp>
        <p:nvSpPr>
          <p:cNvPr id="35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089648"/>
            <a:ext cx="5793475" cy="48061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rgbClr val="00B0F0"/>
                </a:solidFill>
              </a:rPr>
              <a:t>Presentation &amp; Preservation</a:t>
            </a:r>
          </a:p>
          <a:p>
            <a:pPr marL="0" indent="0">
              <a:buNone/>
            </a:pPr>
            <a:endParaRPr lang="en-US" sz="900" b="1" dirty="0">
              <a:solidFill>
                <a:srgbClr val="00B0F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40B2EB-43EB-4973-BFD1-20E896378443}"/>
              </a:ext>
            </a:extLst>
          </p:cNvPr>
          <p:cNvGrpSpPr/>
          <p:nvPr/>
        </p:nvGrpSpPr>
        <p:grpSpPr>
          <a:xfrm>
            <a:off x="1265067" y="4266837"/>
            <a:ext cx="3690712" cy="1408049"/>
            <a:chOff x="781897" y="4167312"/>
            <a:chExt cx="3690712" cy="1408049"/>
          </a:xfrm>
        </p:grpSpPr>
        <p:sp>
          <p:nvSpPr>
            <p:cNvPr id="16" name="Rounded Rectangle 37">
              <a:extLst>
                <a:ext uri="{FF2B5EF4-FFF2-40B4-BE49-F238E27FC236}">
                  <a16:creationId xmlns:a16="http://schemas.microsoft.com/office/drawing/2014/main" id="{D77DFBD8-402E-4424-BFDB-E1FEA4956DE4}"/>
                </a:ext>
              </a:extLst>
            </p:cNvPr>
            <p:cNvSpPr/>
            <p:nvPr/>
          </p:nvSpPr>
          <p:spPr>
            <a:xfrm>
              <a:off x="781897" y="4167312"/>
              <a:ext cx="3690712" cy="14080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FF2389-A8A5-468F-A262-D9323900547C}"/>
                </a:ext>
              </a:extLst>
            </p:cNvPr>
            <p:cNvSpPr/>
            <p:nvPr/>
          </p:nvSpPr>
          <p:spPr>
            <a:xfrm>
              <a:off x="948992" y="4248088"/>
              <a:ext cx="3361568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Flake Ice is a Smart Choice for: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Blended cocktails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Salad bars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Produce, seafood, and meat displays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Therapeutic use in healthcare facilities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304364B0-E675-4775-A4E1-4BE57A44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Undercounter Flake: </a:t>
            </a:r>
            <a:r>
              <a:rPr lang="en-US" sz="3600" b="1" i="1" dirty="0">
                <a:solidFill>
                  <a:schemeClr val="tx2"/>
                </a:solidFill>
              </a:rPr>
              <a:t>About The Ice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9D1FD5-533D-42F9-9509-62D57F4E7359}"/>
              </a:ext>
            </a:extLst>
          </p:cNvPr>
          <p:cNvGrpSpPr/>
          <p:nvPr/>
        </p:nvGrpSpPr>
        <p:grpSpPr>
          <a:xfrm>
            <a:off x="574982" y="1931450"/>
            <a:ext cx="5070882" cy="1983204"/>
            <a:chOff x="574982" y="1931450"/>
            <a:chExt cx="5070882" cy="198320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0211" y="1931450"/>
              <a:ext cx="2335653" cy="19832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172857"/>
              </a:solidFill>
            </a:ln>
            <a:effectLst/>
          </p:spPr>
        </p:pic>
        <p:pic>
          <p:nvPicPr>
            <p:cNvPr id="23" name="Picture 5" descr="Flake Ice_Izze Bucket.jpg">
              <a:extLst>
                <a:ext uri="{FF2B5EF4-FFF2-40B4-BE49-F238E27FC236}">
                  <a16:creationId xmlns:a16="http://schemas.microsoft.com/office/drawing/2014/main" id="{6496596B-E992-4545-ADAB-F58E8F11F8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4982" y="1931450"/>
              <a:ext cx="2335653" cy="19832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172857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55815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1425"/>
            <a:ext cx="8427493" cy="4807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Ideal for Placement in: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Restaurants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Café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Bar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Offices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Break Rooms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Cooler Filling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F80"/>
                </a:solidFill>
              </a:rPr>
              <a:t> Construction, HVAC workers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Schools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Health Club/Spa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Laboratories</a:t>
            </a:r>
          </a:p>
          <a:p>
            <a:pPr lvl="1"/>
            <a:endParaRPr lang="en-US" sz="1800" dirty="0">
              <a:solidFill>
                <a:srgbClr val="003F80"/>
              </a:solidFill>
            </a:endParaRPr>
          </a:p>
          <a:p>
            <a:endParaRPr lang="en-US" sz="2200" dirty="0">
              <a:solidFill>
                <a:srgbClr val="003F8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8E84E3-3954-4A44-A029-76450E5F5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Flake &amp; Nugget: </a:t>
            </a:r>
            <a:r>
              <a:rPr lang="en-US" b="1" i="1" dirty="0">
                <a:solidFill>
                  <a:schemeClr val="tx2"/>
                </a:solidFill>
              </a:rPr>
              <a:t>Applications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BB5518-17DB-4D49-B539-77C4F62ECC05}"/>
              </a:ext>
            </a:extLst>
          </p:cNvPr>
          <p:cNvGrpSpPr/>
          <p:nvPr/>
        </p:nvGrpSpPr>
        <p:grpSpPr>
          <a:xfrm>
            <a:off x="4518427" y="1329048"/>
            <a:ext cx="4168373" cy="3900046"/>
            <a:chOff x="4670945" y="1239596"/>
            <a:chExt cx="4168373" cy="3900046"/>
          </a:xfrm>
        </p:grpSpPr>
        <p:pic>
          <p:nvPicPr>
            <p:cNvPr id="24" name="Picture 23" descr="A white refrigerator freezer sitting inside of a kitchen&#10;&#10;Description automatically generated">
              <a:extLst>
                <a:ext uri="{FF2B5EF4-FFF2-40B4-BE49-F238E27FC236}">
                  <a16:creationId xmlns:a16="http://schemas.microsoft.com/office/drawing/2014/main" id="{2C0EF742-5169-4A84-9EA3-24CE097BB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432" y="1239596"/>
              <a:ext cx="2020882" cy="12167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00B0F0"/>
              </a:solidFill>
            </a:ln>
            <a:effectLst/>
          </p:spPr>
        </p:pic>
        <p:pic>
          <p:nvPicPr>
            <p:cNvPr id="15" name="Picture 14" descr="A picture containing indoor, small, sitting, room&#10;&#10;Description automatically generated">
              <a:extLst>
                <a:ext uri="{FF2B5EF4-FFF2-40B4-BE49-F238E27FC236}">
                  <a16:creationId xmlns:a16="http://schemas.microsoft.com/office/drawing/2014/main" id="{1D85DEB1-B114-4FA1-A2DB-1E24C3691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0945" y="2586679"/>
              <a:ext cx="2020879" cy="12158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00B0F0"/>
              </a:solidFill>
            </a:ln>
            <a:effectLst/>
          </p:spPr>
        </p:pic>
        <p:pic>
          <p:nvPicPr>
            <p:cNvPr id="6" name="Picture 5" descr="A kitchen filled with lots of counter space&#10;&#10;Description automatically generated">
              <a:extLst>
                <a:ext uri="{FF2B5EF4-FFF2-40B4-BE49-F238E27FC236}">
                  <a16:creationId xmlns:a16="http://schemas.microsoft.com/office/drawing/2014/main" id="{8AFCDB06-D09C-4469-9241-A2BCEB586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4670949" y="1249866"/>
              <a:ext cx="2020879" cy="12158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00B0F0"/>
              </a:solidFill>
            </a:ln>
            <a:effectLst/>
          </p:spPr>
        </p:pic>
        <p:pic>
          <p:nvPicPr>
            <p:cNvPr id="17" name="Picture 16" descr="A picture containing indoor, sitting, kitchen, table&#10;&#10;Description automatically generated">
              <a:extLst>
                <a:ext uri="{FF2B5EF4-FFF2-40B4-BE49-F238E27FC236}">
                  <a16:creationId xmlns:a16="http://schemas.microsoft.com/office/drawing/2014/main" id="{7C1B2153-CB69-456E-A90D-C4447071C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436" y="3923490"/>
              <a:ext cx="2020878" cy="12158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00B0F0"/>
              </a:solidFill>
            </a:ln>
            <a:effectLst/>
          </p:spPr>
        </p:pic>
        <p:pic>
          <p:nvPicPr>
            <p:cNvPr id="4" name="Picture 3" descr="A picture containing indoor, bottle, sitting, counter&#10;&#10;Description automatically generated">
              <a:extLst>
                <a:ext uri="{FF2B5EF4-FFF2-40B4-BE49-F238E27FC236}">
                  <a16:creationId xmlns:a16="http://schemas.microsoft.com/office/drawing/2014/main" id="{8D3799DF-9F5A-45F5-A39B-073BEB858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8436" y="2586679"/>
              <a:ext cx="2020882" cy="12158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00B0F0"/>
              </a:solidFill>
            </a:ln>
            <a:effectLst/>
          </p:spPr>
        </p:pic>
        <p:pic>
          <p:nvPicPr>
            <p:cNvPr id="20" name="Picture 19" descr="A picture containing building, sitting, window, front&#10;&#10;Description automatically generated">
              <a:extLst>
                <a:ext uri="{FF2B5EF4-FFF2-40B4-BE49-F238E27FC236}">
                  <a16:creationId xmlns:a16="http://schemas.microsoft.com/office/drawing/2014/main" id="{E54287F5-6AA4-4FFC-91A3-FB32DB389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0946" y="3923490"/>
              <a:ext cx="2020882" cy="12161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00B0F0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146017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29DC42B-337B-449E-88F6-E6055E70143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17" y="341726"/>
            <a:ext cx="2232018" cy="55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15” &amp; 20” WIDTH</a:t>
            </a:r>
            <a:br>
              <a:rPr lang="en-US" sz="3600" dirty="0"/>
            </a:br>
            <a:r>
              <a:rPr lang="en-US" sz="3600" b="1" dirty="0"/>
              <a:t>UNDERCOUNTER FLAKE &amp; NUGGET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SPECIFIC FEATURES</a:t>
            </a:r>
          </a:p>
        </p:txBody>
      </p:sp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65" y="1614266"/>
            <a:ext cx="1075893" cy="88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420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089648"/>
            <a:ext cx="4571997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AutoAlert™ Indicator Lights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Cleaning and service information can be conveniently found upon removing the front panel</a:t>
            </a:r>
          </a:p>
          <a:p>
            <a:r>
              <a:rPr lang="en-US" sz="2200" dirty="0">
                <a:solidFill>
                  <a:schemeClr val="tx2"/>
                </a:solidFill>
              </a:rPr>
              <a:t>Innovative LED indicator lights keep operators informed of unit’s status</a:t>
            </a:r>
          </a:p>
          <a:p>
            <a:r>
              <a:rPr lang="en-US" sz="2200" dirty="0">
                <a:solidFill>
                  <a:schemeClr val="tx2"/>
                </a:solidFill>
              </a:rPr>
              <a:t>Signals staff when it is time to descale, sanitize and more</a:t>
            </a:r>
          </a:p>
          <a:p>
            <a:r>
              <a:rPr lang="en-US" sz="2200" dirty="0">
                <a:solidFill>
                  <a:schemeClr val="tx2"/>
                </a:solidFill>
              </a:rPr>
              <a:t>Each of the 4 lights labeled with an easy-to-identify icon</a:t>
            </a:r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2A2594C2-17DD-4A21-93D0-656890F2D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524" y="1193436"/>
            <a:ext cx="2432050" cy="40100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9F4F1CC-1E0A-41B0-AFF9-928E2F2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800" dirty="0">
                <a:solidFill>
                  <a:schemeClr val="tx2"/>
                </a:solidFill>
              </a:rPr>
              <a:t>Ease of Use: </a:t>
            </a:r>
            <a:r>
              <a:rPr lang="en-US" sz="3800" b="1" i="1" dirty="0">
                <a:solidFill>
                  <a:schemeClr val="tx2"/>
                </a:solidFill>
              </a:rPr>
              <a:t>Simple Servicing </a:t>
            </a:r>
            <a:r>
              <a:rPr lang="en-US" sz="1800" b="1" i="1" dirty="0">
                <a:solidFill>
                  <a:schemeClr val="tx2"/>
                </a:solidFill>
              </a:rPr>
              <a:t>(15” &amp; 20” Only)</a:t>
            </a:r>
            <a:endParaRPr lang="en-US" sz="3800" b="1" i="1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BD54B8-5B60-44CC-B778-FDBE9E62D4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7118" y="2554584"/>
            <a:ext cx="1185131" cy="27108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0AEC29-A13C-4C7B-9721-353B2EB707A3}"/>
              </a:ext>
            </a:extLst>
          </p:cNvPr>
          <p:cNvCxnSpPr>
            <a:cxnSpLocks/>
          </p:cNvCxnSpPr>
          <p:nvPr/>
        </p:nvCxnSpPr>
        <p:spPr>
          <a:xfrm flipH="1">
            <a:off x="6800850" y="4000500"/>
            <a:ext cx="765178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522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5" y="1089648"/>
            <a:ext cx="4724396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Standing Behind Our Quality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tx2"/>
                </a:solidFill>
              </a:rPr>
              <a:t>Scotsman provides a 3-year parts and labor warranty on all components for 15” and 20” units</a:t>
            </a:r>
          </a:p>
          <a:p>
            <a:endParaRPr lang="en-US" sz="21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3-year parts and labor warranty on all components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Warranty valid in North, South &amp; Central America for commercial installations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Residential applications: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1 year parts and  labor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800" dirty="0">
                <a:solidFill>
                  <a:schemeClr val="tx2"/>
                </a:solidFill>
              </a:rPr>
              <a:t>Flake &amp; Nugget: </a:t>
            </a:r>
            <a:r>
              <a:rPr lang="en-US" sz="3800" b="1" i="1" dirty="0">
                <a:solidFill>
                  <a:schemeClr val="tx2"/>
                </a:solidFill>
              </a:rPr>
              <a:t>Superior Reliability </a:t>
            </a:r>
            <a:r>
              <a:rPr lang="en-US" sz="2000" b="1" i="1" dirty="0">
                <a:solidFill>
                  <a:schemeClr val="tx2"/>
                </a:solidFill>
              </a:rPr>
              <a:t>(15” &amp; 20” Only)</a:t>
            </a:r>
            <a:endParaRPr lang="en-US" b="1" i="1" dirty="0">
              <a:solidFill>
                <a:schemeClr val="tx2"/>
              </a:solidFill>
            </a:endParaRPr>
          </a:p>
        </p:txBody>
      </p:sp>
      <p:pic>
        <p:nvPicPr>
          <p:cNvPr id="4" name="Picture 3" descr="A picture containing game&#10;&#10;Description automatically generated">
            <a:extLst>
              <a:ext uri="{FF2B5EF4-FFF2-40B4-BE49-F238E27FC236}">
                <a16:creationId xmlns:a16="http://schemas.microsoft.com/office/drawing/2014/main" id="{C23FFA79-975C-4340-8245-D9A019B0EA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923" y="1175315"/>
            <a:ext cx="1924050" cy="2604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87E94-86D3-41FB-9FC0-76648F2C2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611" y="3579519"/>
            <a:ext cx="3114675" cy="1816414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78D6BA-8133-49DA-95B6-FD594CAF3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470" y="4332998"/>
            <a:ext cx="1005785" cy="10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40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29DC42B-337B-449E-88F6-E6055E70143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17" y="341726"/>
            <a:ext cx="2232018" cy="55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24” WIDTH</a:t>
            </a:r>
            <a:br>
              <a:rPr lang="en-US" sz="3600" dirty="0"/>
            </a:br>
            <a:r>
              <a:rPr lang="en-US" sz="3600" b="1" dirty="0"/>
              <a:t>UNDERCOUNTER FLAKE &amp; NUGGET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SPECIFIC FEATURES</a:t>
            </a:r>
          </a:p>
        </p:txBody>
      </p:sp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65" y="1614266"/>
            <a:ext cx="1075893" cy="88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227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089648"/>
            <a:ext cx="4591451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Easy-to-Clean Air Filter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800" i="1" dirty="0">
                <a:solidFill>
                  <a:schemeClr val="tx2"/>
                </a:solidFill>
              </a:rPr>
              <a:t>The removable, external filter makes cleaning easy for increased efficiency</a:t>
            </a:r>
          </a:p>
          <a:p>
            <a:endParaRPr lang="en-US" sz="1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Filter location makes accessing, rinsing, and reusing fast and easy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Better visibility keeps regular cleaning top of mind, ensuring maximum performance and optimal sanitation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No tools required for removal, unlike other manufacturers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150" dirty="0">
                <a:solidFill>
                  <a:schemeClr val="tx2"/>
                </a:solidFill>
              </a:rPr>
              <a:t>Ease of Use: </a:t>
            </a:r>
            <a:r>
              <a:rPr lang="en-US" sz="3150" b="1" i="1" dirty="0">
                <a:solidFill>
                  <a:schemeClr val="tx2"/>
                </a:solidFill>
              </a:rPr>
              <a:t>Removable External Air Filter </a:t>
            </a:r>
            <a:r>
              <a:rPr lang="en-US" sz="1800" b="1" i="1" dirty="0">
                <a:solidFill>
                  <a:schemeClr val="tx2"/>
                </a:solidFill>
              </a:rPr>
              <a:t>(24” Only)</a:t>
            </a:r>
            <a:endParaRPr lang="en-US" sz="3600" b="1" i="1" dirty="0">
              <a:solidFill>
                <a:schemeClr val="tx2"/>
              </a:solidFill>
            </a:endParaRPr>
          </a:p>
        </p:txBody>
      </p:sp>
      <p:pic>
        <p:nvPicPr>
          <p:cNvPr id="7" name="Picture 6" descr="A picture containing sitting, table, cat, black&#10;&#10;Description automatically generated">
            <a:extLst>
              <a:ext uri="{FF2B5EF4-FFF2-40B4-BE49-F238E27FC236}">
                <a16:creationId xmlns:a16="http://schemas.microsoft.com/office/drawing/2014/main" id="{A1E16797-3979-4EED-A494-3CB3C3A7C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625" y="929010"/>
            <a:ext cx="2586622" cy="311164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2CC6C1B-18A8-4E3A-A4D4-3DB037B5F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0982" y="3637824"/>
            <a:ext cx="1660765" cy="1675381"/>
          </a:xfrm>
          <a:prstGeom prst="ellipse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54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089648"/>
            <a:ext cx="5061470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State of the Art Electronic Control Panel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2100" b="1" dirty="0">
                <a:solidFill>
                  <a:schemeClr val="tx2"/>
                </a:solidFill>
              </a:rPr>
              <a:t>Intuitive Diagnostics</a:t>
            </a:r>
          </a:p>
          <a:p>
            <a:r>
              <a:rPr lang="en-US" sz="2100" dirty="0">
                <a:solidFill>
                  <a:schemeClr val="tx2"/>
                </a:solidFill>
              </a:rPr>
              <a:t>Internal LED indicator lights alert staff when descaling and sanitizing are needed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Warning lights feature a seven-segment display that shows critical diagnostics for easy reference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Test mode activates key components to check for potential issues</a:t>
            </a:r>
          </a:p>
          <a:p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Flake &amp; Nugget: </a:t>
            </a:r>
            <a:r>
              <a:rPr lang="en-US" b="1" i="1" dirty="0">
                <a:solidFill>
                  <a:schemeClr val="tx2"/>
                </a:solidFill>
              </a:rPr>
              <a:t>Easy to Operate </a:t>
            </a:r>
            <a:r>
              <a:rPr lang="en-US" sz="2000" b="1" i="1" dirty="0">
                <a:solidFill>
                  <a:schemeClr val="tx2"/>
                </a:solidFill>
              </a:rPr>
              <a:t>(24” Only)</a:t>
            </a:r>
            <a:endParaRPr lang="en-US" b="1" i="1" dirty="0">
              <a:solidFill>
                <a:schemeClr val="tx2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63720CD-5DBF-490A-B9B2-59B2DC9C8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r="8088"/>
          <a:stretch/>
        </p:blipFill>
        <p:spPr bwMode="auto">
          <a:xfrm>
            <a:off x="6425323" y="1031771"/>
            <a:ext cx="2435780" cy="29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603BF8-C748-446E-A88D-4CAD58B245D3}"/>
              </a:ext>
            </a:extLst>
          </p:cNvPr>
          <p:cNvCxnSpPr>
            <a:cxnSpLocks/>
          </p:cNvCxnSpPr>
          <p:nvPr/>
        </p:nvCxnSpPr>
        <p:spPr>
          <a:xfrm flipH="1">
            <a:off x="7766872" y="3021919"/>
            <a:ext cx="270508" cy="72174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>
            <a:extLst>
              <a:ext uri="{FF2B5EF4-FFF2-40B4-BE49-F238E27FC236}">
                <a16:creationId xmlns:a16="http://schemas.microsoft.com/office/drawing/2014/main" id="{0DD025C9-B06B-49D5-A8A2-5E1D2AD4C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6" b="18719"/>
          <a:stretch/>
        </p:blipFill>
        <p:spPr bwMode="auto">
          <a:xfrm>
            <a:off x="6057976" y="3946710"/>
            <a:ext cx="2489740" cy="1344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8176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089648"/>
            <a:ext cx="6830289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Easy Software Updates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The 24” Nugget and Flake undercounter machines feature a USB port that allows for easy software updates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Flake &amp; Nugget: </a:t>
            </a:r>
            <a:r>
              <a:rPr lang="en-US" b="1" i="1" dirty="0">
                <a:solidFill>
                  <a:schemeClr val="tx2"/>
                </a:solidFill>
              </a:rPr>
              <a:t>Easy to Operate </a:t>
            </a:r>
            <a:r>
              <a:rPr lang="en-US" sz="2000" b="1" i="1" dirty="0">
                <a:solidFill>
                  <a:schemeClr val="tx2"/>
                </a:solidFill>
              </a:rPr>
              <a:t>(24” Only)</a:t>
            </a:r>
            <a:endParaRPr lang="en-US" b="1" i="1" dirty="0">
              <a:solidFill>
                <a:schemeClr val="tx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8E6A5DF-D24A-418B-B421-D3371990D8E6}"/>
              </a:ext>
            </a:extLst>
          </p:cNvPr>
          <p:cNvGrpSpPr/>
          <p:nvPr/>
        </p:nvGrpSpPr>
        <p:grpSpPr>
          <a:xfrm>
            <a:off x="539212" y="2836355"/>
            <a:ext cx="8065577" cy="2461546"/>
            <a:chOff x="580028" y="2836355"/>
            <a:chExt cx="8065577" cy="24615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9CA2A4-FEF4-45FA-9E61-49CF0C06E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4723" y="2836355"/>
              <a:ext cx="4660882" cy="24615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5B68EE8D-04E1-4775-96F8-B691082B6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2" t="17574" r="24995" b="18719"/>
            <a:stretch>
              <a:fillRect/>
            </a:stretch>
          </p:blipFill>
          <p:spPr bwMode="auto">
            <a:xfrm>
              <a:off x="580028" y="2836356"/>
              <a:ext cx="3089550" cy="24615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4687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Flake &amp; Nugget: </a:t>
            </a:r>
            <a:r>
              <a:rPr lang="en-US" b="1" i="1" dirty="0">
                <a:solidFill>
                  <a:schemeClr val="tx2"/>
                </a:solidFill>
              </a:rPr>
              <a:t>Compact Design </a:t>
            </a:r>
            <a:r>
              <a:rPr lang="en-US" sz="2000" b="1" i="1" dirty="0">
                <a:solidFill>
                  <a:schemeClr val="tx2"/>
                </a:solidFill>
              </a:rPr>
              <a:t>(24” Only)</a:t>
            </a:r>
            <a:endParaRPr lang="en-US" b="1" i="1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3367D3-4DD5-46AA-957F-F750276B3D21}"/>
              </a:ext>
            </a:extLst>
          </p:cNvPr>
          <p:cNvGrpSpPr/>
          <p:nvPr/>
        </p:nvGrpSpPr>
        <p:grpSpPr>
          <a:xfrm>
            <a:off x="995457" y="3833988"/>
            <a:ext cx="3915741" cy="1934364"/>
            <a:chOff x="5617535" y="1472112"/>
            <a:chExt cx="3108463" cy="1535571"/>
          </a:xfrm>
        </p:grpSpPr>
        <p:pic>
          <p:nvPicPr>
            <p:cNvPr id="13" name="Picture 12" descr="A close up of a person&#10;&#10;Description automatically generated">
              <a:extLst>
                <a:ext uri="{FF2B5EF4-FFF2-40B4-BE49-F238E27FC236}">
                  <a16:creationId xmlns:a16="http://schemas.microsoft.com/office/drawing/2014/main" id="{DE7F306A-5313-4764-A3BD-B9C907704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17535" y="1472112"/>
              <a:ext cx="1622344" cy="153557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672689-0EEE-46CC-A435-071069814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692"/>
                      </a14:imgEffect>
                      <a14:imgEffect>
                        <a14:brightnessContrast bright="40000" contras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47188" y="1591181"/>
              <a:ext cx="1378810" cy="1344168"/>
            </a:xfrm>
            <a:prstGeom prst="ellipse">
              <a:avLst/>
            </a:prstGeom>
            <a:ln w="38100" cap="rnd">
              <a:solidFill>
                <a:srgbClr val="132454"/>
              </a:solidFill>
            </a:ln>
            <a:effectLst/>
          </p:spPr>
        </p:pic>
      </p:grp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8C2EF29E-4728-48F4-A97B-A94D4772E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r="13245"/>
          <a:stretch>
            <a:fillRect/>
          </a:stretch>
        </p:blipFill>
        <p:spPr bwMode="auto">
          <a:xfrm>
            <a:off x="5740309" y="1414805"/>
            <a:ext cx="2777777" cy="3746797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6E38C39-F12C-40EA-A83F-8CB8746D6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2" y="1089648"/>
            <a:ext cx="4992253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Recessed Utility Chase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The 24” Nugget and Flake undercounter machines feature a recessed utility chase on the backside of unit</a:t>
            </a:r>
          </a:p>
          <a:p>
            <a:r>
              <a:rPr lang="en-US" sz="2100" dirty="0">
                <a:solidFill>
                  <a:schemeClr val="tx2"/>
                </a:solidFill>
              </a:rPr>
              <a:t>Provides clearance along the wall for tight installs and a smaller footprint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806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:a16="http://schemas.microsoft.com/office/drawing/2014/main" id="{A3CB4BD8-2C49-4D4B-81B4-A963C491E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Flake &amp; Nugget: </a:t>
            </a:r>
            <a:r>
              <a:rPr lang="en-US" b="1" i="1" dirty="0">
                <a:solidFill>
                  <a:schemeClr val="tx2"/>
                </a:solidFill>
              </a:rPr>
              <a:t>Overview </a:t>
            </a:r>
            <a:endParaRPr lang="en-US" i="1" dirty="0">
              <a:solidFill>
                <a:schemeClr val="tx2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C8BEB6-1A22-4A08-938D-B993F97AE93E}"/>
              </a:ext>
            </a:extLst>
          </p:cNvPr>
          <p:cNvGrpSpPr/>
          <p:nvPr/>
        </p:nvGrpSpPr>
        <p:grpSpPr>
          <a:xfrm>
            <a:off x="260894" y="1151952"/>
            <a:ext cx="6225342" cy="3807133"/>
            <a:chOff x="190500" y="2715715"/>
            <a:chExt cx="5111960" cy="3126240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86F76BC6-D795-4A97-B34D-5EDF4D5D1B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0500" y="2715715"/>
              <a:ext cx="5111960" cy="2976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B864BB-FEDF-476C-91BA-39D99319C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8796" y="5612988"/>
              <a:ext cx="4205801" cy="228967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C0708092-59BF-4DFE-B49C-D49D0BD9E79E}"/>
              </a:ext>
            </a:extLst>
          </p:cNvPr>
          <p:cNvSpPr/>
          <p:nvPr/>
        </p:nvSpPr>
        <p:spPr>
          <a:xfrm>
            <a:off x="1089479" y="3227627"/>
            <a:ext cx="3898990" cy="1472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7886F8-8E2D-48CF-98BE-7E2A298B4C6B}"/>
              </a:ext>
            </a:extLst>
          </p:cNvPr>
          <p:cNvSpPr/>
          <p:nvPr/>
        </p:nvSpPr>
        <p:spPr>
          <a:xfrm>
            <a:off x="1062565" y="969163"/>
            <a:ext cx="3925904" cy="164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B01B22A-4E6E-4713-845C-C29B09802F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9929" y="3440813"/>
            <a:ext cx="378416" cy="153301"/>
          </a:xfrm>
          <a:prstGeom prst="rect">
            <a:avLst/>
          </a:prstGeom>
        </p:spPr>
      </p:pic>
      <p:pic>
        <p:nvPicPr>
          <p:cNvPr id="31" name="Picture 30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46F127C8-A5DF-43A7-9FFB-A3A7E6A8A7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884" y="3287697"/>
            <a:ext cx="912535" cy="14287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76F64EF-75E2-4642-9047-BD29379CE6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230587" y="3440813"/>
            <a:ext cx="378416" cy="153301"/>
          </a:xfrm>
          <a:prstGeom prst="rect">
            <a:avLst/>
          </a:prstGeom>
        </p:spPr>
      </p:pic>
      <p:pic>
        <p:nvPicPr>
          <p:cNvPr id="32" name="Picture 31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4F781CAD-22B2-4F5E-AF01-49EB7D43C3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605" y="3287697"/>
            <a:ext cx="912535" cy="1428753"/>
          </a:xfrm>
          <a:prstGeom prst="rect">
            <a:avLst/>
          </a:prstGeom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277064B6-6652-4606-8E01-F6658CA1C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1130" y="3243062"/>
            <a:ext cx="1089277" cy="15081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67B71B1-70CE-48E6-9BA7-E987D9313D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9929" y="1349288"/>
            <a:ext cx="378416" cy="1533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D56352C-B895-4289-9A36-3D81082023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230587" y="1349288"/>
            <a:ext cx="378416" cy="153301"/>
          </a:xfrm>
          <a:prstGeom prst="rect">
            <a:avLst/>
          </a:prstGeom>
        </p:spPr>
      </p:pic>
      <p:pic>
        <p:nvPicPr>
          <p:cNvPr id="40" name="Picture 39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1C6FDE0A-5795-48F2-9DBA-15B3131C0E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884" y="1196172"/>
            <a:ext cx="912535" cy="1428753"/>
          </a:xfrm>
          <a:prstGeom prst="rect">
            <a:avLst/>
          </a:prstGeom>
        </p:spPr>
      </p:pic>
      <p:pic>
        <p:nvPicPr>
          <p:cNvPr id="42" name="Picture 41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8783ED87-56EE-4CA4-A470-502C4E703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605" y="1196172"/>
            <a:ext cx="912535" cy="1428753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F4644BC1-CDF3-4026-81FC-B9990289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402" y="1151537"/>
            <a:ext cx="1089277" cy="15081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D555178-C215-42CB-98F9-6D64439043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946" y="5236074"/>
            <a:ext cx="2173522" cy="754542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0D30EFC4-44EC-4A0E-8BF1-85EB0E0A68AA}"/>
              </a:ext>
            </a:extLst>
          </p:cNvPr>
          <p:cNvGrpSpPr/>
          <p:nvPr/>
        </p:nvGrpSpPr>
        <p:grpSpPr>
          <a:xfrm>
            <a:off x="6733324" y="1792068"/>
            <a:ext cx="2057400" cy="2719797"/>
            <a:chOff x="6589426" y="2044989"/>
            <a:chExt cx="2057400" cy="27197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EE113A-1EE7-4F36-B101-54FD2AA2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976"/>
            <a:stretch/>
          </p:blipFill>
          <p:spPr>
            <a:xfrm>
              <a:off x="6630351" y="2356999"/>
              <a:ext cx="926736" cy="1301226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463FA3E-A3CD-4ED3-9DD9-7ADAA57D2F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89426" y="2044989"/>
              <a:ext cx="2057400" cy="21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9191968-FB22-4DF6-B15A-89DBFED2A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54066" y="3463560"/>
              <a:ext cx="932205" cy="1301226"/>
            </a:xfrm>
            <a:prstGeom prst="rect">
              <a:avLst/>
            </a:prstGeom>
          </p:spPr>
        </p:pic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55E0329-2209-4135-8F2E-CC3A87891045}"/>
              </a:ext>
            </a:extLst>
          </p:cNvPr>
          <p:cNvCxnSpPr>
            <a:cxnSpLocks/>
          </p:cNvCxnSpPr>
          <p:nvPr/>
        </p:nvCxnSpPr>
        <p:spPr>
          <a:xfrm>
            <a:off x="6515420" y="1854211"/>
            <a:ext cx="0" cy="259522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5F54B6-F960-49C4-A195-36670ABFF42A}"/>
              </a:ext>
            </a:extLst>
          </p:cNvPr>
          <p:cNvGrpSpPr/>
          <p:nvPr/>
        </p:nvGrpSpPr>
        <p:grpSpPr>
          <a:xfrm>
            <a:off x="7835365" y="2104078"/>
            <a:ext cx="977674" cy="2407787"/>
            <a:chOff x="7080809" y="2102242"/>
            <a:chExt cx="977674" cy="2407787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7A18AF1-A29C-4CA5-86EE-F8DC307FC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976"/>
            <a:stretch/>
          </p:blipFill>
          <p:spPr>
            <a:xfrm>
              <a:off x="7080809" y="2102242"/>
              <a:ext cx="953958" cy="1301226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9570D43-1D9E-4740-B6B9-0F0A17ADA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0809" y="3208803"/>
              <a:ext cx="977674" cy="1301226"/>
            </a:xfrm>
            <a:prstGeom prst="rect">
              <a:avLst/>
            </a:prstGeom>
          </p:spPr>
        </p:pic>
      </p:grpSp>
      <p:pic>
        <p:nvPicPr>
          <p:cNvPr id="35" name="Picture 3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65FC2E4-A959-4EBB-9AFF-3350EE7874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712" y="1172985"/>
            <a:ext cx="1223455" cy="1486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8A16E5-E4AC-4DE3-984C-643F18465F1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-34" r="2556"/>
          <a:stretch/>
        </p:blipFill>
        <p:spPr>
          <a:xfrm>
            <a:off x="948033" y="2612463"/>
            <a:ext cx="5433007" cy="5887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7826C5-30CB-4EDA-9C3C-4DF6C4482DB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233"/>
          <a:stretch/>
        </p:blipFill>
        <p:spPr>
          <a:xfrm>
            <a:off x="967472" y="4688958"/>
            <a:ext cx="5585012" cy="608608"/>
          </a:xfrm>
          <a:prstGeom prst="rect">
            <a:avLst/>
          </a:prstGeom>
        </p:spPr>
      </p:pic>
      <p:pic>
        <p:nvPicPr>
          <p:cNvPr id="47" name="Picture 4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BC5849C2-6B75-4329-BD7E-6E8DAB5BE4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469" y="3264510"/>
            <a:ext cx="1223455" cy="1486731"/>
          </a:xfrm>
          <a:prstGeom prst="rect">
            <a:avLst/>
          </a:prstGeom>
        </p:spPr>
      </p:pic>
      <p:pic>
        <p:nvPicPr>
          <p:cNvPr id="48" name="Picture 47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C548361B-0CDF-43E0-A601-D01BB5B3688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54"/>
          <a:stretch/>
        </p:blipFill>
        <p:spPr>
          <a:xfrm>
            <a:off x="1292218" y="1196172"/>
            <a:ext cx="815318" cy="1428754"/>
          </a:xfrm>
          <a:prstGeom prst="rect">
            <a:avLst/>
          </a:prstGeom>
        </p:spPr>
      </p:pic>
      <p:pic>
        <p:nvPicPr>
          <p:cNvPr id="49" name="Picture 48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D741751D-EDCB-4B23-B193-4CFC106454E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54"/>
          <a:stretch/>
        </p:blipFill>
        <p:spPr>
          <a:xfrm>
            <a:off x="2587611" y="1196613"/>
            <a:ext cx="815318" cy="1428754"/>
          </a:xfrm>
          <a:prstGeom prst="rect">
            <a:avLst/>
          </a:prstGeom>
        </p:spPr>
      </p:pic>
      <p:pic>
        <p:nvPicPr>
          <p:cNvPr id="50" name="Picture 49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15CA85E9-DDA7-4891-8E55-6B6640FD854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54"/>
          <a:stretch/>
        </p:blipFill>
        <p:spPr>
          <a:xfrm>
            <a:off x="2586822" y="3287697"/>
            <a:ext cx="815318" cy="1428754"/>
          </a:xfrm>
          <a:prstGeom prst="rect">
            <a:avLst/>
          </a:prstGeom>
        </p:spPr>
      </p:pic>
      <p:pic>
        <p:nvPicPr>
          <p:cNvPr id="52" name="Picture 51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DEA51A96-C322-4807-B169-0E4025764AB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54"/>
          <a:stretch/>
        </p:blipFill>
        <p:spPr>
          <a:xfrm>
            <a:off x="1295448" y="3287697"/>
            <a:ext cx="815318" cy="1428754"/>
          </a:xfrm>
          <a:prstGeom prst="rect">
            <a:avLst/>
          </a:prstGeom>
        </p:spPr>
      </p:pic>
      <p:pic>
        <p:nvPicPr>
          <p:cNvPr id="67" name="Picture 66" descr="A picture containing refrigerator, cat&#10;&#10;Description automatically generated">
            <a:extLst>
              <a:ext uri="{FF2B5EF4-FFF2-40B4-BE49-F238E27FC236}">
                <a16:creationId xmlns:a16="http://schemas.microsoft.com/office/drawing/2014/main" id="{DD1B1EC7-3F3C-4FF9-B05F-D95681E16EC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3244" r="81114" b="80099"/>
          <a:stretch/>
        </p:blipFill>
        <p:spPr>
          <a:xfrm>
            <a:off x="3335870" y="1354180"/>
            <a:ext cx="502920" cy="143453"/>
          </a:xfrm>
          <a:prstGeom prst="rect">
            <a:avLst/>
          </a:prstGeom>
        </p:spPr>
      </p:pic>
      <p:pic>
        <p:nvPicPr>
          <p:cNvPr id="43" name="Picture 42" descr="A picture containing refrigerator, cat&#10;&#10;Description automatically generated">
            <a:extLst>
              <a:ext uri="{FF2B5EF4-FFF2-40B4-BE49-F238E27FC236}">
                <a16:creationId xmlns:a16="http://schemas.microsoft.com/office/drawing/2014/main" id="{70B62390-D6D9-4FAC-8011-37360187390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3244" r="81114" b="80099"/>
          <a:stretch/>
        </p:blipFill>
        <p:spPr>
          <a:xfrm>
            <a:off x="3344421" y="3444986"/>
            <a:ext cx="502920" cy="14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89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9300CD0F-0AA3-4FCF-B3FD-6E8318AF0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509" y="951388"/>
            <a:ext cx="2828050" cy="28280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5" y="1089648"/>
            <a:ext cx="4724396" cy="4806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Standing Behind Our Quality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tx2"/>
                </a:solidFill>
              </a:rPr>
              <a:t>Scotsman provides a 3-year parts and labor warranty on all components, and 5-year parts warranty on the compressor for 24” units</a:t>
            </a:r>
          </a:p>
          <a:p>
            <a:endParaRPr lang="en-US" sz="21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3-year parts and labor warranty on all components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5-year parts warranty on compressor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Warranty valid in North, South &amp; Central America for commercial installations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Residential applications: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1 year parts and  labor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100" dirty="0">
                <a:solidFill>
                  <a:schemeClr val="tx2"/>
                </a:solidFill>
              </a:rPr>
              <a:t>Flake &amp; Nugget: </a:t>
            </a:r>
            <a:r>
              <a:rPr lang="en-US" sz="4100" b="1" i="1" dirty="0">
                <a:solidFill>
                  <a:schemeClr val="tx2"/>
                </a:solidFill>
              </a:rPr>
              <a:t>Superior Reliability </a:t>
            </a:r>
            <a:r>
              <a:rPr lang="en-US" sz="2000" b="1" i="1" dirty="0">
                <a:solidFill>
                  <a:schemeClr val="tx2"/>
                </a:solidFill>
              </a:rPr>
              <a:t>(24” Only)</a:t>
            </a:r>
            <a:endParaRPr lang="en-US" b="1" i="1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87E94-86D3-41FB-9FC0-76648F2C2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611" y="3579519"/>
            <a:ext cx="3114675" cy="1816414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78D6BA-8133-49DA-95B6-FD594CAF3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470" y="4332998"/>
            <a:ext cx="1005785" cy="10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58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08" r="-7939"/>
          <a:stretch/>
        </p:blipFill>
        <p:spPr bwMode="auto">
          <a:xfrm>
            <a:off x="0" y="1825625"/>
            <a:ext cx="9144000" cy="22891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5334001"/>
            <a:ext cx="2347157" cy="607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ligroup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90" y="5029200"/>
            <a:ext cx="1092310" cy="89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4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Flake &amp; Nugget: </a:t>
            </a:r>
            <a:r>
              <a:rPr lang="en-US" b="1" i="1" dirty="0">
                <a:solidFill>
                  <a:schemeClr val="tx2"/>
                </a:solidFill>
              </a:rPr>
              <a:t>15” Platform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5" name="Picture 24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A92A7D11-07EA-48FE-A666-794CFAFDB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560" y="1098607"/>
            <a:ext cx="1103800" cy="1728216"/>
          </a:xfrm>
          <a:prstGeom prst="rect">
            <a:avLst/>
          </a:prstGeom>
        </p:spPr>
      </p:pic>
      <p:pic>
        <p:nvPicPr>
          <p:cNvPr id="26" name="Picture 25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E093717E-097E-4AE1-939E-2861CAD40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60" y="1092317"/>
            <a:ext cx="1103800" cy="1728216"/>
          </a:xfrm>
          <a:prstGeom prst="rect">
            <a:avLst/>
          </a:prstGeom>
        </p:spPr>
      </p:pic>
      <p:pic>
        <p:nvPicPr>
          <p:cNvPr id="27" name="Picture 26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4942A3E5-A7E1-4426-B8C3-C9492615B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685" y="1093864"/>
            <a:ext cx="1103800" cy="1728216"/>
          </a:xfrm>
          <a:prstGeom prst="rect">
            <a:avLst/>
          </a:prstGeom>
        </p:spPr>
      </p:pic>
      <p:pic>
        <p:nvPicPr>
          <p:cNvPr id="28" name="Picture 27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248CB387-6486-47C0-A9C8-C01A4152F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84" y="1092317"/>
            <a:ext cx="1103800" cy="1728216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EB4A217-5B7C-4714-AD9B-201B002A6BE5}"/>
              </a:ext>
            </a:extLst>
          </p:cNvPr>
          <p:cNvGrpSpPr/>
          <p:nvPr/>
        </p:nvGrpSpPr>
        <p:grpSpPr>
          <a:xfrm>
            <a:off x="237769" y="1300662"/>
            <a:ext cx="8752407" cy="4255430"/>
            <a:chOff x="237769" y="1403214"/>
            <a:chExt cx="8752407" cy="425543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1C4FF86-A22D-4B04-BBDC-2B9914F341E5}"/>
                </a:ext>
              </a:extLst>
            </p:cNvPr>
            <p:cNvGrpSpPr/>
            <p:nvPr/>
          </p:nvGrpSpPr>
          <p:grpSpPr>
            <a:xfrm>
              <a:off x="237769" y="1403214"/>
              <a:ext cx="8752407" cy="4255430"/>
              <a:chOff x="170211" y="1460364"/>
              <a:chExt cx="8752407" cy="425543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70211" y="1460365"/>
                <a:ext cx="4393920" cy="4250686"/>
                <a:chOff x="3073161" y="1500355"/>
                <a:chExt cx="4662016" cy="4510041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3073161" y="3150313"/>
                  <a:ext cx="2322072" cy="25552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UF0915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Air Cooled 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115 V / 60 Hz 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B0F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Energy Star® Certified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Optional KUFM15 floor mount kit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Capacity: 76 @ 90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/70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509588" algn="l"/>
                    </a:tabLst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                </a:t>
                  </a:r>
                  <a:r>
                    <a:rPr kumimoji="0" lang="en-US" sz="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           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96 @ 70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/50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Storage: 36 lb.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Dimensions: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15”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x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24”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x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38”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Includes legs, scoop,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and 5.5’ power cord</a:t>
                  </a:r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5413107" y="3161199"/>
                  <a:ext cx="2322070" cy="28491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UF1415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Air Cooled 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115 V / 60 Hz 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B0F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Energy Star® Certified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endParaRPr kumimoji="0" lang="en-US" sz="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Optional KUFM15 floor mount kit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Capacity: 107 @ 90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/70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857250" algn="l"/>
                      <a:tab pos="914400" algn="l"/>
                    </a:tabLst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                </a:t>
                  </a:r>
                  <a:r>
                    <a:rPr kumimoji="0" lang="en-US" sz="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             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142 @ 70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/50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Storage: 36 lb.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Dimensions: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15”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x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24”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x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38”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Includes legs, scoop,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and 5.5’ power cord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" name="Straight Connector 3"/>
                <p:cNvCxnSpPr/>
                <p:nvPr/>
              </p:nvCxnSpPr>
              <p:spPr>
                <a:xfrm>
                  <a:off x="5295191" y="1500355"/>
                  <a:ext cx="0" cy="3701212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0C790B4-BE96-4EC8-8E23-BA1A002F9A3F}"/>
                  </a:ext>
                </a:extLst>
              </p:cNvPr>
              <p:cNvGrpSpPr/>
              <p:nvPr/>
            </p:nvGrpSpPr>
            <p:grpSpPr>
              <a:xfrm>
                <a:off x="4591050" y="1465108"/>
                <a:ext cx="4331568" cy="4250686"/>
                <a:chOff x="3063055" y="1500355"/>
                <a:chExt cx="4595860" cy="4510041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128AAFC-F491-4A63-8405-26E2A4408A5D}"/>
                    </a:ext>
                  </a:extLst>
                </p:cNvPr>
                <p:cNvSpPr/>
                <p:nvPr/>
              </p:nvSpPr>
              <p:spPr>
                <a:xfrm>
                  <a:off x="3063055" y="3150313"/>
                  <a:ext cx="2322072" cy="25552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UN0815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Air Cooled 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115 V / 60 Hz 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B0F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Energy Star® Certified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Optional KUFM15 floor mount kit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Capacity: 55 @ 90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/70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509588" algn="l"/>
                    </a:tabLst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                </a:t>
                  </a:r>
                  <a:r>
                    <a:rPr kumimoji="0" lang="en-US" sz="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           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79 @ 70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/50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Storage: 36 lb.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Dimensions: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15”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x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24”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x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38”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Includes legs, scoop,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and 5.5’ power cord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696A6CC6-EBB3-4E13-ACB9-A255C51D2A7C}"/>
                    </a:ext>
                  </a:extLst>
                </p:cNvPr>
                <p:cNvSpPr/>
                <p:nvPr/>
              </p:nvSpPr>
              <p:spPr>
                <a:xfrm>
                  <a:off x="5403000" y="3161199"/>
                  <a:ext cx="2255915" cy="28491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UN1215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Air Cooled 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115 V / 60 Hz 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B0F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Energy Star® Certified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endParaRPr kumimoji="0" lang="en-US" sz="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Optional KUFM15 floor mount kit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Capacity:   84 @ 90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/70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857250" algn="l"/>
                      <a:tab pos="914400" algn="l"/>
                    </a:tabLst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                </a:t>
                  </a:r>
                  <a:r>
                    <a:rPr kumimoji="0" lang="en-US" sz="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             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119 @ 70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/50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Storage: 36 lb.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Dimensions: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15”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x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24”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x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38”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Includes legs, scoop,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and 5.5’ power cord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D1760102-6D13-480E-9F32-62DC0A63F0FB}"/>
                    </a:ext>
                  </a:extLst>
                </p:cNvPr>
                <p:cNvCxnSpPr/>
                <p:nvPr/>
              </p:nvCxnSpPr>
              <p:spPr>
                <a:xfrm>
                  <a:off x="5294153" y="1500355"/>
                  <a:ext cx="0" cy="3701212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BB0917A-79D9-41BE-BC34-3223A26E5D29}"/>
                  </a:ext>
                </a:extLst>
              </p:cNvPr>
              <p:cNvCxnSpPr/>
              <p:nvPr/>
            </p:nvCxnSpPr>
            <p:spPr>
              <a:xfrm>
                <a:off x="4476082" y="1460364"/>
                <a:ext cx="0" cy="3488369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418FFB4-FA7D-491E-B093-5ED1AD7A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6927" y="2789908"/>
              <a:ext cx="543206" cy="543206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5DF5DE6-D899-4FCC-80FE-DB74C3A5A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4966" y="2885794"/>
              <a:ext cx="543206" cy="543206"/>
            </a:xfrm>
            <a:prstGeom prst="rect">
              <a:avLst/>
            </a:prstGeom>
          </p:spPr>
        </p:pic>
        <p:pic>
          <p:nvPicPr>
            <p:cNvPr id="56" name="Picture 3" descr="C:\Users\blevinson\Pictures\Admin\flake22.png">
              <a:extLst>
                <a:ext uri="{FF2B5EF4-FFF2-40B4-BE49-F238E27FC236}">
                  <a16:creationId xmlns:a16="http://schemas.microsoft.com/office/drawing/2014/main" id="{CD0AF5B7-DAD3-46A5-A3D2-958CC03D00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1316" y="2929375"/>
              <a:ext cx="518695" cy="36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3" descr="C:\Users\blevinson\Pictures\Admin\flake22.png">
              <a:extLst>
                <a:ext uri="{FF2B5EF4-FFF2-40B4-BE49-F238E27FC236}">
                  <a16:creationId xmlns:a16="http://schemas.microsoft.com/office/drawing/2014/main" id="{6468E8A6-A416-4141-8852-1CCE27C27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9967" y="2929375"/>
              <a:ext cx="518695" cy="36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7DA96DB1-4DB4-4B2E-AC3D-AD761B55EA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69" y="5380055"/>
            <a:ext cx="2899522" cy="65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8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20D39177-A742-4DE5-B6F4-4A392D40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1213" y="1112206"/>
            <a:ext cx="1374570" cy="19031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2877B73-F7DF-4018-A351-5EEE31CF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7325" y="1112206"/>
            <a:ext cx="1374570" cy="19031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090413" y="1363619"/>
            <a:ext cx="5715000" cy="4353889"/>
            <a:chOff x="3073161" y="1500355"/>
            <a:chExt cx="5715000" cy="4353889"/>
          </a:xfrm>
        </p:grpSpPr>
        <p:sp>
          <p:nvSpPr>
            <p:cNvPr id="6" name="Rectangle 5"/>
            <p:cNvSpPr/>
            <p:nvPr/>
          </p:nvSpPr>
          <p:spPr>
            <a:xfrm>
              <a:off x="3073161" y="3150313"/>
              <a:ext cx="2743199" cy="2416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UF2020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Air Cooled 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115 V / 60 Hz 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Energy Star® Certified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Optional KUFM20 floor mount kit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Capacity: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149 @ 90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°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/70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°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09588" algn="l"/>
                </a:tabLst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</a:t>
              </a:r>
              <a:r>
                <a:rPr kumimoji="0" lang="en-US" sz="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216 @ 70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°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/50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°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Storage: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57 lb.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Dimensions: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20”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24”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38”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Includes legs, scoop, and 5.5’ power cord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044961" y="3161199"/>
              <a:ext cx="2743200" cy="2693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UN1520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Air Cooled 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115 V / 60 Hz 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Energy Star® Certified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Optional KUFM20 floor mount kit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Capacity: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125 @ 90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°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/70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°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57250" algn="l"/>
                  <a:tab pos="914400" algn="l"/>
                </a:tabLst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   </a:t>
              </a:r>
              <a:r>
                <a:rPr kumimoji="0" lang="en-US" sz="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167 @ 70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°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/50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°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Storage: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57 lb.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Dimensions: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20”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24”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38”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Includes legs, scoop and 5.5’ power cord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798289" y="1500355"/>
              <a:ext cx="0" cy="37012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4F7F2C9-9783-4E3D-9982-DACA9581AC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992" y="2884996"/>
            <a:ext cx="543206" cy="543206"/>
          </a:xfrm>
          <a:prstGeom prst="rect">
            <a:avLst/>
          </a:prstGeom>
        </p:spPr>
      </p:pic>
      <p:pic>
        <p:nvPicPr>
          <p:cNvPr id="16" name="Picture 3" descr="C:\Users\blevinson\Pictures\Admin\flake22.png">
            <a:extLst>
              <a:ext uri="{FF2B5EF4-FFF2-40B4-BE49-F238E27FC236}">
                <a16:creationId xmlns:a16="http://schemas.microsoft.com/office/drawing/2014/main" id="{D936CA99-6F52-48B2-96B8-BD1110E80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381" y="3024463"/>
            <a:ext cx="518695" cy="3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C7B94E7-3646-40A7-853A-3DB3EC1D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Flake &amp; Nugget: </a:t>
            </a:r>
            <a:r>
              <a:rPr lang="en-US" b="1" i="1" dirty="0">
                <a:solidFill>
                  <a:schemeClr val="tx2"/>
                </a:solidFill>
              </a:rPr>
              <a:t>20” Platform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D53C6A3-613C-4BAC-B466-A7C8031ECA22}"/>
              </a:ext>
            </a:extLst>
          </p:cNvPr>
          <p:cNvGrpSpPr/>
          <p:nvPr/>
        </p:nvGrpSpPr>
        <p:grpSpPr>
          <a:xfrm>
            <a:off x="101478" y="1101120"/>
            <a:ext cx="2937118" cy="4654163"/>
            <a:chOff x="50579" y="1147051"/>
            <a:chExt cx="3022201" cy="4788985"/>
          </a:xfrm>
        </p:grpSpPr>
        <p:pic>
          <p:nvPicPr>
            <p:cNvPr id="29" name="Picture 28" descr="A picture containing device&#10;&#10;Description automatically generated">
              <a:extLst>
                <a:ext uri="{FF2B5EF4-FFF2-40B4-BE49-F238E27FC236}">
                  <a16:creationId xmlns:a16="http://schemas.microsoft.com/office/drawing/2014/main" id="{A0B5ACFA-25A4-4DE7-A477-81AAE369A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30" y="1147051"/>
              <a:ext cx="1608271" cy="1863752"/>
            </a:xfrm>
            <a:prstGeom prst="rect">
              <a:avLst/>
            </a:prstGeom>
          </p:spPr>
        </p:pic>
        <p:pic>
          <p:nvPicPr>
            <p:cNvPr id="33" name="Picture 32" descr="A picture containing game&#10;&#10;Description automatically generated">
              <a:extLst>
                <a:ext uri="{FF2B5EF4-FFF2-40B4-BE49-F238E27FC236}">
                  <a16:creationId xmlns:a16="http://schemas.microsoft.com/office/drawing/2014/main" id="{EA53BB03-2DCE-4065-A61B-7E813DA10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1619" y="1155470"/>
              <a:ext cx="1608271" cy="1863752"/>
            </a:xfrm>
            <a:prstGeom prst="rect">
              <a:avLst/>
            </a:prstGeom>
          </p:spPr>
        </p:pic>
        <p:pic>
          <p:nvPicPr>
            <p:cNvPr id="31" name="Picture 30" descr="A picture containing game&#10;&#10;Description automatically generated">
              <a:extLst>
                <a:ext uri="{FF2B5EF4-FFF2-40B4-BE49-F238E27FC236}">
                  <a16:creationId xmlns:a16="http://schemas.microsoft.com/office/drawing/2014/main" id="{189B5116-C79E-43FC-B8A5-B2DAADEE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1618" y="2760254"/>
              <a:ext cx="1608271" cy="1863752"/>
            </a:xfrm>
            <a:prstGeom prst="rect">
              <a:avLst/>
            </a:prstGeom>
          </p:spPr>
        </p:pic>
        <p:pic>
          <p:nvPicPr>
            <p:cNvPr id="39" name="Picture 38" descr="A picture containing sitting, black, mirror, bus&#10;&#10;Description automatically generated">
              <a:extLst>
                <a:ext uri="{FF2B5EF4-FFF2-40B4-BE49-F238E27FC236}">
                  <a16:creationId xmlns:a16="http://schemas.microsoft.com/office/drawing/2014/main" id="{EA8BD0F5-62DD-4D2C-AEBD-1105FCAA8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31" y="2727610"/>
              <a:ext cx="1608271" cy="1863752"/>
            </a:xfrm>
            <a:prstGeom prst="rect">
              <a:avLst/>
            </a:prstGeom>
          </p:spPr>
        </p:pic>
        <p:pic>
          <p:nvPicPr>
            <p:cNvPr id="35" name="Picture 34" descr="A close up of a device&#10;&#10;Description automatically generated">
              <a:extLst>
                <a:ext uri="{FF2B5EF4-FFF2-40B4-BE49-F238E27FC236}">
                  <a16:creationId xmlns:a16="http://schemas.microsoft.com/office/drawing/2014/main" id="{A692B571-FE00-4902-AC9F-AF4C578AC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79" y="4329536"/>
              <a:ext cx="1608271" cy="1596117"/>
            </a:xfrm>
            <a:prstGeom prst="rect">
              <a:avLst/>
            </a:prstGeom>
          </p:spPr>
        </p:pic>
        <p:pic>
          <p:nvPicPr>
            <p:cNvPr id="41" name="Picture 40" descr="A picture containing meter&#10;&#10;Description automatically generated">
              <a:extLst>
                <a:ext uri="{FF2B5EF4-FFF2-40B4-BE49-F238E27FC236}">
                  <a16:creationId xmlns:a16="http://schemas.microsoft.com/office/drawing/2014/main" id="{15799D0F-B3D6-45E4-9FDB-E247ED495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4509" y="4339919"/>
              <a:ext cx="1608271" cy="15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8424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90413" y="3150313"/>
            <a:ext cx="274319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UF424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(Replaced AFE424)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 and water cooled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and 60 Hz options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Optional KUFM24 floor mount kit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Capacity: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310 @ 90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°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/70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°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9588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</a:t>
            </a:r>
            <a:r>
              <a:rPr kumimoji="0" lang="en-US" sz="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440 @ 70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°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/50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°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Storage: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 lb.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Dimensions: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24”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28.5”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Includes legs, scoop, and 5.5’ power cord</a:t>
            </a:r>
          </a:p>
        </p:txBody>
      </p:sp>
      <p:sp>
        <p:nvSpPr>
          <p:cNvPr id="7" name="Rectangle 6"/>
          <p:cNvSpPr/>
          <p:nvPr/>
        </p:nvSpPr>
        <p:spPr>
          <a:xfrm>
            <a:off x="6062213" y="3161199"/>
            <a:ext cx="274320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UN324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 and water cooled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and 60 Hz options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Optional KUFM24 floor mount kit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Capacity: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266 @ 90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°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/70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°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7250" algn="l"/>
                <a:tab pos="9144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</a:t>
            </a:r>
            <a:r>
              <a:rPr kumimoji="0" lang="en-US" sz="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340 @ 70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°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/50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°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Storage: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 lb.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Dimensions: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24”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28.5”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Includes legs, scoop and 5.5’ power cord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833612" y="1500355"/>
            <a:ext cx="0" cy="370121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33400" y="1118171"/>
            <a:ext cx="2074652" cy="4767378"/>
            <a:chOff x="304800" y="965771"/>
            <a:chExt cx="2074652" cy="4767378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4800" y="965771"/>
              <a:ext cx="2074652" cy="244617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4800" y="3352800"/>
              <a:ext cx="2074652" cy="238034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23AC4-87DF-4676-8885-E69FBD6234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761" y="2952133"/>
            <a:ext cx="543206" cy="543206"/>
          </a:xfrm>
          <a:prstGeom prst="rect">
            <a:avLst/>
          </a:prstGeom>
        </p:spPr>
      </p:pic>
      <p:pic>
        <p:nvPicPr>
          <p:cNvPr id="14" name="Picture 3" descr="C:\Users\blevinson\Pictures\Admin\flake22.png">
            <a:extLst>
              <a:ext uri="{FF2B5EF4-FFF2-40B4-BE49-F238E27FC236}">
                <a16:creationId xmlns:a16="http://schemas.microsoft.com/office/drawing/2014/main" id="{C43F8F0D-598B-42E7-86E5-697668C36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1900" y="3091600"/>
            <a:ext cx="518695" cy="3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8647DC6-1045-443A-B508-5ABB0333A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Flake &amp; Nugget: </a:t>
            </a:r>
            <a:r>
              <a:rPr lang="en-US" b="1" i="1" dirty="0">
                <a:solidFill>
                  <a:schemeClr val="tx2"/>
                </a:solidFill>
              </a:rPr>
              <a:t>24” Platform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5" name="Picture 1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3545E4C-870F-49E1-BB5A-78EF54305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124" y="1355069"/>
            <a:ext cx="1437226" cy="1746504"/>
          </a:xfrm>
          <a:prstGeom prst="rect">
            <a:avLst/>
          </a:prstGeom>
        </p:spPr>
      </p:pic>
      <p:pic>
        <p:nvPicPr>
          <p:cNvPr id="18" name="Picture 17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9877E3C-741B-44D2-A5FF-4F517CD422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201" y="1355069"/>
            <a:ext cx="1437226" cy="17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6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Space Saving Design: </a:t>
            </a:r>
            <a:r>
              <a:rPr lang="en-US" b="1" i="1" dirty="0">
                <a:solidFill>
                  <a:schemeClr val="tx2"/>
                </a:solidFill>
              </a:rPr>
              <a:t>ADA Compliant</a:t>
            </a: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76BDC8AE-9B96-450B-8CEF-F833FAE57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8134" y="1536998"/>
            <a:ext cx="1915062" cy="26515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B8DB48F-BA6A-40CB-A0EA-757BD1519F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97991" y="1536998"/>
            <a:ext cx="1914164" cy="265178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48335" y="1413431"/>
            <a:ext cx="4332009" cy="2966042"/>
            <a:chOff x="709663" y="1249912"/>
            <a:chExt cx="4506237" cy="3085333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797410" y="1548535"/>
              <a:ext cx="0" cy="1995295"/>
            </a:xfrm>
            <a:prstGeom prst="line">
              <a:avLst/>
            </a:prstGeom>
            <a:noFill/>
            <a:ln w="19050" cap="flat" cmpd="sng" algn="ctr">
              <a:solidFill>
                <a:srgbClr val="00AEEF"/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TextBox 14"/>
            <p:cNvSpPr txBox="1"/>
            <p:nvPr/>
          </p:nvSpPr>
          <p:spPr>
            <a:xfrm>
              <a:off x="4525341" y="2376905"/>
              <a:ext cx="690559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31.9”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564750" y="1535536"/>
              <a:ext cx="0" cy="2290130"/>
            </a:xfrm>
            <a:prstGeom prst="line">
              <a:avLst/>
            </a:prstGeom>
            <a:noFill/>
            <a:ln w="19050" cap="flat" cmpd="sng" algn="ctr">
              <a:solidFill>
                <a:srgbClr val="00AEEF"/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5" name="TextBox 24"/>
            <p:cNvSpPr txBox="1"/>
            <p:nvPr/>
          </p:nvSpPr>
          <p:spPr>
            <a:xfrm>
              <a:off x="2337045" y="2487606"/>
              <a:ext cx="539496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38”</a:t>
              </a:r>
            </a:p>
          </p:txBody>
        </p:sp>
        <p:cxnSp>
          <p:nvCxnSpPr>
            <p:cNvPr id="26" name="Straight Connector 25"/>
            <p:cNvCxnSpPr>
              <a:cxnSpLocks/>
            </p:cNvCxnSpPr>
            <p:nvPr/>
          </p:nvCxnSpPr>
          <p:spPr>
            <a:xfrm>
              <a:off x="3139126" y="4146846"/>
              <a:ext cx="1405433" cy="0"/>
            </a:xfrm>
            <a:prstGeom prst="line">
              <a:avLst/>
            </a:prstGeom>
            <a:noFill/>
            <a:ln w="19050" cap="flat" cmpd="sng" algn="ctr">
              <a:solidFill>
                <a:srgbClr val="00AEEF"/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7" name="TextBox 26"/>
            <p:cNvSpPr txBox="1"/>
            <p:nvPr/>
          </p:nvSpPr>
          <p:spPr>
            <a:xfrm>
              <a:off x="3568670" y="3996691"/>
              <a:ext cx="600076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20”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09663" y="1249912"/>
              <a:ext cx="1547737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With legs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68002" y="1249912"/>
              <a:ext cx="1557339" cy="30777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Without legs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57081" y="3771066"/>
              <a:ext cx="19920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With use of KUFM20 floor mount kit</a:t>
              </a: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5ECF66E-21D0-4523-8E93-2D570F9464E2}"/>
              </a:ext>
            </a:extLst>
          </p:cNvPr>
          <p:cNvCxnSpPr/>
          <p:nvPr/>
        </p:nvCxnSpPr>
        <p:spPr>
          <a:xfrm>
            <a:off x="4696190" y="4209605"/>
            <a:ext cx="1351094" cy="0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2763840-D6FB-4AD3-9049-412B0026E1EB}"/>
              </a:ext>
            </a:extLst>
          </p:cNvPr>
          <p:cNvSpPr txBox="1"/>
          <p:nvPr/>
        </p:nvSpPr>
        <p:spPr>
          <a:xfrm>
            <a:off x="5109127" y="4065256"/>
            <a:ext cx="576875" cy="32546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20”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D4B8873-35A2-4A3E-8BAB-17A719041F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4257" y="3073851"/>
            <a:ext cx="1623602" cy="2543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86759C-3B30-4F36-A512-86823F9780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59843" y="3081926"/>
            <a:ext cx="1606521" cy="2517181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C00768E-4553-43D9-AA9F-7BC09F441669}"/>
              </a:ext>
            </a:extLst>
          </p:cNvPr>
          <p:cNvCxnSpPr/>
          <p:nvPr/>
        </p:nvCxnSpPr>
        <p:spPr>
          <a:xfrm>
            <a:off x="3851255" y="3159214"/>
            <a:ext cx="0" cy="1918149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8A3A89C-C9ED-4B70-BC0D-22B977EE103D}"/>
              </a:ext>
            </a:extLst>
          </p:cNvPr>
          <p:cNvSpPr txBox="1"/>
          <p:nvPr/>
        </p:nvSpPr>
        <p:spPr>
          <a:xfrm>
            <a:off x="3589706" y="3955556"/>
            <a:ext cx="663859" cy="32546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31.9”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108E52C-CDE1-4E43-BFC5-466BD9B10C55}"/>
              </a:ext>
            </a:extLst>
          </p:cNvPr>
          <p:cNvCxnSpPr/>
          <p:nvPr/>
        </p:nvCxnSpPr>
        <p:spPr>
          <a:xfrm>
            <a:off x="1985726" y="3146718"/>
            <a:ext cx="0" cy="2201584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F41467E-CAC0-426C-97A8-791234CF5804}"/>
              </a:ext>
            </a:extLst>
          </p:cNvPr>
          <p:cNvSpPr txBox="1"/>
          <p:nvPr/>
        </p:nvSpPr>
        <p:spPr>
          <a:xfrm>
            <a:off x="1766825" y="4061977"/>
            <a:ext cx="518637" cy="32546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38”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C7B516-3D87-494D-BD76-B276D9D0308A}"/>
              </a:ext>
            </a:extLst>
          </p:cNvPr>
          <p:cNvSpPr txBox="1"/>
          <p:nvPr/>
        </p:nvSpPr>
        <p:spPr>
          <a:xfrm>
            <a:off x="2280695" y="2872137"/>
            <a:ext cx="1309010" cy="2958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 legs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E4E134-2FEC-4242-B39D-E2E716561126}"/>
              </a:ext>
            </a:extLst>
          </p:cNvPr>
          <p:cNvSpPr txBox="1"/>
          <p:nvPr/>
        </p:nvSpPr>
        <p:spPr>
          <a:xfrm>
            <a:off x="2168978" y="5295813"/>
            <a:ext cx="1845564" cy="22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use of KUFM15 floor mount kit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C4CADFC-CC59-429D-BBDD-01DB30FB7CD8}"/>
              </a:ext>
            </a:extLst>
          </p:cNvPr>
          <p:cNvSpPr txBox="1"/>
          <p:nvPr/>
        </p:nvSpPr>
        <p:spPr>
          <a:xfrm>
            <a:off x="368845" y="2872137"/>
            <a:ext cx="1309010" cy="2958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legs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697DF06-42ED-4C82-B9C1-15F54292B214}"/>
              </a:ext>
            </a:extLst>
          </p:cNvPr>
          <p:cNvCxnSpPr>
            <a:cxnSpLocks/>
          </p:cNvCxnSpPr>
          <p:nvPr/>
        </p:nvCxnSpPr>
        <p:spPr>
          <a:xfrm>
            <a:off x="417922" y="5698183"/>
            <a:ext cx="1195123" cy="0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765DDDF-7DD5-48AA-B8F2-B0E91310799A}"/>
              </a:ext>
            </a:extLst>
          </p:cNvPr>
          <p:cNvSpPr txBox="1"/>
          <p:nvPr/>
        </p:nvSpPr>
        <p:spPr>
          <a:xfrm>
            <a:off x="762275" y="5535450"/>
            <a:ext cx="539937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15”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A04FD01-6916-47BC-8A89-AB0B7CF7114A}"/>
              </a:ext>
            </a:extLst>
          </p:cNvPr>
          <p:cNvCxnSpPr>
            <a:cxnSpLocks/>
          </p:cNvCxnSpPr>
          <p:nvPr/>
        </p:nvCxnSpPr>
        <p:spPr>
          <a:xfrm>
            <a:off x="2385322" y="5699592"/>
            <a:ext cx="1195123" cy="0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A8B7D46-C7B8-4BF4-AA63-363B3C0F89B5}"/>
              </a:ext>
            </a:extLst>
          </p:cNvPr>
          <p:cNvSpPr txBox="1"/>
          <p:nvPr/>
        </p:nvSpPr>
        <p:spPr>
          <a:xfrm>
            <a:off x="2738505" y="5536860"/>
            <a:ext cx="506864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15”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ACD05AA-DBD2-4935-B63B-E461753DB33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00" y="1145048"/>
            <a:ext cx="3767328" cy="845522"/>
          </a:xfrm>
          <a:prstGeom prst="rect">
            <a:avLst/>
          </a:prstGeom>
        </p:spPr>
      </p:pic>
      <p:sp>
        <p:nvSpPr>
          <p:cNvPr id="60" name="Rounded Rectangle 4">
            <a:extLst>
              <a:ext uri="{FF2B5EF4-FFF2-40B4-BE49-F238E27FC236}">
                <a16:creationId xmlns:a16="http://schemas.microsoft.com/office/drawing/2014/main" id="{3B667F1B-BE5F-4B7D-8466-8E06F141C27C}"/>
              </a:ext>
            </a:extLst>
          </p:cNvPr>
          <p:cNvSpPr/>
          <p:nvPr/>
        </p:nvSpPr>
        <p:spPr>
          <a:xfrm>
            <a:off x="417922" y="2258758"/>
            <a:ext cx="3442693" cy="520198"/>
          </a:xfrm>
          <a:prstGeom prst="roundRect">
            <a:avLst/>
          </a:prstGeom>
          <a:solidFill>
            <a:srgbClr val="0D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90C7A10-0FA3-41AC-8A27-8374A7F3D86E}"/>
              </a:ext>
            </a:extLst>
          </p:cNvPr>
          <p:cNvSpPr/>
          <p:nvPr/>
        </p:nvSpPr>
        <p:spPr>
          <a:xfrm>
            <a:off x="417922" y="2289279"/>
            <a:ext cx="3442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15” Platform</a:t>
            </a:r>
          </a:p>
        </p:txBody>
      </p:sp>
      <p:sp>
        <p:nvSpPr>
          <p:cNvPr id="65" name="Rounded Rectangle 4">
            <a:extLst>
              <a:ext uri="{FF2B5EF4-FFF2-40B4-BE49-F238E27FC236}">
                <a16:creationId xmlns:a16="http://schemas.microsoft.com/office/drawing/2014/main" id="{EFA6DB18-F77B-43B3-9D41-77C612E60BCB}"/>
              </a:ext>
            </a:extLst>
          </p:cNvPr>
          <p:cNvSpPr/>
          <p:nvPr/>
        </p:nvSpPr>
        <p:spPr>
          <a:xfrm>
            <a:off x="4512369" y="4507871"/>
            <a:ext cx="3965665" cy="520198"/>
          </a:xfrm>
          <a:prstGeom prst="roundRect">
            <a:avLst/>
          </a:prstGeom>
          <a:solidFill>
            <a:srgbClr val="0D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169009E-A3A9-4242-99AC-8B1D3921981E}"/>
              </a:ext>
            </a:extLst>
          </p:cNvPr>
          <p:cNvSpPr/>
          <p:nvPr/>
        </p:nvSpPr>
        <p:spPr>
          <a:xfrm>
            <a:off x="4512370" y="4528664"/>
            <a:ext cx="3965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20” Platform</a:t>
            </a:r>
          </a:p>
        </p:txBody>
      </p:sp>
    </p:spTree>
    <p:extLst>
      <p:ext uri="{BB962C8B-B14F-4D97-AF65-F5344CB8AC3E}">
        <p14:creationId xmlns:p14="http://schemas.microsoft.com/office/powerpoint/2010/main" val="4124332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56828" y="2185568"/>
            <a:ext cx="1547737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legs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7BA0AFC-42B1-4A2F-9079-D3B497D4B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Space Saving Design: </a:t>
            </a:r>
            <a:r>
              <a:rPr lang="en-US" b="1" i="1" dirty="0">
                <a:solidFill>
                  <a:schemeClr val="tx2"/>
                </a:solidFill>
              </a:rPr>
              <a:t>Recessed Utility Chase</a:t>
            </a:r>
          </a:p>
        </p:txBody>
      </p:sp>
      <p:pic>
        <p:nvPicPr>
          <p:cNvPr id="30" name="Picture 2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A3811D2-3ACC-43D9-8835-6A4D05640C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17"/>
          <a:stretch/>
        </p:blipFill>
        <p:spPr>
          <a:xfrm>
            <a:off x="226432" y="2447365"/>
            <a:ext cx="2310313" cy="267223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850097" y="2509913"/>
            <a:ext cx="0" cy="1995295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TextBox 14"/>
          <p:cNvSpPr txBox="1"/>
          <p:nvPr/>
        </p:nvSpPr>
        <p:spPr>
          <a:xfrm>
            <a:off x="4578028" y="3448984"/>
            <a:ext cx="755705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33.5”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945032" y="5072368"/>
            <a:ext cx="1191062" cy="0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" name="Straight Connector 22"/>
          <p:cNvCxnSpPr/>
          <p:nvPr/>
        </p:nvCxnSpPr>
        <p:spPr>
          <a:xfrm>
            <a:off x="2503137" y="2496914"/>
            <a:ext cx="0" cy="2290130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1277675" y="4902046"/>
            <a:ext cx="539496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75432" y="3448984"/>
            <a:ext cx="539496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191813" y="5072368"/>
            <a:ext cx="1405433" cy="0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TextBox 26"/>
          <p:cNvSpPr txBox="1"/>
          <p:nvPr/>
        </p:nvSpPr>
        <p:spPr>
          <a:xfrm>
            <a:off x="3717897" y="4922213"/>
            <a:ext cx="539496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18763" y="2190108"/>
            <a:ext cx="1547737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 legs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97028" y="4693532"/>
            <a:ext cx="2518805" cy="268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use of KUFM24 floor mount kit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1F70F2-3042-4F20-825F-63428783C122}"/>
              </a:ext>
            </a:extLst>
          </p:cNvPr>
          <p:cNvGrpSpPr/>
          <p:nvPr/>
        </p:nvGrpSpPr>
        <p:grpSpPr>
          <a:xfrm>
            <a:off x="662107" y="1421397"/>
            <a:ext cx="3965665" cy="520198"/>
            <a:chOff x="4512369" y="4507871"/>
            <a:chExt cx="3965665" cy="520198"/>
          </a:xfrm>
        </p:grpSpPr>
        <p:sp>
          <p:nvSpPr>
            <p:cNvPr id="40" name="Rounded Rectangle 4">
              <a:extLst>
                <a:ext uri="{FF2B5EF4-FFF2-40B4-BE49-F238E27FC236}">
                  <a16:creationId xmlns:a16="http://schemas.microsoft.com/office/drawing/2014/main" id="{870678F1-0720-4E1D-84AC-AE6F4EAD9350}"/>
                </a:ext>
              </a:extLst>
            </p:cNvPr>
            <p:cNvSpPr/>
            <p:nvPr/>
          </p:nvSpPr>
          <p:spPr>
            <a:xfrm>
              <a:off x="4512369" y="4507871"/>
              <a:ext cx="3965665" cy="520198"/>
            </a:xfrm>
            <a:prstGeom prst="roundRect">
              <a:avLst/>
            </a:prstGeom>
            <a:solidFill>
              <a:srgbClr val="0D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77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95FB826-1CAA-4A31-9009-6AF3A25CB284}"/>
                </a:ext>
              </a:extLst>
            </p:cNvPr>
            <p:cNvSpPr/>
            <p:nvPr/>
          </p:nvSpPr>
          <p:spPr>
            <a:xfrm>
              <a:off x="4512370" y="4528664"/>
              <a:ext cx="39656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24” Platform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FB2BFA6-F7CB-4A0A-878F-90CAF18A726D}"/>
              </a:ext>
            </a:extLst>
          </p:cNvPr>
          <p:cNvGrpSpPr/>
          <p:nvPr/>
        </p:nvGrpSpPr>
        <p:grpSpPr>
          <a:xfrm>
            <a:off x="5548896" y="1794364"/>
            <a:ext cx="3148941" cy="3278004"/>
            <a:chOff x="5537860" y="1261389"/>
            <a:chExt cx="3148941" cy="3278004"/>
          </a:xfrm>
        </p:grpSpPr>
        <p:grpSp>
          <p:nvGrpSpPr>
            <p:cNvPr id="9" name="Group 8"/>
            <p:cNvGrpSpPr/>
            <p:nvPr/>
          </p:nvGrpSpPr>
          <p:grpSpPr>
            <a:xfrm>
              <a:off x="5602807" y="3003822"/>
              <a:ext cx="3083994" cy="1535571"/>
              <a:chOff x="5487424" y="1473263"/>
              <a:chExt cx="3199376" cy="2076926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5487424" y="1473263"/>
                <a:ext cx="3199376" cy="2076926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5639605" y="1616720"/>
                <a:ext cx="2912280" cy="17900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Recessed utility chase on backside of unit provides clearance along the wall for tight installs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4FEB8D3-F3D4-4F05-AF0A-EA201472E6C8}"/>
                </a:ext>
              </a:extLst>
            </p:cNvPr>
            <p:cNvGrpSpPr/>
            <p:nvPr/>
          </p:nvGrpSpPr>
          <p:grpSpPr>
            <a:xfrm>
              <a:off x="5537860" y="1261389"/>
              <a:ext cx="3108463" cy="1535571"/>
              <a:chOff x="5617535" y="1472112"/>
              <a:chExt cx="3108463" cy="1535571"/>
            </a:xfrm>
          </p:grpSpPr>
          <p:pic>
            <p:nvPicPr>
              <p:cNvPr id="10" name="Picture 9" descr="A close up of a person&#10;&#10;Description automatically generated">
                <a:extLst>
                  <a:ext uri="{FF2B5EF4-FFF2-40B4-BE49-F238E27FC236}">
                    <a16:creationId xmlns:a16="http://schemas.microsoft.com/office/drawing/2014/main" id="{17B2A89E-F859-4B61-BCA6-A3517CC80F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7535" y="1472112"/>
                <a:ext cx="1622344" cy="153557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E3E186-6511-4D1D-A5FB-A5CF40F8C7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6692"/>
                        </a14:imgEffect>
                        <a14:imgEffect>
                          <a14:brightnessContrast bright="40000" contrast="-3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47188" y="1591181"/>
                <a:ext cx="1378810" cy="1344168"/>
              </a:xfrm>
              <a:prstGeom prst="ellipse">
                <a:avLst/>
              </a:prstGeom>
              <a:ln w="38100" cap="rnd">
                <a:solidFill>
                  <a:srgbClr val="132454"/>
                </a:solidFill>
              </a:ln>
              <a:effectLst/>
            </p:spPr>
          </p:pic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E3EBA72-30A6-4CF9-86F4-F83D45CE7A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70" t="5996" r="8336" b="14589"/>
          <a:stretch/>
        </p:blipFill>
        <p:spPr>
          <a:xfrm>
            <a:off x="2705547" y="2497885"/>
            <a:ext cx="1992468" cy="220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2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089648"/>
            <a:ext cx="4591451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No Side Clearance Required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tx2"/>
                </a:solidFill>
              </a:rPr>
              <a:t>Maximizing ice output despite a small footprint</a:t>
            </a:r>
          </a:p>
          <a:p>
            <a:endParaRPr lang="en-US" sz="21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Front air intake and exhaust 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No side clearance required allowing for flexible placement in the tightest locations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Machine can be placed directly beside walls and other equipment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800" dirty="0">
                <a:solidFill>
                  <a:schemeClr val="tx2"/>
                </a:solidFill>
              </a:rPr>
              <a:t>Space Saving Design: </a:t>
            </a:r>
            <a:r>
              <a:rPr lang="en-US" sz="3800" b="1" i="1" dirty="0">
                <a:solidFill>
                  <a:schemeClr val="tx2"/>
                </a:solidFill>
              </a:rPr>
              <a:t>Front Breathing</a:t>
            </a:r>
          </a:p>
        </p:txBody>
      </p:sp>
      <p:pic>
        <p:nvPicPr>
          <p:cNvPr id="8" name="Picture 7" descr="A picture containing indoor, cabinet, sitting, kitchen&#10;&#10;Description automatically generated">
            <a:extLst>
              <a:ext uri="{FF2B5EF4-FFF2-40B4-BE49-F238E27FC236}">
                <a16:creationId xmlns:a16="http://schemas.microsoft.com/office/drawing/2014/main" id="{5AB77876-410D-44B7-AF41-CC007031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8471" y="1364735"/>
            <a:ext cx="3108325" cy="34577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43587675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 1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Page 2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side pages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Inside pages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9128</TotalTime>
  <Words>1680</Words>
  <Application>Microsoft Office PowerPoint</Application>
  <PresentationFormat>On-screen Show (4:3)</PresentationFormat>
  <Paragraphs>313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Calibri</vt:lpstr>
      <vt:lpstr>Wingdings</vt:lpstr>
      <vt:lpstr>Title Page 1</vt:lpstr>
      <vt:lpstr>Title Page 2</vt:lpstr>
      <vt:lpstr>Inside pages</vt:lpstr>
      <vt:lpstr>1_Inside pages</vt:lpstr>
      <vt:lpstr>1_Custom Design</vt:lpstr>
      <vt:lpstr>Custom Design</vt:lpstr>
      <vt:lpstr>2_Custom Design</vt:lpstr>
      <vt:lpstr>3_Custom Design</vt:lpstr>
      <vt:lpstr>4_Custom Design</vt:lpstr>
      <vt:lpstr>1_Office Theme</vt:lpstr>
      <vt:lpstr>5_Custom Design</vt:lpstr>
      <vt:lpstr>6_Custom Design</vt:lpstr>
      <vt:lpstr>INTRODUCING UNDERCOUNTER FLAKE &amp; NUGGET</vt:lpstr>
      <vt:lpstr>PowerPoint Presentation</vt:lpstr>
      <vt:lpstr>Undercounter Flake &amp; Nugget: Overview </vt:lpstr>
      <vt:lpstr>Undercounter Flake &amp; Nugget: 15” Platform</vt:lpstr>
      <vt:lpstr>Undercounter Flake &amp; Nugget: 20” Platform</vt:lpstr>
      <vt:lpstr>Undercounter Flake &amp; Nugget: 24” Platform</vt:lpstr>
      <vt:lpstr>Space Saving Design: ADA Compliant</vt:lpstr>
      <vt:lpstr>Space Saving Design: Recessed Utility Chase</vt:lpstr>
      <vt:lpstr>Space Saving Design: Front Breathing</vt:lpstr>
      <vt:lpstr>Ease of Use: QR Code</vt:lpstr>
      <vt:lpstr>Ease of Use: QR Code</vt:lpstr>
      <vt:lpstr>Ease of Use: Ergonomic Bin Door</vt:lpstr>
      <vt:lpstr>Ease of Use: Quick Installation</vt:lpstr>
      <vt:lpstr>Flake &amp; Nugget: Superior Reliability</vt:lpstr>
      <vt:lpstr>Flake &amp; Nugget: Superior Reliability</vt:lpstr>
      <vt:lpstr>Flake &amp; Nugget: Superior Reliability</vt:lpstr>
      <vt:lpstr>Flake &amp; Nugget: Superior Reliability</vt:lpstr>
      <vt:lpstr>Flake &amp; Nugget: Environmentally Friendly</vt:lpstr>
      <vt:lpstr>Undercounter Nugget: About The Ice</vt:lpstr>
      <vt:lpstr>Undercounter Flake: About The Ice</vt:lpstr>
      <vt:lpstr>Undercounter Flake &amp; Nugget: Applications</vt:lpstr>
      <vt:lpstr>15” &amp; 20” WIDTH UNDERCOUNTER FLAKE &amp; NUGGET</vt:lpstr>
      <vt:lpstr>Ease of Use: Simple Servicing (15” &amp; 20” Only)</vt:lpstr>
      <vt:lpstr>Flake &amp; Nugget: Superior Reliability (15” &amp; 20” Only)</vt:lpstr>
      <vt:lpstr>24” WIDTH UNDERCOUNTER FLAKE &amp; NUGGET</vt:lpstr>
      <vt:lpstr>Ease of Use: Removable External Air Filter (24” Only)</vt:lpstr>
      <vt:lpstr>Flake &amp; Nugget: Easy to Operate (24” Only)</vt:lpstr>
      <vt:lpstr>Flake &amp; Nugget: Easy to Operate (24” Only)</vt:lpstr>
      <vt:lpstr>Flake &amp; Nugget: Compact Design (24” Only)</vt:lpstr>
      <vt:lpstr>Flake &amp; Nugget: Superior Reliability (24” Only)</vt:lpstr>
      <vt:lpstr>PowerPoint Presentation</vt:lpstr>
    </vt:vector>
  </TitlesOfParts>
  <Company>VantagePoint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Malone</dc:creator>
  <cp:lastModifiedBy>Levinson, Brandon (SIS)</cp:lastModifiedBy>
  <cp:revision>343</cp:revision>
  <cp:lastPrinted>2017-09-27T22:21:17Z</cp:lastPrinted>
  <dcterms:created xsi:type="dcterms:W3CDTF">2014-09-30T13:49:33Z</dcterms:created>
  <dcterms:modified xsi:type="dcterms:W3CDTF">2020-01-10T18:44:54Z</dcterms:modified>
</cp:coreProperties>
</file>