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  <p:sldMasterId id="2147483665" r:id="rId5"/>
    <p:sldMasterId id="2147483674" r:id="rId6"/>
    <p:sldMasterId id="2147483694" r:id="rId7"/>
  </p:sldMasterIdLst>
  <p:notesMasterIdLst>
    <p:notesMasterId r:id="rId26"/>
  </p:notesMasterIdLst>
  <p:sldIdLst>
    <p:sldId id="287" r:id="rId8"/>
    <p:sldId id="288" r:id="rId9"/>
    <p:sldId id="290" r:id="rId10"/>
    <p:sldId id="291" r:id="rId11"/>
    <p:sldId id="292" r:id="rId12"/>
    <p:sldId id="289" r:id="rId13"/>
    <p:sldId id="293" r:id="rId14"/>
    <p:sldId id="294" r:id="rId15"/>
    <p:sldId id="296" r:id="rId16"/>
    <p:sldId id="297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21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F84B9-37D6-461D-95F2-BFD34E8A8C0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E488-AE90-486C-9543-D779576A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488-AE90-486C-9543-D779576A4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6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9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13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82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47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1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47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99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57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61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67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7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3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8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5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3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0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57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0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2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8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2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smanLogoWithTag-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2" y="5686632"/>
            <a:ext cx="1803556" cy="407028"/>
          </a:xfrm>
          <a:prstGeom prst="rect">
            <a:avLst/>
          </a:prstGeom>
        </p:spPr>
      </p:pic>
      <p:pic>
        <p:nvPicPr>
          <p:cNvPr id="11" name="Picture 10" descr="row of mixed ice-PPT 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3149" b="5904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INTRODUCING</a:t>
            </a:r>
            <a:br>
              <a:rPr lang="en-US" sz="3600" dirty="0" smtClean="0"/>
            </a:br>
            <a:r>
              <a:rPr lang="en-US" sz="3600" b="1" dirty="0" smtClean="0"/>
              <a:t>MODULAR CUBERS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EASY TO SERVICE, CLEAN AND OPERATE.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22" y="142314"/>
            <a:ext cx="1225550" cy="5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167424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Built-In </a:t>
            </a:r>
            <a:r>
              <a:rPr lang="en-US" b="1" i="1" dirty="0">
                <a:solidFill>
                  <a:srgbClr val="00B0F0"/>
                </a:solidFill>
              </a:rPr>
              <a:t>A</a:t>
            </a:r>
            <a:r>
              <a:rPr lang="en-US" b="1" i="1" dirty="0" smtClean="0">
                <a:solidFill>
                  <a:srgbClr val="00B0F0"/>
                </a:solidFill>
              </a:rPr>
              <a:t>ntimicrobial Protection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Prodigy Plus units are designed to ensure customer safety at all times, even between </a:t>
            </a:r>
            <a:r>
              <a:rPr lang="en-US" sz="2200" dirty="0" smtClean="0">
                <a:solidFill>
                  <a:srgbClr val="003F80"/>
                </a:solidFill>
              </a:rPr>
              <a:t>cleanings</a:t>
            </a:r>
          </a:p>
          <a:p>
            <a:endParaRPr lang="en-US" sz="1000" dirty="0">
              <a:solidFill>
                <a:srgbClr val="003F8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Scotsman products feature </a:t>
            </a:r>
            <a:r>
              <a:rPr lang="en-US" sz="2200" dirty="0" err="1">
                <a:solidFill>
                  <a:srgbClr val="003F80"/>
                </a:solidFill>
              </a:rPr>
              <a:t>AquaArmor</a:t>
            </a:r>
            <a:r>
              <a:rPr lang="en-US" sz="2200" dirty="0">
                <a:solidFill>
                  <a:srgbClr val="003F80"/>
                </a:solidFill>
              </a:rPr>
              <a:t> with </a:t>
            </a:r>
            <a:r>
              <a:rPr lang="en-US" sz="2200" dirty="0" err="1">
                <a:solidFill>
                  <a:srgbClr val="003F80"/>
                </a:solidFill>
              </a:rPr>
              <a:t>AgION</a:t>
            </a:r>
            <a:r>
              <a:rPr lang="en-US" sz="2200" dirty="0">
                <a:solidFill>
                  <a:srgbClr val="003F80"/>
                </a:solidFill>
              </a:rPr>
              <a:t>™, a silver-based antimicrobial compound molded directly into key </a:t>
            </a:r>
            <a:r>
              <a:rPr lang="en-US" sz="2200" dirty="0" smtClean="0">
                <a:solidFill>
                  <a:srgbClr val="003F80"/>
                </a:solidFill>
              </a:rPr>
              <a:t>components</a:t>
            </a:r>
          </a:p>
          <a:p>
            <a:endParaRPr lang="en-US" sz="1000" dirty="0">
              <a:solidFill>
                <a:srgbClr val="003F8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Helps inhibit the growth of undesirable microbes, bacteria, mold and algae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Clean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72103" y="1104975"/>
            <a:ext cx="1099877" cy="4421716"/>
            <a:chOff x="7158380" y="1139742"/>
            <a:chExt cx="1099877" cy="4421716"/>
          </a:xfrm>
        </p:grpSpPr>
        <p:sp>
          <p:nvSpPr>
            <p:cNvPr id="71" name="Rectangle 70"/>
            <p:cNvSpPr/>
            <p:nvPr/>
          </p:nvSpPr>
          <p:spPr>
            <a:xfrm>
              <a:off x="7158380" y="1315590"/>
              <a:ext cx="853179" cy="4086304"/>
            </a:xfrm>
            <a:prstGeom prst="rect">
              <a:avLst/>
            </a:prstGeom>
            <a:solidFill>
              <a:srgbClr val="0093FF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209692" y="1139742"/>
              <a:ext cx="950872" cy="950872"/>
              <a:chOff x="7209692" y="1250463"/>
              <a:chExt cx="950872" cy="95087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209692" y="2007250"/>
              <a:ext cx="950872" cy="950872"/>
              <a:chOff x="7209692" y="1250463"/>
              <a:chExt cx="950872" cy="950872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209692" y="2873943"/>
              <a:ext cx="950872" cy="950872"/>
              <a:chOff x="7209692" y="1250463"/>
              <a:chExt cx="950872" cy="950872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209692" y="3743078"/>
              <a:ext cx="950872" cy="950872"/>
              <a:chOff x="7209692" y="1250463"/>
              <a:chExt cx="950872" cy="95087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209692" y="4610586"/>
              <a:ext cx="950872" cy="950872"/>
              <a:chOff x="7209692" y="1250463"/>
              <a:chExt cx="950872" cy="95087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7633027" y="1315590"/>
              <a:ext cx="625230" cy="4086304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52252">
              <a:off x="7635189" y="1465381"/>
              <a:ext cx="273538" cy="267025"/>
            </a:xfrm>
            <a:prstGeom prst="rect">
              <a:avLst/>
            </a:prstGeom>
            <a:gradFill rotWithShape="1">
              <a:gsLst>
                <a:gs pos="0">
                  <a:srgbClr val="49A750"/>
                </a:gs>
                <a:gs pos="100000">
                  <a:srgbClr val="49A750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20903769">
              <a:off x="7631423" y="2351126"/>
              <a:ext cx="273538" cy="267025"/>
            </a:xfrm>
            <a:prstGeom prst="rect">
              <a:avLst/>
            </a:prstGeom>
            <a:gradFill rotWithShape="1">
              <a:gsLst>
                <a:gs pos="0">
                  <a:srgbClr val="49A750"/>
                </a:gs>
                <a:gs pos="100000">
                  <a:srgbClr val="49A750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274725">
              <a:off x="7632122" y="3210819"/>
              <a:ext cx="273538" cy="267025"/>
            </a:xfrm>
            <a:prstGeom prst="rect">
              <a:avLst/>
            </a:prstGeom>
            <a:gradFill rotWithShape="1">
              <a:gsLst>
                <a:gs pos="0">
                  <a:srgbClr val="49A750"/>
                </a:gs>
                <a:gs pos="100000">
                  <a:srgbClr val="49A750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9812327">
              <a:off x="7637219" y="4097541"/>
              <a:ext cx="273538" cy="267025"/>
            </a:xfrm>
            <a:prstGeom prst="rect">
              <a:avLst/>
            </a:prstGeom>
            <a:gradFill rotWithShape="1">
              <a:gsLst>
                <a:gs pos="0">
                  <a:srgbClr val="49A750"/>
                </a:gs>
                <a:gs pos="100000">
                  <a:srgbClr val="49A750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7790062">
              <a:off x="7628715" y="4969206"/>
              <a:ext cx="273538" cy="267025"/>
            </a:xfrm>
            <a:prstGeom prst="rect">
              <a:avLst/>
            </a:prstGeom>
            <a:gradFill rotWithShape="1">
              <a:gsLst>
                <a:gs pos="0">
                  <a:srgbClr val="49A750"/>
                </a:gs>
                <a:gs pos="100000">
                  <a:srgbClr val="49A750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 rot="1612616">
              <a:off x="7410175" y="1759684"/>
              <a:ext cx="45719" cy="19815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20277198">
              <a:off x="7392793" y="2299631"/>
              <a:ext cx="45719" cy="17796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8446705">
              <a:off x="7364259" y="3395903"/>
              <a:ext cx="52614" cy="18486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1330097">
              <a:off x="7366096" y="4360185"/>
              <a:ext cx="58308" cy="181575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20699622">
              <a:off x="7429233" y="4940662"/>
              <a:ext cx="64363" cy="154221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953990">
              <a:off x="7420609" y="3819643"/>
              <a:ext cx="58827" cy="195891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3247566">
              <a:off x="7438883" y="3029556"/>
              <a:ext cx="45719" cy="143216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16953990">
              <a:off x="7365640" y="1331488"/>
              <a:ext cx="58827" cy="195891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6187182" y="1096688"/>
            <a:ext cx="1243941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AgION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 Antimicrobial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141591" y="1884883"/>
            <a:ext cx="905274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Moisture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558426" y="2453159"/>
            <a:ext cx="801068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Bacteria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343508" y="2967717"/>
            <a:ext cx="905275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Silver ion release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294373" y="1444687"/>
            <a:ext cx="857153" cy="186774"/>
            <a:chOff x="7294373" y="1444687"/>
            <a:chExt cx="857153" cy="186774"/>
          </a:xfrm>
        </p:grpSpPr>
        <p:sp>
          <p:nvSpPr>
            <p:cNvPr id="121" name="Oval 120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rgbClr val="0093FF"/>
            </a:solidFill>
            <a:ln w="9525" cap="flat" cmpd="sng" algn="ctr">
              <a:solidFill>
                <a:srgbClr val="003F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 flipV="1">
              <a:off x="7294373" y="1444687"/>
              <a:ext cx="771372" cy="137928"/>
            </a:xfrm>
            <a:prstGeom prst="line">
              <a:avLst/>
            </a:prstGeom>
            <a:noFill/>
            <a:ln w="9525" cap="flat" cmpd="sng" algn="ctr">
              <a:solidFill>
                <a:srgbClr val="003F80"/>
              </a:solidFill>
              <a:prstDash val="soli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6949624" y="2004903"/>
            <a:ext cx="857153" cy="97692"/>
            <a:chOff x="7294373" y="1533769"/>
            <a:chExt cx="857153" cy="97692"/>
          </a:xfrm>
        </p:grpSpPr>
        <p:sp>
          <p:nvSpPr>
            <p:cNvPr id="124" name="Oval 123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rgbClr val="0093FF"/>
            </a:solidFill>
            <a:ln w="9525" cap="flat" cmpd="sng" algn="ctr">
              <a:solidFill>
                <a:srgbClr val="003F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H="1">
              <a:off x="7294373" y="1582615"/>
              <a:ext cx="771372" cy="2098"/>
            </a:xfrm>
            <a:prstGeom prst="line">
              <a:avLst/>
            </a:prstGeom>
            <a:noFill/>
            <a:ln w="9525" cap="flat" cmpd="sng" algn="ctr">
              <a:solidFill>
                <a:srgbClr val="003F80"/>
              </a:solidFill>
              <a:prstDash val="soli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7294373" y="2377216"/>
            <a:ext cx="664806" cy="230950"/>
            <a:chOff x="7486720" y="1533769"/>
            <a:chExt cx="664806" cy="230950"/>
          </a:xfrm>
        </p:grpSpPr>
        <p:sp>
          <p:nvSpPr>
            <p:cNvPr id="127" name="Oval 126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rgbClr val="0093FF"/>
            </a:solidFill>
            <a:ln w="9525" cap="flat" cmpd="sng" algn="ctr">
              <a:solidFill>
                <a:srgbClr val="003F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7486720" y="1582615"/>
              <a:ext cx="579025" cy="182104"/>
            </a:xfrm>
            <a:prstGeom prst="line">
              <a:avLst/>
            </a:prstGeom>
            <a:noFill/>
            <a:ln w="9525" cap="flat" cmpd="sng" algn="ctr">
              <a:solidFill>
                <a:srgbClr val="003F80"/>
              </a:solidFill>
              <a:prstDash val="solid"/>
            </a:ln>
            <a:effectLst/>
          </p:spPr>
        </p:cxnSp>
      </p:grpSp>
      <p:grpSp>
        <p:nvGrpSpPr>
          <p:cNvPr id="129" name="Group 128"/>
          <p:cNvGrpSpPr/>
          <p:nvPr/>
        </p:nvGrpSpPr>
        <p:grpSpPr>
          <a:xfrm>
            <a:off x="7105487" y="3261008"/>
            <a:ext cx="808102" cy="97692"/>
            <a:chOff x="7343424" y="1533769"/>
            <a:chExt cx="808102" cy="97692"/>
          </a:xfrm>
        </p:grpSpPr>
        <p:sp>
          <p:nvSpPr>
            <p:cNvPr id="130" name="Oval 129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rgbClr val="0093FF"/>
            </a:solidFill>
            <a:ln w="9525" cap="flat" cmpd="sng" algn="ctr">
              <a:solidFill>
                <a:srgbClr val="003F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H="1" flipV="1">
              <a:off x="7343424" y="1533769"/>
              <a:ext cx="722322" cy="48846"/>
            </a:xfrm>
            <a:prstGeom prst="line">
              <a:avLst/>
            </a:prstGeom>
            <a:noFill/>
            <a:ln w="9525" cap="flat" cmpd="sng" algn="ctr">
              <a:solidFill>
                <a:srgbClr val="003F8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226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esources\Dealer Kit_2018\Product Images\Prodigy Plus Nugget\On Beverage Dispenser\N0622 AC on ID150\N0622 AC on ID150 Large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25806"/>
          <a:stretch/>
        </p:blipFill>
        <p:spPr bwMode="auto">
          <a:xfrm>
            <a:off x="6757436" y="952168"/>
            <a:ext cx="2062837" cy="45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7" y="1061426"/>
            <a:ext cx="5775571" cy="50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Smaller operational footprint</a:t>
            </a:r>
          </a:p>
          <a:p>
            <a:r>
              <a:rPr lang="en-US" sz="1800" dirty="0" smtClean="0">
                <a:solidFill>
                  <a:srgbClr val="003F80"/>
                </a:solidFill>
              </a:rPr>
              <a:t>Thanks </a:t>
            </a:r>
            <a:r>
              <a:rPr lang="en-US" sz="1800" dirty="0">
                <a:solidFill>
                  <a:srgbClr val="003F80"/>
                </a:solidFill>
              </a:rPr>
              <a:t>to the newly relocated air </a:t>
            </a:r>
            <a:r>
              <a:rPr lang="en-US" sz="1800" dirty="0" smtClean="0">
                <a:solidFill>
                  <a:srgbClr val="003F80"/>
                </a:solidFill>
              </a:rPr>
              <a:t>filter, all Prodigy </a:t>
            </a:r>
            <a:r>
              <a:rPr lang="en-US" sz="1800" dirty="0">
                <a:solidFill>
                  <a:srgbClr val="003F80"/>
                </a:solidFill>
              </a:rPr>
              <a:t>Plus 22” and 30” units </a:t>
            </a:r>
            <a:r>
              <a:rPr lang="en-US" sz="1800" dirty="0" smtClean="0">
                <a:solidFill>
                  <a:srgbClr val="003F80"/>
                </a:solidFill>
              </a:rPr>
              <a:t>now require </a:t>
            </a:r>
            <a:r>
              <a:rPr lang="en-US" sz="1800" b="1" dirty="0">
                <a:solidFill>
                  <a:srgbClr val="003F80"/>
                </a:solidFill>
              </a:rPr>
              <a:t>minimal side clearance </a:t>
            </a:r>
            <a:endParaRPr lang="en-US" sz="1800" b="1" dirty="0" smtClean="0">
              <a:solidFill>
                <a:srgbClr val="003F80"/>
              </a:solidFill>
            </a:endParaRPr>
          </a:p>
          <a:p>
            <a:endParaRPr lang="en-US" sz="400" b="1" dirty="0" smtClean="0">
              <a:solidFill>
                <a:srgbClr val="003F80"/>
              </a:solidFill>
            </a:endParaRPr>
          </a:p>
          <a:p>
            <a:r>
              <a:rPr lang="en-US" sz="1800" dirty="0" smtClean="0">
                <a:solidFill>
                  <a:srgbClr val="003F80"/>
                </a:solidFill>
              </a:rPr>
              <a:t>Allows </a:t>
            </a:r>
            <a:r>
              <a:rPr lang="en-US" sz="1800" dirty="0">
                <a:solidFill>
                  <a:srgbClr val="003F80"/>
                </a:solidFill>
              </a:rPr>
              <a:t>machine to be placed directly beside walls and other equipment, </a:t>
            </a:r>
            <a:r>
              <a:rPr lang="en-US" sz="1800" b="1" dirty="0">
                <a:solidFill>
                  <a:srgbClr val="003F80"/>
                </a:solidFill>
              </a:rPr>
              <a:t>maximizing</a:t>
            </a:r>
            <a:r>
              <a:rPr lang="en-US" sz="1800" dirty="0">
                <a:solidFill>
                  <a:srgbClr val="003F80"/>
                </a:solidFill>
              </a:rPr>
              <a:t> valuable </a:t>
            </a:r>
            <a:r>
              <a:rPr lang="en-US" sz="1800" b="1" dirty="0">
                <a:solidFill>
                  <a:srgbClr val="003F80"/>
                </a:solidFill>
              </a:rPr>
              <a:t>kitchen </a:t>
            </a:r>
            <a:r>
              <a:rPr lang="en-US" sz="1800" b="1" dirty="0" smtClean="0">
                <a:solidFill>
                  <a:srgbClr val="003F80"/>
                </a:solidFill>
              </a:rPr>
              <a:t>space</a:t>
            </a:r>
          </a:p>
          <a:p>
            <a:endParaRPr lang="en-US" sz="400" b="1" dirty="0">
              <a:solidFill>
                <a:srgbClr val="003F8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rgbClr val="003F80"/>
                </a:solidFill>
              </a:rPr>
              <a:t>Many </a:t>
            </a:r>
            <a:r>
              <a:rPr lang="en-US" sz="1800" i="1" dirty="0">
                <a:solidFill>
                  <a:srgbClr val="003F80"/>
                </a:solidFill>
              </a:rPr>
              <a:t>Prodigy Plus models feature the smallest operational footprints in the </a:t>
            </a:r>
            <a:r>
              <a:rPr lang="en-US" sz="1800" i="1" dirty="0" smtClean="0">
                <a:solidFill>
                  <a:srgbClr val="003F80"/>
                </a:solidFill>
              </a:rPr>
              <a:t>industry</a:t>
            </a:r>
          </a:p>
          <a:p>
            <a:endParaRPr lang="en-US" sz="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B0F0"/>
                </a:solidFill>
              </a:rPr>
              <a:t>Front-located air filter</a:t>
            </a:r>
          </a:p>
          <a:p>
            <a:r>
              <a:rPr lang="en-US" sz="1800" dirty="0">
                <a:solidFill>
                  <a:srgbClr val="003F80"/>
                </a:solidFill>
              </a:rPr>
              <a:t>Ensures proper clearance and breathability for </a:t>
            </a:r>
            <a:r>
              <a:rPr lang="en-US" sz="1800" b="1" dirty="0">
                <a:solidFill>
                  <a:srgbClr val="003F80"/>
                </a:solidFill>
              </a:rPr>
              <a:t>maximum energy </a:t>
            </a:r>
            <a:r>
              <a:rPr lang="en-US" sz="1800" b="1" dirty="0" smtClean="0">
                <a:solidFill>
                  <a:srgbClr val="003F80"/>
                </a:solidFill>
              </a:rPr>
              <a:t>efficiency</a:t>
            </a:r>
          </a:p>
          <a:p>
            <a:endParaRPr lang="en-US" sz="400" b="1" dirty="0">
              <a:solidFill>
                <a:srgbClr val="003F80"/>
              </a:solidFill>
            </a:endParaRPr>
          </a:p>
          <a:p>
            <a:r>
              <a:rPr lang="en-US" sz="1800" dirty="0">
                <a:solidFill>
                  <a:srgbClr val="003F80"/>
                </a:solidFill>
              </a:rPr>
              <a:t>Easily rinsed and reused, and also dishwasher </a:t>
            </a:r>
            <a:r>
              <a:rPr lang="en-US" sz="1800" dirty="0" smtClean="0">
                <a:solidFill>
                  <a:srgbClr val="003F80"/>
                </a:solidFill>
              </a:rPr>
              <a:t>safe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1800" b="1" dirty="0">
                <a:solidFill>
                  <a:srgbClr val="003F80"/>
                </a:solidFill>
              </a:rPr>
              <a:t>Better visibility </a:t>
            </a:r>
            <a:r>
              <a:rPr lang="en-US" sz="1800" dirty="0">
                <a:solidFill>
                  <a:srgbClr val="003F80"/>
                </a:solidFill>
              </a:rPr>
              <a:t>keeps regular cleaning top-of-mind </a:t>
            </a:r>
            <a:r>
              <a:rPr lang="en-US" sz="1800" dirty="0" smtClean="0">
                <a:solidFill>
                  <a:srgbClr val="003F80"/>
                </a:solidFill>
              </a:rPr>
              <a:t>for operators</a:t>
            </a:r>
            <a:endParaRPr lang="en-US" sz="1800" dirty="0">
              <a:solidFill>
                <a:srgbClr val="003F80"/>
              </a:solidFill>
            </a:endParaRPr>
          </a:p>
          <a:p>
            <a:endParaRPr lang="en-US" sz="1800" dirty="0">
              <a:solidFill>
                <a:srgbClr val="003F8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78470" y="1020481"/>
            <a:ext cx="1726442" cy="1343107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Clean &amp; Operate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4263657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Patented </a:t>
            </a:r>
            <a:r>
              <a:rPr lang="en-US" b="1" i="1" dirty="0" smtClean="0">
                <a:solidFill>
                  <a:srgbClr val="00B0F0"/>
                </a:solidFill>
              </a:rPr>
              <a:t>Harvest </a:t>
            </a:r>
            <a:r>
              <a:rPr lang="en-US" b="1" i="1" dirty="0" smtClean="0">
                <a:solidFill>
                  <a:srgbClr val="00B0F0"/>
                </a:solidFill>
              </a:rPr>
              <a:t>Assist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Once ice cubes form within the evaporator plate, a patented process using a </a:t>
            </a:r>
            <a:r>
              <a:rPr lang="en-US" sz="2200" b="1" dirty="0">
                <a:solidFill>
                  <a:srgbClr val="003F80"/>
                </a:solidFill>
              </a:rPr>
              <a:t>minimal amount of hot gas </a:t>
            </a:r>
            <a:r>
              <a:rPr lang="en-US" sz="2200" dirty="0">
                <a:solidFill>
                  <a:srgbClr val="003F80"/>
                </a:solidFill>
              </a:rPr>
              <a:t>and an exclusive probe ensures that ice is easily and efficiently delivered to the </a:t>
            </a:r>
            <a:r>
              <a:rPr lang="en-US" sz="2200" dirty="0" smtClean="0">
                <a:solidFill>
                  <a:srgbClr val="003F80"/>
                </a:solidFill>
              </a:rPr>
              <a:t>bin</a:t>
            </a:r>
            <a:endParaRPr lang="en-US" sz="2200" dirty="0">
              <a:solidFill>
                <a:srgbClr val="003F80"/>
              </a:solidFill>
            </a:endParaRPr>
          </a:p>
          <a:p>
            <a:endParaRPr lang="en-US" sz="1000" dirty="0">
              <a:solidFill>
                <a:srgbClr val="003F8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Uses </a:t>
            </a:r>
            <a:r>
              <a:rPr lang="en-US" sz="2200" b="1" dirty="0">
                <a:solidFill>
                  <a:srgbClr val="003F80"/>
                </a:solidFill>
              </a:rPr>
              <a:t>minimal energy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Operate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56" y="1115973"/>
            <a:ext cx="3133123" cy="4198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1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-Sense-edited-cropp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127" y="1115974"/>
            <a:ext cx="3087590" cy="36514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138383" cy="50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Patented </a:t>
            </a:r>
            <a:r>
              <a:rPr lang="en-US" b="1" i="1" dirty="0" err="1" smtClean="0">
                <a:solidFill>
                  <a:srgbClr val="00B0F0"/>
                </a:solidFill>
              </a:rPr>
              <a:t>WaterSense</a:t>
            </a:r>
            <a:r>
              <a:rPr lang="en-US" b="1" i="1" dirty="0" smtClean="0">
                <a:solidFill>
                  <a:srgbClr val="00B0F0"/>
                </a:solidFill>
              </a:rPr>
              <a:t> Technology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3F80"/>
                </a:solidFill>
              </a:rPr>
              <a:t>Automatically adjusts based on water supply </a:t>
            </a:r>
            <a:r>
              <a:rPr lang="en-US" sz="2000" dirty="0" smtClean="0">
                <a:solidFill>
                  <a:srgbClr val="003F80"/>
                </a:solidFill>
              </a:rPr>
              <a:t>quality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Exclusive </a:t>
            </a:r>
            <a:r>
              <a:rPr lang="en-US" sz="2000" dirty="0">
                <a:solidFill>
                  <a:srgbClr val="003F80"/>
                </a:solidFill>
              </a:rPr>
              <a:t>feature helps </a:t>
            </a:r>
            <a:r>
              <a:rPr lang="en-US" sz="2000" b="1" dirty="0">
                <a:solidFill>
                  <a:srgbClr val="003F80"/>
                </a:solidFill>
              </a:rPr>
              <a:t>reduce scale buildup</a:t>
            </a:r>
            <a:r>
              <a:rPr lang="en-US" sz="2000" dirty="0">
                <a:solidFill>
                  <a:srgbClr val="003F80"/>
                </a:solidFill>
              </a:rPr>
              <a:t> for more sanitary ice </a:t>
            </a:r>
            <a:endParaRPr lang="en-US" sz="2000" dirty="0" smtClean="0">
              <a:solidFill>
                <a:srgbClr val="003F80"/>
              </a:solidFill>
            </a:endParaRPr>
          </a:p>
          <a:p>
            <a:endParaRPr lang="en-US" sz="400" dirty="0" smtClean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Reliable </a:t>
            </a:r>
            <a:r>
              <a:rPr lang="en-US" sz="2000" dirty="0">
                <a:solidFill>
                  <a:srgbClr val="003F80"/>
                </a:solidFill>
              </a:rPr>
              <a:t>sensor adjusts water purge at </a:t>
            </a:r>
            <a:r>
              <a:rPr lang="en-US" sz="2000" dirty="0" smtClean="0">
                <a:solidFill>
                  <a:srgbClr val="003F80"/>
                </a:solidFill>
              </a:rPr>
              <a:t>end </a:t>
            </a:r>
            <a:r>
              <a:rPr lang="en-US" sz="2000" dirty="0">
                <a:solidFill>
                  <a:srgbClr val="003F80"/>
                </a:solidFill>
              </a:rPr>
              <a:t>of each cycle to flush excess </a:t>
            </a:r>
            <a:r>
              <a:rPr lang="en-US" sz="2000" dirty="0" smtClean="0">
                <a:solidFill>
                  <a:srgbClr val="003F80"/>
                </a:solidFill>
              </a:rPr>
              <a:t>minerals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Automatically flushes the </a:t>
            </a:r>
            <a:r>
              <a:rPr lang="en-US" sz="2000" dirty="0">
                <a:solidFill>
                  <a:srgbClr val="003F80"/>
                </a:solidFill>
              </a:rPr>
              <a:t>system </a:t>
            </a:r>
            <a:r>
              <a:rPr lang="en-US" sz="2000" dirty="0" smtClean="0">
                <a:solidFill>
                  <a:srgbClr val="003F80"/>
                </a:solidFill>
              </a:rPr>
              <a:t>to </a:t>
            </a:r>
            <a:r>
              <a:rPr lang="en-US" sz="2000" b="1" dirty="0">
                <a:solidFill>
                  <a:srgbClr val="003F80"/>
                </a:solidFill>
              </a:rPr>
              <a:t>extend time between cleanings</a:t>
            </a:r>
            <a:r>
              <a:rPr lang="en-US" sz="2000" dirty="0">
                <a:solidFill>
                  <a:srgbClr val="003F80"/>
                </a:solidFill>
              </a:rPr>
              <a:t> </a:t>
            </a:r>
            <a:endParaRPr lang="en-US" sz="2000" dirty="0" smtClean="0">
              <a:solidFill>
                <a:srgbClr val="003F80"/>
              </a:solidFill>
            </a:endParaRP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Operators </a:t>
            </a:r>
            <a:r>
              <a:rPr lang="en-US" sz="2000" dirty="0">
                <a:solidFill>
                  <a:srgbClr val="003F80"/>
                </a:solidFill>
              </a:rPr>
              <a:t>can </a:t>
            </a:r>
            <a:r>
              <a:rPr lang="en-US" sz="2000" b="1" dirty="0" smtClean="0">
                <a:solidFill>
                  <a:srgbClr val="003F80"/>
                </a:solidFill>
              </a:rPr>
              <a:t>save </a:t>
            </a:r>
            <a:r>
              <a:rPr lang="en-US" sz="2000" b="1" dirty="0">
                <a:solidFill>
                  <a:srgbClr val="003F80"/>
                </a:solidFill>
              </a:rPr>
              <a:t>water and energy</a:t>
            </a:r>
            <a:r>
              <a:rPr lang="en-US" sz="2000" dirty="0">
                <a:solidFill>
                  <a:srgbClr val="003F80"/>
                </a:solidFill>
              </a:rPr>
              <a:t> </a:t>
            </a:r>
            <a:r>
              <a:rPr lang="en-US" sz="2000" dirty="0" smtClean="0">
                <a:solidFill>
                  <a:srgbClr val="003F80"/>
                </a:solidFill>
              </a:rPr>
              <a:t>where water conditions are better filtered by </a:t>
            </a:r>
            <a:r>
              <a:rPr lang="en-US" sz="2000" dirty="0">
                <a:solidFill>
                  <a:srgbClr val="003F80"/>
                </a:solidFill>
              </a:rPr>
              <a:t>recirculating clean, </a:t>
            </a:r>
            <a:r>
              <a:rPr lang="en-US" sz="2000" dirty="0" smtClean="0">
                <a:solidFill>
                  <a:srgbClr val="003F80"/>
                </a:solidFill>
              </a:rPr>
              <a:t>pre-chilled water </a:t>
            </a:r>
            <a:r>
              <a:rPr lang="en-US" sz="2000" dirty="0">
                <a:solidFill>
                  <a:srgbClr val="003F80"/>
                </a:solidFill>
              </a:rPr>
              <a:t>back into the ice-making </a:t>
            </a:r>
            <a:r>
              <a:rPr lang="en-US" sz="2000" dirty="0" smtClean="0">
                <a:solidFill>
                  <a:srgbClr val="003F80"/>
                </a:solidFill>
              </a:rPr>
              <a:t>process</a:t>
            </a:r>
            <a:endParaRPr lang="en-US" sz="2000" dirty="0">
              <a:solidFill>
                <a:srgbClr val="003F8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1844" y="1637973"/>
            <a:ext cx="2461847" cy="2523719"/>
          </a:xfrm>
          <a:prstGeom prst="roundRect">
            <a:avLst>
              <a:gd name="adj" fmla="val 7697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Operate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4577211" cy="4454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Vari</a:t>
            </a:r>
            <a:r>
              <a:rPr lang="en-US" b="1" i="1" dirty="0" smtClean="0">
                <a:solidFill>
                  <a:srgbClr val="00B0F0"/>
                </a:solidFill>
              </a:rPr>
              <a:t>-Smart™ Ice </a:t>
            </a:r>
            <a:r>
              <a:rPr lang="en-US" b="1" i="1" dirty="0">
                <a:solidFill>
                  <a:srgbClr val="00B0F0"/>
                </a:solidFill>
              </a:rPr>
              <a:t>L</a:t>
            </a:r>
            <a:r>
              <a:rPr lang="en-US" b="1" i="1" dirty="0" smtClean="0">
                <a:solidFill>
                  <a:srgbClr val="00B0F0"/>
                </a:solidFill>
              </a:rPr>
              <a:t>evel Control</a:t>
            </a:r>
          </a:p>
          <a:p>
            <a:pPr marL="0" indent="0">
              <a:buNone/>
            </a:pPr>
            <a:endParaRPr lang="en-US" sz="5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Optional ultrasonic ice level control sensor allows operators to manually adjust ice levels</a:t>
            </a:r>
          </a:p>
          <a:p>
            <a:endParaRPr lang="en-US" sz="5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Keeps </a:t>
            </a:r>
            <a:r>
              <a:rPr lang="en-US" sz="2200" dirty="0">
                <a:solidFill>
                  <a:srgbClr val="003F80"/>
                </a:solidFill>
              </a:rPr>
              <a:t>just the right amount of freshly made ice in the </a:t>
            </a:r>
            <a:r>
              <a:rPr lang="en-US" sz="2200" dirty="0" smtClean="0">
                <a:solidFill>
                  <a:srgbClr val="003F80"/>
                </a:solidFill>
              </a:rPr>
              <a:t>bin</a:t>
            </a:r>
          </a:p>
          <a:p>
            <a:endParaRPr lang="en-US" sz="5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b="1" dirty="0">
                <a:solidFill>
                  <a:srgbClr val="003F80"/>
                </a:solidFill>
              </a:rPr>
              <a:t>save water and </a:t>
            </a:r>
            <a:r>
              <a:rPr lang="en-US" sz="2200" b="1" dirty="0" smtClean="0">
                <a:solidFill>
                  <a:srgbClr val="003F80"/>
                </a:solidFill>
              </a:rPr>
              <a:t>energy</a:t>
            </a:r>
          </a:p>
          <a:p>
            <a:endParaRPr lang="en-US" sz="500" b="1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Connects </a:t>
            </a:r>
            <a:r>
              <a:rPr lang="en-US" sz="2200" dirty="0">
                <a:solidFill>
                  <a:srgbClr val="003F80"/>
                </a:solidFill>
              </a:rPr>
              <a:t>to existing </a:t>
            </a:r>
            <a:r>
              <a:rPr lang="en-US" sz="2200" dirty="0" smtClean="0">
                <a:solidFill>
                  <a:srgbClr val="003F80"/>
                </a:solidFill>
              </a:rPr>
              <a:t>controller</a:t>
            </a:r>
          </a:p>
          <a:p>
            <a:endParaRPr lang="en-US" sz="500" dirty="0" smtClean="0">
              <a:solidFill>
                <a:srgbClr val="003F80"/>
              </a:solidFill>
            </a:endParaRPr>
          </a:p>
          <a:p>
            <a:r>
              <a:rPr lang="en-US" sz="2200" dirty="0">
                <a:solidFill>
                  <a:srgbClr val="003F80"/>
                </a:solidFill>
              </a:rPr>
              <a:t>Ideal for seasonal changes in ice needs or if you’re planning to sanitize the bin</a:t>
            </a:r>
          </a:p>
          <a:p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49341" y="3315027"/>
            <a:ext cx="3454688" cy="1281357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900" b="1" dirty="0" smtClean="0">
              <a:solidFill>
                <a:srgbClr val="FFFFFF"/>
              </a:solidFill>
            </a:endParaRPr>
          </a:p>
          <a:p>
            <a:pPr algn="ctr" defTabSz="914400"/>
            <a:endParaRPr lang="en-US" sz="200" b="1" dirty="0">
              <a:solidFill>
                <a:srgbClr val="FFFFFF"/>
              </a:solidFill>
            </a:endParaRPr>
          </a:p>
          <a:p>
            <a:pPr algn="ctr" defTabSz="914400"/>
            <a:r>
              <a:rPr lang="en-US" sz="1600" b="1" dirty="0" smtClean="0">
                <a:solidFill>
                  <a:srgbClr val="FFFFFF"/>
                </a:solidFill>
              </a:rPr>
              <a:t>Also </a:t>
            </a:r>
            <a:r>
              <a:rPr lang="en-US" sz="1600" b="1" dirty="0">
                <a:solidFill>
                  <a:srgbClr val="FFFFFF"/>
                </a:solidFill>
              </a:rPr>
              <a:t>provides faster </a:t>
            </a:r>
            <a:r>
              <a:rPr lang="en-US" sz="1600" b="1" dirty="0" smtClean="0">
                <a:solidFill>
                  <a:srgbClr val="FFFFFF"/>
                </a:solidFill>
              </a:rPr>
              <a:t>ice turnover or for operating your machine in 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lower</a:t>
            </a:r>
            <a:r>
              <a:rPr lang="en-US" sz="1600" b="1" dirty="0">
                <a:solidFill>
                  <a:srgbClr val="FFFFFF"/>
                </a:solidFill>
              </a:rPr>
              <a:t>-cost energy </a:t>
            </a:r>
            <a:r>
              <a:rPr lang="en-US" sz="1600" b="1" dirty="0" smtClean="0">
                <a:solidFill>
                  <a:srgbClr val="FFFFFF"/>
                </a:solidFill>
              </a:rPr>
              <a:t>periods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VariSmart rough 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341" y="1115972"/>
            <a:ext cx="3454687" cy="23944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317436" y="1061426"/>
            <a:ext cx="1862667" cy="175211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Operate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4954773" cy="445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B0F0"/>
                </a:solidFill>
              </a:rPr>
              <a:t>ENERGY STAR-qualified models</a:t>
            </a:r>
          </a:p>
          <a:p>
            <a:pPr marL="0" indent="0">
              <a:buNone/>
            </a:pPr>
            <a:endParaRPr lang="en-US" sz="500" b="1" i="1" dirty="0" smtClean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3F80"/>
                </a:solidFill>
              </a:rPr>
              <a:t>Scotsman has always been committed to efficiency, specifically water and energy </a:t>
            </a:r>
            <a:r>
              <a:rPr lang="en-US" sz="2000" dirty="0" smtClean="0">
                <a:solidFill>
                  <a:srgbClr val="003F80"/>
                </a:solidFill>
              </a:rPr>
              <a:t>savings</a:t>
            </a:r>
          </a:p>
          <a:p>
            <a:endParaRPr lang="en-US" sz="1000" dirty="0">
              <a:solidFill>
                <a:srgbClr val="003F80"/>
              </a:solidFill>
            </a:endParaRPr>
          </a:p>
          <a:p>
            <a:r>
              <a:rPr lang="en-US" sz="2000" dirty="0">
                <a:solidFill>
                  <a:srgbClr val="003F80"/>
                </a:solidFill>
              </a:rPr>
              <a:t>Many Prodigy Plus units are ENERGY </a:t>
            </a:r>
            <a:r>
              <a:rPr lang="en-US" sz="2000" dirty="0" smtClean="0">
                <a:solidFill>
                  <a:srgbClr val="003F80"/>
                </a:solidFill>
              </a:rPr>
              <a:t>STAR-qualified</a:t>
            </a:r>
          </a:p>
          <a:p>
            <a:endParaRPr lang="en-US" sz="10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2012 &amp; 2013 ENERGY </a:t>
            </a:r>
            <a:r>
              <a:rPr lang="en-US" sz="2000" dirty="0">
                <a:solidFill>
                  <a:srgbClr val="003F80"/>
                </a:solidFill>
              </a:rPr>
              <a:t>STAR Partner of the Year, 2011 ENERGY STAR Excellence in Energy-Efficient Product Design Award</a:t>
            </a:r>
          </a:p>
          <a:p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Operate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pic>
        <p:nvPicPr>
          <p:cNvPr id="13" name="Picture 12" descr="C0322SA-1D-HD22-cropped-energy-star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2" y="1150697"/>
            <a:ext cx="2882988" cy="260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625005" y="5088831"/>
            <a:ext cx="4689606" cy="576384"/>
            <a:chOff x="722365" y="4873437"/>
            <a:chExt cx="4689606" cy="5763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65" y="4873437"/>
              <a:ext cx="1433794" cy="5247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79" y="4873437"/>
              <a:ext cx="1430925" cy="5763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46" y="4873437"/>
              <a:ext cx="1430925" cy="576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0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ison-Chart-R1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76200" y="1150815"/>
            <a:ext cx="8948616" cy="41069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the </a:t>
            </a:r>
            <a:r>
              <a:rPr lang="en-US" sz="4000" b="1" i="1" dirty="0">
                <a:solidFill>
                  <a:srgbClr val="1F497D"/>
                </a:solidFill>
              </a:rPr>
              <a:t>C</a:t>
            </a:r>
            <a:r>
              <a:rPr lang="en-US" sz="4000" b="1" i="1" dirty="0" smtClean="0">
                <a:solidFill>
                  <a:srgbClr val="1F497D"/>
                </a:solidFill>
              </a:rPr>
              <a:t>omplete Package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412958" cy="10026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Scotsman’s cube, flake and nugget ice machines are designed with one goal in mind: </a:t>
            </a:r>
            <a:r>
              <a:rPr lang="en-US" sz="2600" i="1" dirty="0" smtClean="0">
                <a:solidFill>
                  <a:srgbClr val="00B0F0"/>
                </a:solidFill>
              </a:rPr>
              <a:t>Total customer satisfaction</a:t>
            </a:r>
            <a:endParaRPr lang="en-US" sz="2600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2012374"/>
            <a:ext cx="8596314" cy="36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82783" r="41487" b="5400"/>
          <a:stretch/>
        </p:blipFill>
        <p:spPr bwMode="auto">
          <a:xfrm>
            <a:off x="1276597" y="4992625"/>
            <a:ext cx="4069676" cy="4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t="73405" r="51772" b="21194"/>
          <a:stretch/>
        </p:blipFill>
        <p:spPr bwMode="auto">
          <a:xfrm>
            <a:off x="5315535" y="5224275"/>
            <a:ext cx="125161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All About </a:t>
            </a:r>
            <a:r>
              <a:rPr lang="en-US" sz="4000" b="1" i="1" dirty="0" smtClean="0">
                <a:solidFill>
                  <a:srgbClr val="1F497D"/>
                </a:solidFill>
              </a:rPr>
              <a:t>Customer Satisfaction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0530SA-1D-on-B530S-RGB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923" y="984950"/>
            <a:ext cx="2899060" cy="50257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0059" y="1773084"/>
            <a:ext cx="3982586" cy="852175"/>
            <a:chOff x="280059" y="1773084"/>
            <a:chExt cx="3982586" cy="852175"/>
          </a:xfrm>
        </p:grpSpPr>
        <p:grpSp>
          <p:nvGrpSpPr>
            <p:cNvPr id="31" name="Group 30"/>
            <p:cNvGrpSpPr/>
            <p:nvPr/>
          </p:nvGrpSpPr>
          <p:grpSpPr>
            <a:xfrm>
              <a:off x="2540008" y="1773084"/>
              <a:ext cx="1722637" cy="602321"/>
              <a:chOff x="2338105" y="1773084"/>
              <a:chExt cx="1722637" cy="60232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963050" y="1773084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Connector 7"/>
              <p:cNvCxnSpPr>
                <a:stCxn id="3" idx="2"/>
                <a:endCxn id="23" idx="3"/>
              </p:cNvCxnSpPr>
              <p:nvPr/>
            </p:nvCxnSpPr>
            <p:spPr>
              <a:xfrm flipH="1">
                <a:off x="2338105" y="1821930"/>
                <a:ext cx="1624945" cy="553475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280059" y="2125550"/>
              <a:ext cx="2259949" cy="499709"/>
              <a:chOff x="84667" y="1915766"/>
              <a:chExt cx="2259949" cy="49970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4667" y="1915766"/>
                <a:ext cx="2259949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b="1" dirty="0">
                    <a:solidFill>
                      <a:srgbClr val="00B050"/>
                    </a:solidFill>
                  </a:rPr>
                  <a:t>+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Front</a:t>
                </a:r>
                <a:r>
                  <a:rPr lang="en-US" sz="1400" dirty="0">
                    <a:solidFill>
                      <a:srgbClr val="00B050"/>
                    </a:solidFill>
                  </a:rPr>
                  <a:t>-located air filter for more efficient operation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2338105" y="1944359"/>
                <a:ext cx="0" cy="42305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560103" y="1266079"/>
            <a:ext cx="3412723" cy="702329"/>
            <a:chOff x="560103" y="1266079"/>
            <a:chExt cx="3412723" cy="702329"/>
          </a:xfrm>
        </p:grpSpPr>
        <p:grpSp>
          <p:nvGrpSpPr>
            <p:cNvPr id="76" name="Group 75"/>
            <p:cNvGrpSpPr/>
            <p:nvPr/>
          </p:nvGrpSpPr>
          <p:grpSpPr>
            <a:xfrm>
              <a:off x="2533497" y="1298094"/>
              <a:ext cx="1439329" cy="319150"/>
              <a:chOff x="2331594" y="1961715"/>
              <a:chExt cx="1439329" cy="31915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673231" y="1961715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Straight Connector 77"/>
              <p:cNvCxnSpPr>
                <a:stCxn id="77" idx="2"/>
                <a:endCxn id="80" idx="3"/>
              </p:cNvCxnSpPr>
              <p:nvPr/>
            </p:nvCxnSpPr>
            <p:spPr>
              <a:xfrm flipH="1">
                <a:off x="2331594" y="2010561"/>
                <a:ext cx="1341637" cy="270304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560103" y="1266079"/>
              <a:ext cx="1973394" cy="702329"/>
              <a:chOff x="371222" y="1915766"/>
              <a:chExt cx="1973394" cy="70232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71222" y="1915766"/>
                <a:ext cx="1973394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b="1" dirty="0">
                    <a:solidFill>
                      <a:srgbClr val="00B050"/>
                    </a:solidFill>
                  </a:rPr>
                  <a:t>+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One</a:t>
                </a:r>
                <a:r>
                  <a:rPr lang="en-US" sz="1400" dirty="0">
                    <a:solidFill>
                      <a:srgbClr val="00B050"/>
                    </a:solidFill>
                  </a:rPr>
                  <a:t>-touch cleaning reduces labor costs and saves time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5133418" y="1139599"/>
            <a:ext cx="3632838" cy="499709"/>
            <a:chOff x="5133418" y="1139599"/>
            <a:chExt cx="3632838" cy="499709"/>
          </a:xfrm>
        </p:grpSpPr>
        <p:grpSp>
          <p:nvGrpSpPr>
            <p:cNvPr id="86" name="Group 85"/>
            <p:cNvGrpSpPr/>
            <p:nvPr/>
          </p:nvGrpSpPr>
          <p:grpSpPr>
            <a:xfrm>
              <a:off x="5133418" y="1389454"/>
              <a:ext cx="1125409" cy="238424"/>
              <a:chOff x="2743211" y="2573721"/>
              <a:chExt cx="1125409" cy="23842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743211" y="271445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8" name="Straight Connector 87"/>
              <p:cNvCxnSpPr>
                <a:stCxn id="87" idx="6"/>
                <a:endCxn id="90" idx="1"/>
              </p:cNvCxnSpPr>
              <p:nvPr/>
            </p:nvCxnSpPr>
            <p:spPr>
              <a:xfrm flipV="1">
                <a:off x="2840903" y="2573721"/>
                <a:ext cx="1027717" cy="18957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6258827" y="1139599"/>
              <a:ext cx="2507429" cy="499709"/>
              <a:chOff x="84667" y="1902740"/>
              <a:chExt cx="2507429" cy="49970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84667" y="1902740"/>
                <a:ext cx="2507429" cy="499709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defTabSz="914400">
                  <a:lnSpc>
                    <a:spcPts val="1580"/>
                  </a:lnSpc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17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Self</a:t>
                </a:r>
                <a:r>
                  <a:rPr lang="en-US" sz="1400" dirty="0">
                    <a:solidFill>
                      <a:srgbClr val="00B050"/>
                    </a:solidFill>
                  </a:rPr>
                  <a:t>-aligning front panel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for easy access to key components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V="1">
                <a:off x="84669" y="1921045"/>
                <a:ext cx="0" cy="44698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4047719" y="2362701"/>
            <a:ext cx="4847498" cy="1628076"/>
            <a:chOff x="4047719" y="932003"/>
            <a:chExt cx="4847498" cy="1628076"/>
          </a:xfrm>
        </p:grpSpPr>
        <p:grpSp>
          <p:nvGrpSpPr>
            <p:cNvPr id="104" name="Group 103"/>
            <p:cNvGrpSpPr/>
            <p:nvPr/>
          </p:nvGrpSpPr>
          <p:grpSpPr>
            <a:xfrm>
              <a:off x="4047719" y="932003"/>
              <a:ext cx="2217622" cy="1276912"/>
              <a:chOff x="2100384" y="1397903"/>
              <a:chExt cx="2217622" cy="127691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100384" y="139790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6" name="Straight Connector 105"/>
              <p:cNvCxnSpPr>
                <a:stCxn id="105" idx="6"/>
                <a:endCxn id="108" idx="1"/>
              </p:cNvCxnSpPr>
              <p:nvPr/>
            </p:nvCxnSpPr>
            <p:spPr>
              <a:xfrm>
                <a:off x="2198076" y="1446749"/>
                <a:ext cx="2119930" cy="122806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6265341" y="1857750"/>
              <a:ext cx="2629876" cy="702329"/>
              <a:chOff x="84667" y="1902740"/>
              <a:chExt cx="2629876" cy="702329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4667" y="1902740"/>
                <a:ext cx="2629876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ts val="1580"/>
                  </a:lnSpc>
                </a:pPr>
                <a:r>
                  <a:rPr lang="en-US" b="1" dirty="0">
                    <a:solidFill>
                      <a:srgbClr val="00B050"/>
                    </a:solidFill>
                  </a:rPr>
                  <a:t>+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Industry</a:t>
                </a:r>
                <a:r>
                  <a:rPr lang="en-US" sz="1400" dirty="0">
                    <a:solidFill>
                      <a:srgbClr val="00B050"/>
                    </a:solidFill>
                  </a:rPr>
                  <a:t>-exclusive QR code instantly connects users to service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information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 flipV="1">
                <a:off x="84669" y="1967493"/>
                <a:ext cx="0" cy="60469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43282" y="5361685"/>
            <a:ext cx="3487623" cy="510193"/>
            <a:chOff x="143282" y="5361685"/>
            <a:chExt cx="3487623" cy="510193"/>
          </a:xfrm>
        </p:grpSpPr>
        <p:grpSp>
          <p:nvGrpSpPr>
            <p:cNvPr id="118" name="Group 117"/>
            <p:cNvGrpSpPr/>
            <p:nvPr/>
          </p:nvGrpSpPr>
          <p:grpSpPr>
            <a:xfrm>
              <a:off x="2540009" y="5509331"/>
              <a:ext cx="1090896" cy="112693"/>
              <a:chOff x="2286004" y="2903516"/>
              <a:chExt cx="1090896" cy="112693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279208" y="2903516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0" name="Straight Connector 119"/>
              <p:cNvCxnSpPr>
                <a:stCxn id="119" idx="2"/>
                <a:endCxn id="122" idx="3"/>
              </p:cNvCxnSpPr>
              <p:nvPr/>
            </p:nvCxnSpPr>
            <p:spPr>
              <a:xfrm flipH="1">
                <a:off x="2286004" y="2952362"/>
                <a:ext cx="993204" cy="63847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43282" y="5361685"/>
              <a:ext cx="2396727" cy="510193"/>
              <a:chOff x="-52110" y="1944360"/>
              <a:chExt cx="2396727" cy="510193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-52110" y="1954844"/>
                <a:ext cx="2396727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rgbClr val="1F497D"/>
                    </a:solidFill>
                  </a:rPr>
                  <a:t>Operational footprint among the </a:t>
                </a:r>
                <a:r>
                  <a:rPr lang="en-US" sz="1400" dirty="0">
                    <a:solidFill>
                      <a:srgbClr val="1F497D"/>
                    </a:solidFill>
                  </a:rPr>
                  <a:t>industry’s </a:t>
                </a:r>
                <a:r>
                  <a:rPr lang="en-US" sz="1400" dirty="0" smtClean="0">
                    <a:solidFill>
                      <a:srgbClr val="1F497D"/>
                    </a:solidFill>
                  </a:rPr>
                  <a:t>smallest</a:t>
                </a:r>
                <a:endParaRPr lang="en-US" sz="14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2338105" y="1944360"/>
                <a:ext cx="0" cy="49420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842283" y="4900234"/>
            <a:ext cx="3832799" cy="499709"/>
            <a:chOff x="4842283" y="4469126"/>
            <a:chExt cx="3832799" cy="499709"/>
          </a:xfrm>
        </p:grpSpPr>
        <p:grpSp>
          <p:nvGrpSpPr>
            <p:cNvPr id="126" name="Group 125"/>
            <p:cNvGrpSpPr/>
            <p:nvPr/>
          </p:nvGrpSpPr>
          <p:grpSpPr>
            <a:xfrm>
              <a:off x="4842283" y="4506547"/>
              <a:ext cx="1416544" cy="212434"/>
              <a:chOff x="2894948" y="2996926"/>
              <a:chExt cx="1416544" cy="21243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2894948" y="2996926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8" name="Straight Connector 127"/>
              <p:cNvCxnSpPr>
                <a:stCxn id="127" idx="6"/>
                <a:endCxn id="130" idx="1"/>
              </p:cNvCxnSpPr>
              <p:nvPr/>
            </p:nvCxnSpPr>
            <p:spPr>
              <a:xfrm>
                <a:off x="2992640" y="3045772"/>
                <a:ext cx="1318852" cy="16358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6258827" y="4469126"/>
              <a:ext cx="2416255" cy="499709"/>
              <a:chOff x="84667" y="1915766"/>
              <a:chExt cx="2416255" cy="499709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4667" y="1915766"/>
                <a:ext cx="2416255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rgbClr val="1F497D"/>
                    </a:solidFill>
                  </a:rPr>
                  <a:t>A </a:t>
                </a:r>
                <a:r>
                  <a:rPr lang="en-US" sz="1400" dirty="0">
                    <a:solidFill>
                      <a:srgbClr val="1F497D"/>
                    </a:solidFill>
                  </a:rPr>
                  <a:t>full range of water- and energy-saving features</a:t>
                </a: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84669" y="1915766"/>
                <a:ext cx="0" cy="483723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682726" y="2278951"/>
            <a:ext cx="4212491" cy="907218"/>
            <a:chOff x="4682726" y="2630546"/>
            <a:chExt cx="4212491" cy="907218"/>
          </a:xfrm>
        </p:grpSpPr>
        <p:grpSp>
          <p:nvGrpSpPr>
            <p:cNvPr id="141" name="Group 140"/>
            <p:cNvGrpSpPr/>
            <p:nvPr/>
          </p:nvGrpSpPr>
          <p:grpSpPr>
            <a:xfrm>
              <a:off x="4682726" y="2630546"/>
              <a:ext cx="1576101" cy="556054"/>
              <a:chOff x="2292518" y="2010893"/>
              <a:chExt cx="1576101" cy="556054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2292518" y="201089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3" name="Straight Connector 142"/>
              <p:cNvCxnSpPr>
                <a:stCxn id="142" idx="6"/>
                <a:endCxn id="145" idx="1"/>
              </p:cNvCxnSpPr>
              <p:nvPr/>
            </p:nvCxnSpPr>
            <p:spPr>
              <a:xfrm>
                <a:off x="2390210" y="2059739"/>
                <a:ext cx="1478409" cy="50720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6258827" y="2835435"/>
              <a:ext cx="2636390" cy="702329"/>
              <a:chOff x="84667" y="1915766"/>
              <a:chExt cx="2636390" cy="702329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84667" y="1915766"/>
                <a:ext cx="2636390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rgbClr val="1F497D"/>
                    </a:solidFill>
                  </a:rPr>
                  <a:t>Smart</a:t>
                </a:r>
                <a:r>
                  <a:rPr lang="en-US" sz="1400" dirty="0">
                    <a:solidFill>
                      <a:srgbClr val="1F497D"/>
                    </a:solidFill>
                  </a:rPr>
                  <a:t>-</a:t>
                </a:r>
                <a:r>
                  <a:rPr lang="en-US" sz="1400" dirty="0" smtClean="0">
                    <a:solidFill>
                      <a:srgbClr val="1F497D"/>
                    </a:solidFill>
                  </a:rPr>
                  <a:t>Board™ advanced feature module </a:t>
                </a:r>
                <a:r>
                  <a:rPr lang="en-US" sz="1400" dirty="0">
                    <a:solidFill>
                      <a:srgbClr val="1F497D"/>
                    </a:solidFill>
                  </a:rPr>
                  <a:t>available for additional diagnostic </a:t>
                </a:r>
                <a:r>
                  <a:rPr lang="en-US" sz="1400" dirty="0" smtClean="0">
                    <a:solidFill>
                      <a:srgbClr val="1F497D"/>
                    </a:solidFill>
                  </a:rPr>
                  <a:t>capabilities</a:t>
                </a:r>
                <a:endParaRPr lang="en-US" sz="14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V="1">
                <a:off x="84669" y="1934071"/>
                <a:ext cx="0" cy="646290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5115834" y="4146330"/>
            <a:ext cx="3969551" cy="562377"/>
            <a:chOff x="5115834" y="3575553"/>
            <a:chExt cx="3969551" cy="562377"/>
          </a:xfrm>
        </p:grpSpPr>
        <p:grpSp>
          <p:nvGrpSpPr>
            <p:cNvPr id="149" name="Group 148"/>
            <p:cNvGrpSpPr/>
            <p:nvPr/>
          </p:nvGrpSpPr>
          <p:grpSpPr>
            <a:xfrm>
              <a:off x="5115834" y="3575553"/>
              <a:ext cx="1142993" cy="282407"/>
              <a:chOff x="2725626" y="2018487"/>
              <a:chExt cx="1142993" cy="282407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2725626" y="2018487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" name="Straight Connector 150"/>
              <p:cNvCxnSpPr>
                <a:stCxn id="150" idx="6"/>
                <a:endCxn id="153" idx="1"/>
              </p:cNvCxnSpPr>
              <p:nvPr/>
            </p:nvCxnSpPr>
            <p:spPr>
              <a:xfrm>
                <a:off x="2823318" y="2067333"/>
                <a:ext cx="1045301" cy="233561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6258827" y="3608105"/>
              <a:ext cx="2826558" cy="529825"/>
              <a:chOff x="84667" y="1915766"/>
              <a:chExt cx="2826558" cy="529825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84667" y="1915766"/>
                <a:ext cx="2826558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ts val="1580"/>
                  </a:lnSpc>
                </a:pPr>
                <a:r>
                  <a:rPr lang="en-US" sz="1400" dirty="0">
                    <a:solidFill>
                      <a:srgbClr val="1F497D"/>
                    </a:solidFill>
                  </a:rPr>
                  <a:t>Antimicrobial protection guards internal surfaces between cleanings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V="1">
                <a:off x="84669" y="1921045"/>
                <a:ext cx="0" cy="52454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80059" y="2398022"/>
            <a:ext cx="3434202" cy="937629"/>
            <a:chOff x="280059" y="2398022"/>
            <a:chExt cx="3434202" cy="937629"/>
          </a:xfrm>
        </p:grpSpPr>
        <p:grpSp>
          <p:nvGrpSpPr>
            <p:cNvPr id="158" name="Group 157"/>
            <p:cNvGrpSpPr/>
            <p:nvPr/>
          </p:nvGrpSpPr>
          <p:grpSpPr>
            <a:xfrm>
              <a:off x="2540008" y="2398022"/>
              <a:ext cx="1174253" cy="687775"/>
              <a:chOff x="2338105" y="1687630"/>
              <a:chExt cx="1174253" cy="687775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414666" y="1687630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Straight Connector 159"/>
              <p:cNvCxnSpPr>
                <a:stCxn id="159" idx="2"/>
                <a:endCxn id="162" idx="3"/>
              </p:cNvCxnSpPr>
              <p:nvPr/>
            </p:nvCxnSpPr>
            <p:spPr>
              <a:xfrm flipH="1">
                <a:off x="2338105" y="1736476"/>
                <a:ext cx="1076561" cy="63892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280059" y="2835942"/>
              <a:ext cx="2259949" cy="499709"/>
              <a:chOff x="84667" y="1915766"/>
              <a:chExt cx="2259949" cy="499709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84667" y="1915766"/>
                <a:ext cx="2259949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b="1" dirty="0">
                    <a:solidFill>
                      <a:srgbClr val="00B050"/>
                    </a:solidFill>
                  </a:rPr>
                  <a:t>+ </a:t>
                </a:r>
                <a:r>
                  <a:rPr lang="en-US" sz="1400" dirty="0" err="1" smtClean="0">
                    <a:solidFill>
                      <a:srgbClr val="00B050"/>
                    </a:solidFill>
                  </a:rPr>
                  <a:t>AutoAlert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™ </a:t>
                </a:r>
                <a:r>
                  <a:rPr lang="en-US" sz="1400" dirty="0">
                    <a:solidFill>
                      <a:srgbClr val="00B050"/>
                    </a:solidFill>
                  </a:rPr>
                  <a:t>indicator lights for better visibility</a:t>
                </a: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2338105" y="1944359"/>
                <a:ext cx="0" cy="42305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188872" y="3533952"/>
            <a:ext cx="3292235" cy="702329"/>
            <a:chOff x="188872" y="3533952"/>
            <a:chExt cx="3292235" cy="702329"/>
          </a:xfrm>
        </p:grpSpPr>
        <p:grpSp>
          <p:nvGrpSpPr>
            <p:cNvPr id="165" name="Group 164"/>
            <p:cNvGrpSpPr/>
            <p:nvPr/>
          </p:nvGrpSpPr>
          <p:grpSpPr>
            <a:xfrm>
              <a:off x="2533497" y="3706549"/>
              <a:ext cx="947610" cy="178568"/>
              <a:chOff x="2331594" y="2154401"/>
              <a:chExt cx="947610" cy="178568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3181512" y="2154401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7" name="Straight Connector 166"/>
              <p:cNvCxnSpPr>
                <a:stCxn id="166" idx="2"/>
                <a:endCxn id="169" idx="3"/>
              </p:cNvCxnSpPr>
              <p:nvPr/>
            </p:nvCxnSpPr>
            <p:spPr>
              <a:xfrm flipH="1">
                <a:off x="2331594" y="2203247"/>
                <a:ext cx="849918" cy="12972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188872" y="3533952"/>
              <a:ext cx="2344625" cy="702329"/>
              <a:chOff x="-9" y="1915766"/>
              <a:chExt cx="2344625" cy="702329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-9" y="1915766"/>
                <a:ext cx="2344625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sz="1400" dirty="0">
                    <a:solidFill>
                      <a:srgbClr val="1F497D"/>
                    </a:solidFill>
                  </a:rPr>
                  <a:t>Optional </a:t>
                </a:r>
                <a:r>
                  <a:rPr lang="en-US" sz="1400" dirty="0" err="1">
                    <a:solidFill>
                      <a:srgbClr val="1F497D"/>
                    </a:solidFill>
                  </a:rPr>
                  <a:t>Vari</a:t>
                </a:r>
                <a:r>
                  <a:rPr lang="en-US" sz="1400" dirty="0">
                    <a:solidFill>
                      <a:srgbClr val="1F497D"/>
                    </a:solidFill>
                  </a:rPr>
                  <a:t>-</a:t>
                </a:r>
                <a:r>
                  <a:rPr lang="en-US" sz="1400" dirty="0" smtClean="0">
                    <a:solidFill>
                      <a:srgbClr val="1F497D"/>
                    </a:solidFill>
                  </a:rPr>
                  <a:t>Smart™ </a:t>
                </a:r>
                <a:r>
                  <a:rPr lang="en-US" sz="1400" dirty="0">
                    <a:solidFill>
                      <a:srgbClr val="1F497D"/>
                    </a:solidFill>
                  </a:rPr>
                  <a:t>ice level control allows operators to </a:t>
                </a:r>
                <a:r>
                  <a:rPr lang="en-US" sz="1400" dirty="0" smtClean="0">
                    <a:solidFill>
                      <a:srgbClr val="1F497D"/>
                    </a:solidFill>
                  </a:rPr>
                  <a:t>customize ice levels</a:t>
                </a:r>
                <a:endParaRPr lang="en-US" sz="14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633046" y="4430048"/>
            <a:ext cx="3001121" cy="710707"/>
            <a:chOff x="633046" y="4430048"/>
            <a:chExt cx="3001121" cy="710707"/>
          </a:xfrm>
        </p:grpSpPr>
        <p:grpSp>
          <p:nvGrpSpPr>
            <p:cNvPr id="172" name="Group 171"/>
            <p:cNvGrpSpPr/>
            <p:nvPr/>
          </p:nvGrpSpPr>
          <p:grpSpPr>
            <a:xfrm>
              <a:off x="2533497" y="4430769"/>
              <a:ext cx="1100670" cy="354633"/>
              <a:chOff x="2331594" y="2026653"/>
              <a:chExt cx="1100670" cy="354633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3334572" y="202665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4" name="Straight Connector 173"/>
              <p:cNvCxnSpPr>
                <a:stCxn id="173" idx="2"/>
                <a:endCxn id="176" idx="3"/>
              </p:cNvCxnSpPr>
              <p:nvPr/>
            </p:nvCxnSpPr>
            <p:spPr>
              <a:xfrm flipH="1">
                <a:off x="2331594" y="2075499"/>
                <a:ext cx="1002978" cy="305787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633046" y="4430048"/>
              <a:ext cx="1900451" cy="710707"/>
              <a:chOff x="444165" y="1915766"/>
              <a:chExt cx="1900451" cy="71070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444165" y="1915766"/>
                <a:ext cx="1900451" cy="710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914400">
                  <a:lnSpc>
                    <a:spcPts val="1580"/>
                  </a:lnSpc>
                </a:pPr>
                <a:r>
                  <a:rPr lang="en-US" sz="1400" dirty="0">
                    <a:solidFill>
                      <a:schemeClr val="tx2"/>
                    </a:solidFill>
                  </a:rPr>
                  <a:t>Patented Harvest Assist efficiently moves cube ice to the bin</a:t>
                </a:r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5113227" y="1669272"/>
            <a:ext cx="3888268" cy="800219"/>
            <a:chOff x="5113227" y="2674667"/>
            <a:chExt cx="3888268" cy="800219"/>
          </a:xfrm>
        </p:grpSpPr>
        <p:grpSp>
          <p:nvGrpSpPr>
            <p:cNvPr id="95" name="Group 94"/>
            <p:cNvGrpSpPr/>
            <p:nvPr/>
          </p:nvGrpSpPr>
          <p:grpSpPr>
            <a:xfrm>
              <a:off x="5113227" y="3074777"/>
              <a:ext cx="1145599" cy="118632"/>
              <a:chOff x="2723019" y="2455124"/>
              <a:chExt cx="1145599" cy="11863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723019" y="2476064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580"/>
                  </a:lnSpc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0" name="Straight Connector 99"/>
              <p:cNvCxnSpPr>
                <a:stCxn id="99" idx="6"/>
                <a:endCxn id="97" idx="1"/>
              </p:cNvCxnSpPr>
              <p:nvPr/>
            </p:nvCxnSpPr>
            <p:spPr>
              <a:xfrm flipV="1">
                <a:off x="2820711" y="2455124"/>
                <a:ext cx="1047907" cy="6978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6258826" y="2674667"/>
              <a:ext cx="2742669" cy="800219"/>
              <a:chOff x="84666" y="1754998"/>
              <a:chExt cx="2742669" cy="800219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4666" y="1754998"/>
                <a:ext cx="2742669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US" b="1" dirty="0">
                    <a:solidFill>
                      <a:srgbClr val="00B050"/>
                    </a:solidFill>
                  </a:rPr>
                  <a:t>+</a:t>
                </a:r>
                <a:r>
                  <a:rPr lang="en-US" sz="1400" dirty="0">
                    <a:solidFill>
                      <a:srgbClr val="00B050"/>
                    </a:solidFill>
                  </a:rPr>
                  <a:t> Patented </a:t>
                </a:r>
                <a:r>
                  <a:rPr lang="en-US" sz="1400" dirty="0" err="1">
                    <a:solidFill>
                      <a:srgbClr val="00B050"/>
                    </a:solidFill>
                  </a:rPr>
                  <a:t>WaterSense</a:t>
                </a:r>
                <a:r>
                  <a:rPr lang="en-US" sz="1400" dirty="0">
                    <a:solidFill>
                      <a:srgbClr val="00B050"/>
                    </a:solidFill>
                  </a:rPr>
                  <a:t> purge control automatically reduces scale buildup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84669" y="1934071"/>
                <a:ext cx="0" cy="46276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F497D"/>
                </a:solidFill>
              </a:rPr>
              <a:t>The Prodigy Plus </a:t>
            </a:r>
            <a:r>
              <a:rPr lang="en-US" b="1" i="1" dirty="0" smtClean="0">
                <a:solidFill>
                  <a:srgbClr val="1F497D"/>
                </a:solidFill>
              </a:rPr>
              <a:t>Difference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71656" y="3391886"/>
            <a:ext cx="3332373" cy="1139744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 b="1" dirty="0" smtClean="0">
              <a:solidFill>
                <a:srgbClr val="FFFFFF"/>
              </a:solidFill>
            </a:endParaRPr>
          </a:p>
          <a:p>
            <a:pPr algn="ctr" defTabSz="914400"/>
            <a:r>
              <a:rPr lang="en-US" b="1" dirty="0" smtClean="0">
                <a:solidFill>
                  <a:srgbClr val="FFFFFF"/>
                </a:solidFill>
              </a:rPr>
              <a:t>Instantly diagnose issues when warning lights appear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Power-On-colored-lights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7" t="29299" r="22625" b="19192"/>
          <a:stretch/>
        </p:blipFill>
        <p:spPr>
          <a:xfrm>
            <a:off x="5471656" y="1217736"/>
            <a:ext cx="3332374" cy="2377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4512082" cy="446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AutoAlert</a:t>
            </a:r>
            <a:r>
              <a:rPr lang="en-US" b="1" i="1" dirty="0" smtClean="0">
                <a:solidFill>
                  <a:srgbClr val="00B0F0"/>
                </a:solidFill>
              </a:rPr>
              <a:t>™</a:t>
            </a:r>
          </a:p>
          <a:p>
            <a:pPr marL="0" indent="0">
              <a:buNone/>
            </a:pPr>
            <a:endParaRPr lang="en-US" sz="8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Innovative </a:t>
            </a:r>
            <a:r>
              <a:rPr lang="en-US" sz="2200" dirty="0">
                <a:solidFill>
                  <a:srgbClr val="003F80"/>
                </a:solidFill>
              </a:rPr>
              <a:t>LED indicator lights keep operators informed of unit’s </a:t>
            </a:r>
            <a:r>
              <a:rPr lang="en-US" sz="2200" dirty="0" smtClean="0">
                <a:solidFill>
                  <a:srgbClr val="003F80"/>
                </a:solidFill>
              </a:rPr>
              <a:t>status</a:t>
            </a: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Signals </a:t>
            </a:r>
            <a:r>
              <a:rPr lang="en-US" sz="2200" dirty="0">
                <a:solidFill>
                  <a:srgbClr val="003F80"/>
                </a:solidFill>
              </a:rPr>
              <a:t>staff when it’s time to descale, sanitize and </a:t>
            </a:r>
            <a:r>
              <a:rPr lang="en-US" sz="2200" dirty="0" smtClean="0">
                <a:solidFill>
                  <a:srgbClr val="003F80"/>
                </a:solidFill>
              </a:rPr>
              <a:t>more</a:t>
            </a: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Relocated </a:t>
            </a:r>
            <a:r>
              <a:rPr lang="en-US" sz="2200" dirty="0">
                <a:solidFill>
                  <a:srgbClr val="003F80"/>
                </a:solidFill>
              </a:rPr>
              <a:t>to the lower left corner of the panel for </a:t>
            </a:r>
            <a:r>
              <a:rPr lang="en-US" sz="2200" b="1" dirty="0">
                <a:solidFill>
                  <a:srgbClr val="003F80"/>
                </a:solidFill>
              </a:rPr>
              <a:t>better </a:t>
            </a:r>
            <a:r>
              <a:rPr lang="en-US" sz="2200" b="1" dirty="0" smtClean="0">
                <a:solidFill>
                  <a:srgbClr val="003F80"/>
                </a:solidFill>
              </a:rPr>
              <a:t>visibility</a:t>
            </a:r>
          </a:p>
          <a:p>
            <a:endParaRPr lang="en-US" sz="6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Each </a:t>
            </a:r>
            <a:r>
              <a:rPr lang="en-US" sz="2200" dirty="0">
                <a:solidFill>
                  <a:srgbClr val="003F80"/>
                </a:solidFill>
              </a:rPr>
              <a:t>of the 4 lights labeled with an </a:t>
            </a:r>
            <a:r>
              <a:rPr lang="en-US" sz="2200" b="1" dirty="0">
                <a:solidFill>
                  <a:srgbClr val="003F80"/>
                </a:solidFill>
              </a:rPr>
              <a:t>easy-to-identify</a:t>
            </a:r>
            <a:r>
              <a:rPr lang="en-US" sz="2200" dirty="0">
                <a:solidFill>
                  <a:srgbClr val="003F80"/>
                </a:solidFill>
              </a:rPr>
              <a:t> </a:t>
            </a:r>
            <a:r>
              <a:rPr lang="en-US" sz="2200" dirty="0" smtClean="0">
                <a:solidFill>
                  <a:srgbClr val="003F80"/>
                </a:solidFill>
              </a:rPr>
              <a:t>icon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9374" y="1920637"/>
            <a:ext cx="1146256" cy="989949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00345" y="3536454"/>
            <a:ext cx="2703684" cy="1484923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800" b="1" dirty="0" smtClean="0">
              <a:solidFill>
                <a:srgbClr val="FFFFFF"/>
              </a:solidFill>
            </a:endParaRPr>
          </a:p>
          <a:p>
            <a:pPr algn="ctr" defTabSz="914400"/>
            <a:r>
              <a:rPr lang="en-US" sz="1600" b="1" dirty="0" smtClean="0">
                <a:solidFill>
                  <a:srgbClr val="FFFFFF"/>
                </a:solidFill>
              </a:rPr>
              <a:t>Parts </a:t>
            </a:r>
            <a:r>
              <a:rPr lang="en-US" sz="1600" b="1" dirty="0">
                <a:solidFill>
                  <a:srgbClr val="FFFFFF"/>
                </a:solidFill>
              </a:rPr>
              <a:t>lists, cleaning instructions, manuals and warranty history are all available</a:t>
            </a:r>
          </a:p>
        </p:txBody>
      </p:sp>
      <p:pic>
        <p:nvPicPr>
          <p:cNvPr id="4" name="Picture 3" descr="QR-Code-Finger-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1" t="24057" r="18301" b="8698"/>
          <a:stretch/>
        </p:blipFill>
        <p:spPr>
          <a:xfrm>
            <a:off x="6100346" y="1061426"/>
            <a:ext cx="2703684" cy="2605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365263" cy="49368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Quick Response (QR) code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Every </a:t>
            </a:r>
            <a:r>
              <a:rPr lang="en-US" sz="2200" dirty="0">
                <a:solidFill>
                  <a:srgbClr val="003F80"/>
                </a:solidFill>
              </a:rPr>
              <a:t>Prodigy Plus unit features a QR code that connects customers to vital </a:t>
            </a:r>
            <a:r>
              <a:rPr lang="en-US" sz="2200" b="1" dirty="0" smtClean="0">
                <a:solidFill>
                  <a:srgbClr val="003F80"/>
                </a:solidFill>
              </a:rPr>
              <a:t>unit specific </a:t>
            </a:r>
            <a:r>
              <a:rPr lang="en-US" sz="2200" dirty="0" smtClean="0">
                <a:solidFill>
                  <a:srgbClr val="003F80"/>
                </a:solidFill>
              </a:rPr>
              <a:t>information</a:t>
            </a:r>
            <a:endParaRPr lang="en-US" sz="400" b="1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b="1" dirty="0">
                <a:solidFill>
                  <a:srgbClr val="003F80"/>
                </a:solidFill>
              </a:rPr>
              <a:t>reduce downtime</a:t>
            </a:r>
            <a:r>
              <a:rPr lang="en-US" sz="2200" dirty="0">
                <a:solidFill>
                  <a:srgbClr val="003F80"/>
                </a:solidFill>
              </a:rPr>
              <a:t> and frequency of service </a:t>
            </a:r>
            <a:r>
              <a:rPr lang="en-US" sz="2200" dirty="0" smtClean="0">
                <a:solidFill>
                  <a:srgbClr val="003F80"/>
                </a:solidFill>
              </a:rPr>
              <a:t>calls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200" b="1" dirty="0" smtClean="0">
                <a:solidFill>
                  <a:srgbClr val="003F80"/>
                </a:solidFill>
              </a:rPr>
              <a:t>Convenient</a:t>
            </a:r>
            <a:r>
              <a:rPr lang="en-US" sz="2200" dirty="0" smtClean="0">
                <a:solidFill>
                  <a:srgbClr val="003F80"/>
                </a:solidFill>
              </a:rPr>
              <a:t> </a:t>
            </a:r>
            <a:r>
              <a:rPr lang="en-US" sz="2200" dirty="0">
                <a:solidFill>
                  <a:srgbClr val="003F80"/>
                </a:solidFill>
              </a:rPr>
              <a:t>front panel location eliminates need to remove </a:t>
            </a:r>
            <a:r>
              <a:rPr lang="en-US" sz="2200" dirty="0" smtClean="0">
                <a:solidFill>
                  <a:srgbClr val="003F80"/>
                </a:solidFill>
              </a:rPr>
              <a:t>unit’s front cover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Optional </a:t>
            </a:r>
            <a:r>
              <a:rPr lang="en-US" sz="2200" dirty="0">
                <a:solidFill>
                  <a:srgbClr val="003F80"/>
                </a:solidFill>
              </a:rPr>
              <a:t>bezel cover available to prevent tampering or unauthorized </a:t>
            </a:r>
            <a:r>
              <a:rPr lang="en-US" sz="2200" dirty="0" smtClean="0">
                <a:solidFill>
                  <a:srgbClr val="003F80"/>
                </a:solidFill>
              </a:rPr>
              <a:t>access</a:t>
            </a:r>
          </a:p>
          <a:p>
            <a:endParaRPr lang="en-US" sz="4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QR code leads to a warranty registration page, auto-populated with the corresponding serial number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906" y="1871591"/>
            <a:ext cx="703386" cy="729436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-Code-Finger-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1" t="24057" r="18301" b="8698"/>
          <a:stretch/>
        </p:blipFill>
        <p:spPr>
          <a:xfrm>
            <a:off x="6100346" y="1061426"/>
            <a:ext cx="2703684" cy="2605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365263" cy="1930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smtClean="0">
                <a:solidFill>
                  <a:srgbClr val="00B0F0"/>
                </a:solidFill>
              </a:rPr>
              <a:t>Quick Response (QR) code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Operators and service technicians can use their smart phone to scan the QR code to access instant warranty and technical information specific to that model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The product serial number will automatically populate the page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48906" y="1871591"/>
            <a:ext cx="703386" cy="729436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34087" r="-1" b="37601"/>
          <a:stretch/>
        </p:blipFill>
        <p:spPr bwMode="auto">
          <a:xfrm>
            <a:off x="6100346" y="3747052"/>
            <a:ext cx="2703684" cy="156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53684" y="3091853"/>
            <a:ext cx="4185456" cy="2498169"/>
            <a:chOff x="883501" y="3131609"/>
            <a:chExt cx="4185456" cy="249816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0" t="74702" r="13350" b="12435"/>
            <a:stretch/>
          </p:blipFill>
          <p:spPr bwMode="auto">
            <a:xfrm>
              <a:off x="2232825" y="3666714"/>
              <a:ext cx="1386335" cy="10115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83501" y="3131609"/>
              <a:ext cx="4084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SCAN WITH YOUR SMART PHONE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2330" y="4860337"/>
              <a:ext cx="3816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1F497D"/>
                  </a:solidFill>
                </a:rPr>
                <a:t>Scanning Tip: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</a:rPr>
                <a:t>Some recent phone updates allow you to use your phone’s built-in camera app to scan QR Code</a:t>
              </a:r>
              <a:endParaRPr lang="en-US" sz="1400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74094" r="16474" b="12953"/>
          <a:stretch/>
        </p:blipFill>
        <p:spPr bwMode="auto">
          <a:xfrm>
            <a:off x="2277707" y="3461185"/>
            <a:ext cx="1236936" cy="1210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  <p:sp>
        <p:nvSpPr>
          <p:cNvPr id="9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5071730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Self-Aligning Front Panel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Easy maintenance with Prodigy Plus begins with the redesigned front </a:t>
            </a:r>
            <a:r>
              <a:rPr lang="en-US" sz="2200" dirty="0" smtClean="0">
                <a:solidFill>
                  <a:schemeClr val="tx2"/>
                </a:solidFill>
              </a:rPr>
              <a:t>panel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More durable </a:t>
            </a:r>
            <a:r>
              <a:rPr lang="en-US" sz="2200" dirty="0">
                <a:solidFill>
                  <a:schemeClr val="tx2"/>
                </a:solidFill>
              </a:rPr>
              <a:t>and robust, it features captured screws located within reach along the bottom of the </a:t>
            </a:r>
            <a:r>
              <a:rPr lang="en-US" sz="2200" dirty="0" smtClean="0">
                <a:solidFill>
                  <a:schemeClr val="tx2"/>
                </a:solidFill>
              </a:rPr>
              <a:t>panel</a:t>
            </a: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Panel provides </a:t>
            </a:r>
            <a:r>
              <a:rPr lang="en-US" sz="2200" b="1" dirty="0">
                <a:solidFill>
                  <a:schemeClr val="tx2"/>
                </a:solidFill>
              </a:rPr>
              <a:t>fast access</a:t>
            </a:r>
            <a:r>
              <a:rPr lang="en-US" sz="2200" dirty="0">
                <a:solidFill>
                  <a:schemeClr val="tx2"/>
                </a:solidFill>
              </a:rPr>
              <a:t> to key components, including the diagnostics control board</a:t>
            </a:r>
          </a:p>
        </p:txBody>
      </p:sp>
      <p:pic>
        <p:nvPicPr>
          <p:cNvPr id="101" name="Picture 100" descr="Cover-Install-RGB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4106"/>
          <a:stretch/>
        </p:blipFill>
        <p:spPr>
          <a:xfrm>
            <a:off x="5763846" y="3432255"/>
            <a:ext cx="3039837" cy="209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" name="Picture 101" descr="Power-On-RGB-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6282"/>
          <a:stretch/>
        </p:blipFill>
        <p:spPr>
          <a:xfrm>
            <a:off x="5764076" y="1120202"/>
            <a:ext cx="3039607" cy="220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3" name="Rounded Rectangle 102"/>
          <p:cNvSpPr/>
          <p:nvPr/>
        </p:nvSpPr>
        <p:spPr>
          <a:xfrm>
            <a:off x="6262577" y="2307265"/>
            <a:ext cx="637953" cy="595423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5534949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Auto-Alert™ Control Board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Instant and Intuitive Notifications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Power, Status, No Water, Time to Clean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Easy to see across the room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downtime, reduce service calls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LED code for easy diagnosis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Self Test mode for easy diagnosis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control_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9" y="1074451"/>
            <a:ext cx="2726059" cy="34653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5534949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B0F0"/>
                </a:solidFill>
              </a:rPr>
              <a:t>Smart-Board™ A</a:t>
            </a:r>
            <a:r>
              <a:rPr lang="en-US" sz="2400" b="1" i="1" dirty="0" smtClean="0">
                <a:solidFill>
                  <a:srgbClr val="00B0F0"/>
                </a:solidFill>
              </a:rPr>
              <a:t>dvanced </a:t>
            </a:r>
            <a:r>
              <a:rPr lang="en-US" sz="2400" b="1" i="1" dirty="0">
                <a:solidFill>
                  <a:srgbClr val="00B0F0"/>
                </a:solidFill>
              </a:rPr>
              <a:t>F</a:t>
            </a:r>
            <a:r>
              <a:rPr lang="en-US" sz="2400" b="1" i="1" dirty="0" smtClean="0">
                <a:solidFill>
                  <a:srgbClr val="00B0F0"/>
                </a:solidFill>
              </a:rPr>
              <a:t>eature Module</a:t>
            </a:r>
          </a:p>
          <a:p>
            <a:pPr marL="0" indent="0">
              <a:buNone/>
            </a:pPr>
            <a:endParaRPr lang="en-US" sz="800" b="1" i="1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Optional </a:t>
            </a:r>
            <a:r>
              <a:rPr lang="en-US" sz="2000" dirty="0">
                <a:solidFill>
                  <a:schemeClr val="tx2"/>
                </a:solidFill>
              </a:rPr>
              <a:t>advanced feature provides NAFEM data protocol on screen for early alert and fast diagnosis of operating </a:t>
            </a:r>
            <a:r>
              <a:rPr lang="en-US" sz="2000" dirty="0" smtClean="0">
                <a:solidFill>
                  <a:schemeClr val="tx2"/>
                </a:solidFill>
              </a:rPr>
              <a:t>issues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Allows </a:t>
            </a:r>
            <a:r>
              <a:rPr lang="en-US" sz="2000" dirty="0">
                <a:solidFill>
                  <a:schemeClr val="tx2"/>
                </a:solidFill>
              </a:rPr>
              <a:t>for programming bin levels, checking cleaning history and </a:t>
            </a:r>
            <a:r>
              <a:rPr lang="en-US" sz="2000" dirty="0" smtClean="0">
                <a:solidFill>
                  <a:schemeClr val="tx2"/>
                </a:solidFill>
              </a:rPr>
              <a:t>runtime,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more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Technicians </a:t>
            </a:r>
            <a:r>
              <a:rPr lang="en-US" sz="2000" dirty="0">
                <a:solidFill>
                  <a:schemeClr val="tx2"/>
                </a:solidFill>
              </a:rPr>
              <a:t>can download data directly </a:t>
            </a:r>
            <a:r>
              <a:rPr lang="en-US" sz="2000" dirty="0" smtClean="0">
                <a:solidFill>
                  <a:schemeClr val="tx2"/>
                </a:solidFill>
              </a:rPr>
              <a:t>through </a:t>
            </a:r>
            <a:r>
              <a:rPr lang="en-US" sz="2000" dirty="0">
                <a:solidFill>
                  <a:schemeClr val="tx2"/>
                </a:solidFill>
              </a:rPr>
              <a:t>the USB port, or use the serial number to check performance via a dedicated </a:t>
            </a:r>
            <a:r>
              <a:rPr lang="en-US" sz="2000" dirty="0" smtClean="0">
                <a:solidFill>
                  <a:schemeClr val="tx2"/>
                </a:solidFill>
              </a:rPr>
              <a:t>website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Scotsman </a:t>
            </a:r>
            <a:r>
              <a:rPr lang="en-US" sz="2000" dirty="0">
                <a:solidFill>
                  <a:schemeClr val="tx2"/>
                </a:solidFill>
              </a:rPr>
              <a:t>can retrofit existing field units with this exclusive technology</a:t>
            </a:r>
          </a:p>
        </p:txBody>
      </p:sp>
      <p:pic>
        <p:nvPicPr>
          <p:cNvPr id="6" name="Picture 5" descr="control_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69" y="1074451"/>
            <a:ext cx="2726059" cy="34653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50916" y="3634154"/>
            <a:ext cx="2726060" cy="905626"/>
          </a:xfrm>
          <a:prstGeom prst="roundRect">
            <a:avLst>
              <a:gd name="adj" fmla="val 12617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Service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-Butt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52" r="14953"/>
          <a:stretch/>
        </p:blipFill>
        <p:spPr>
          <a:xfrm>
            <a:off x="5307949" y="1166774"/>
            <a:ext cx="3497383" cy="3176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512082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One-Touch </a:t>
            </a:r>
            <a:r>
              <a:rPr lang="en-US" b="1" i="1" dirty="0">
                <a:solidFill>
                  <a:srgbClr val="00B0F0"/>
                </a:solidFill>
              </a:rPr>
              <a:t>C</a:t>
            </a:r>
            <a:r>
              <a:rPr lang="en-US" b="1" i="1" dirty="0" smtClean="0">
                <a:solidFill>
                  <a:srgbClr val="00B0F0"/>
                </a:solidFill>
              </a:rPr>
              <a:t>leaning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makes </a:t>
            </a:r>
            <a:r>
              <a:rPr lang="en-US" sz="2200" dirty="0" smtClean="0">
                <a:solidFill>
                  <a:srgbClr val="003F80"/>
                </a:solidFill>
              </a:rPr>
              <a:t>ice head cleaning </a:t>
            </a:r>
            <a:r>
              <a:rPr lang="en-US" sz="2200" dirty="0">
                <a:solidFill>
                  <a:srgbClr val="003F80"/>
                </a:solidFill>
              </a:rPr>
              <a:t>more efficient than ever with Prodigy Plus one-touch </a:t>
            </a:r>
            <a:r>
              <a:rPr lang="en-US" sz="2200" dirty="0" smtClean="0">
                <a:solidFill>
                  <a:srgbClr val="003F80"/>
                </a:solidFill>
              </a:rPr>
              <a:t>cleaning capability</a:t>
            </a:r>
          </a:p>
          <a:p>
            <a:endParaRPr lang="en-US" sz="6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Employees </a:t>
            </a:r>
            <a:r>
              <a:rPr lang="en-US" sz="2200" dirty="0">
                <a:solidFill>
                  <a:srgbClr val="003F80"/>
                </a:solidFill>
              </a:rPr>
              <a:t>can start the cleaning process with a single push of a button </a:t>
            </a:r>
            <a:endParaRPr lang="en-US" sz="2200" dirty="0" smtClean="0">
              <a:solidFill>
                <a:srgbClr val="003F80"/>
              </a:solidFill>
            </a:endParaRP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No </a:t>
            </a:r>
            <a:r>
              <a:rPr lang="en-US" sz="2200" dirty="0">
                <a:solidFill>
                  <a:srgbClr val="003F80"/>
                </a:solidFill>
              </a:rPr>
              <a:t>additional selections or time-consuming oversight </a:t>
            </a:r>
            <a:r>
              <a:rPr lang="en-US" sz="2200" dirty="0" smtClean="0">
                <a:solidFill>
                  <a:srgbClr val="003F80"/>
                </a:solidFill>
              </a:rPr>
              <a:t>required; simply power machine back on after cleaning cycle is complete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4820" y="1745437"/>
            <a:ext cx="892257" cy="69687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F497D"/>
                </a:solidFill>
              </a:rPr>
              <a:t>It’s </a:t>
            </a:r>
            <a:r>
              <a:rPr lang="en-US" sz="4000" b="1" i="1" dirty="0" smtClean="0">
                <a:solidFill>
                  <a:srgbClr val="1F497D"/>
                </a:solidFill>
              </a:rPr>
              <a:t>Easy to Clean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953</Words>
  <Application>Microsoft Office PowerPoint</Application>
  <PresentationFormat>On-screen Show (4:3)</PresentationFormat>
  <Paragraphs>154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Title Page 1</vt:lpstr>
      <vt:lpstr>Title Page 2</vt:lpstr>
      <vt:lpstr>Inside pages</vt:lpstr>
      <vt:lpstr>Office Theme</vt:lpstr>
      <vt:lpstr>Custom Design</vt:lpstr>
      <vt:lpstr>1_Custom Design</vt:lpstr>
      <vt:lpstr>2_Custom Design</vt:lpstr>
      <vt:lpstr>INTRODUCING MODULAR CUBERS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Brandon Levinson</cp:lastModifiedBy>
  <cp:revision>138</cp:revision>
  <cp:lastPrinted>2014-12-11T15:54:59Z</cp:lastPrinted>
  <dcterms:created xsi:type="dcterms:W3CDTF">2014-09-30T13:49:33Z</dcterms:created>
  <dcterms:modified xsi:type="dcterms:W3CDTF">2018-06-28T18:42:59Z</dcterms:modified>
</cp:coreProperties>
</file>