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9.xml" ContentType="application/vnd.openxmlformats-officedocument.theme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  <p:sldMasterId id="2147483661" r:id="rId2"/>
    <p:sldMasterId id="2147483651" r:id="rId3"/>
    <p:sldMasterId id="2147483663" r:id="rId4"/>
    <p:sldMasterId id="2147483666" r:id="rId5"/>
    <p:sldMasterId id="2147483668" r:id="rId6"/>
    <p:sldMasterId id="2147483677" r:id="rId7"/>
    <p:sldMasterId id="2147483683" r:id="rId8"/>
    <p:sldMasterId id="2147483692" r:id="rId9"/>
    <p:sldMasterId id="2147483712" r:id="rId10"/>
    <p:sldMasterId id="2147483714" r:id="rId11"/>
  </p:sldMasterIdLst>
  <p:notesMasterIdLst>
    <p:notesMasterId r:id="rId49"/>
  </p:notesMasterIdLst>
  <p:sldIdLst>
    <p:sldId id="352" r:id="rId12"/>
    <p:sldId id="384" r:id="rId13"/>
    <p:sldId id="363" r:id="rId14"/>
    <p:sldId id="376" r:id="rId15"/>
    <p:sldId id="377" r:id="rId16"/>
    <p:sldId id="362" r:id="rId17"/>
    <p:sldId id="378" r:id="rId18"/>
    <p:sldId id="335" r:id="rId19"/>
    <p:sldId id="361" r:id="rId20"/>
    <p:sldId id="356" r:id="rId21"/>
    <p:sldId id="338" r:id="rId22"/>
    <p:sldId id="397" r:id="rId23"/>
    <p:sldId id="354" r:id="rId24"/>
    <p:sldId id="342" r:id="rId25"/>
    <p:sldId id="343" r:id="rId26"/>
    <p:sldId id="345" r:id="rId27"/>
    <p:sldId id="401" r:id="rId28"/>
    <p:sldId id="396" r:id="rId29"/>
    <p:sldId id="398" r:id="rId30"/>
    <p:sldId id="373" r:id="rId31"/>
    <p:sldId id="394" r:id="rId32"/>
    <p:sldId id="334" r:id="rId33"/>
    <p:sldId id="336" r:id="rId34"/>
    <p:sldId id="337" r:id="rId35"/>
    <p:sldId id="388" r:id="rId36"/>
    <p:sldId id="399" r:id="rId37"/>
    <p:sldId id="372" r:id="rId38"/>
    <p:sldId id="395" r:id="rId39"/>
    <p:sldId id="385" r:id="rId40"/>
    <p:sldId id="386" r:id="rId41"/>
    <p:sldId id="375" r:id="rId42"/>
    <p:sldId id="360" r:id="rId43"/>
    <p:sldId id="400" r:id="rId44"/>
    <p:sldId id="383" r:id="rId45"/>
    <p:sldId id="341" r:id="rId46"/>
    <p:sldId id="348" r:id="rId47"/>
    <p:sldId id="52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eghan Daro" initials="MD" lastIdx="22" clrIdx="0"/>
  <p:cmAuthor id="1" name="Virginia Vanvick" initials="VV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051"/>
    <a:srgbClr val="182857"/>
    <a:srgbClr val="003F80"/>
    <a:srgbClr val="00B0F0"/>
    <a:srgbClr val="00A7E0"/>
    <a:srgbClr val="00A6E0"/>
    <a:srgbClr val="0BAAE2"/>
    <a:srgbClr val="122250"/>
    <a:srgbClr val="132454"/>
    <a:srgbClr val="112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229" autoAdjust="0"/>
  </p:normalViewPr>
  <p:slideViewPr>
    <p:cSldViewPr snapToGrid="0" snapToObjects="1">
      <p:cViewPr varScale="1">
        <p:scale>
          <a:sx n="117" d="100"/>
          <a:sy n="117" d="100"/>
        </p:scale>
        <p:origin x="147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AFC81-E0C3-1043-A76F-E3A96057212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E2991F-FD1D-FF42-9B0E-8EEDB31F4D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2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37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09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7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50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90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0203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086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36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66C79-61CA-B164-FBAB-33E5AACCA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32CBC4-7DAD-BEE5-3D2A-01E129D94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DF8156-0E8B-572A-8F8A-C8C6504288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80211-4B3F-970A-EE96-E11A0B0E59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94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084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76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967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400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224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74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09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595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03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578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22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616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84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876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3427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6107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7713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154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7FBA7-C84F-4687-9973-1761EB2BD267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28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2872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6481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58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8D5E5-A431-4D63-B4AD-79F0392A4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58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371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9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80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25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84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979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E2991F-FD1D-FF42-9B0E-8EEDB31F4D9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255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7291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910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23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832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273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56185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0528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06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6367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80065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65150"/>
            <a:ext cx="6019800" cy="60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8BA65-5D72-4666-9210-937CEB04DA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07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>
            <a:spLocks noGrp="1"/>
          </p:cNvSpPr>
          <p:nvPr>
            <p:ph type="title" hasCustomPrompt="1"/>
          </p:nvPr>
        </p:nvSpPr>
        <p:spPr>
          <a:xfrm>
            <a:off x="457200" y="1697038"/>
            <a:ext cx="8229600" cy="906462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57200" y="2736850"/>
            <a:ext cx="8229600" cy="5969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2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200">
                <a:solidFill>
                  <a:schemeClr val="bg1"/>
                </a:solidFill>
              </a:defRPr>
            </a:lvl3pPr>
            <a:lvl4pPr>
              <a:defRPr sz="2200">
                <a:solidFill>
                  <a:schemeClr val="bg1"/>
                </a:solidFill>
              </a:defRPr>
            </a:lvl4pPr>
            <a:lvl5pPr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6142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737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468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8396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8736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2073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14097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5607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323683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428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4530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425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761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0342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489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0228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1288" y="6248400"/>
            <a:ext cx="381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7FEDF510-891E-4829-BA19-7D456407AB2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1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28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5613" y="1598613"/>
            <a:ext cx="4037012" cy="44973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5025" y="1598613"/>
            <a:ext cx="4037013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B211954-39E6-4BE0-AF47-9578A1AAF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38183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087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0972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8852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5600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4766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01675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2766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3050"/>
            <a:ext cx="8226425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3" y="1598613"/>
            <a:ext cx="8226425" cy="4497387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613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2050"/>
            <a:ext cx="2895600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2050"/>
            <a:ext cx="2130425" cy="474663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8EBEE32-2D27-440E-9BBF-244775787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1939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35075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40759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934907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3687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5335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662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32365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241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09789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58732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36274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230009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229600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6800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22418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1119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C1886-D516-4F3C-AB4D-D8509D938C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2E3B2-65E7-447F-93FF-B1D7ADE1C68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Text Helvetica or Arial font size 32</a:t>
            </a:r>
          </a:p>
          <a:p>
            <a:pPr lvl="1"/>
            <a:r>
              <a:rPr lang="en-US" dirty="0"/>
              <a:t>Text Helvetica or Arial font size 28</a:t>
            </a:r>
          </a:p>
          <a:p>
            <a:pPr lvl="2"/>
            <a:r>
              <a:rPr lang="en-US" dirty="0"/>
              <a:t>Text Helvetica or Arial font size 24</a:t>
            </a:r>
          </a:p>
          <a:p>
            <a:pPr lvl="3"/>
            <a:r>
              <a:rPr lang="en-US" dirty="0"/>
              <a:t>Text Helvetica or Arial font size 20</a:t>
            </a:r>
          </a:p>
          <a:p>
            <a:pPr lvl="4"/>
            <a:r>
              <a:rPr lang="en-US" dirty="0"/>
              <a:t>Text Helvetica or Arial font size 20</a:t>
            </a:r>
          </a:p>
        </p:txBody>
      </p:sp>
    </p:spTree>
    <p:extLst>
      <p:ext uri="{BB962C8B-B14F-4D97-AF65-F5344CB8AC3E}">
        <p14:creationId xmlns:p14="http://schemas.microsoft.com/office/powerpoint/2010/main" val="16070187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46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 vert="horz"/>
          <a:lstStyle>
            <a:lvl1pPr algn="l">
              <a:defRPr sz="38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4773897" y="1070380"/>
            <a:ext cx="3912903" cy="4461445"/>
          </a:xfrm>
          <a:prstGeom prst="rect">
            <a:avLst/>
          </a:prstGeom>
        </p:spPr>
        <p:txBody>
          <a:bodyPr vert="horz"/>
          <a:lstStyle>
            <a:lvl1pPr>
              <a:buClr>
                <a:schemeClr val="accent1"/>
              </a:buClr>
              <a:defRPr sz="2800"/>
            </a:lvl1pPr>
            <a:lvl2pPr marL="742950" indent="-285750">
              <a:buClr>
                <a:schemeClr val="accent1"/>
              </a:buClr>
              <a:buFont typeface="Arial"/>
              <a:buChar char="•"/>
              <a:defRPr sz="2400">
                <a:solidFill>
                  <a:schemeClr val="bg1">
                    <a:lumMod val="65000"/>
                  </a:schemeClr>
                </a:solidFill>
              </a:defRPr>
            </a:lvl2pPr>
            <a:lvl3pPr>
              <a:buClr>
                <a:schemeClr val="accent1"/>
              </a:buClr>
              <a:defRPr sz="2000">
                <a:solidFill>
                  <a:schemeClr val="accent2"/>
                </a:solidFill>
              </a:defRPr>
            </a:lvl3pPr>
            <a:lvl4pPr marL="16002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accent1">
                    <a:lumMod val="60000"/>
                    <a:lumOff val="40000"/>
                  </a:schemeClr>
                </a:solidFill>
              </a:defRPr>
            </a:lvl4pPr>
            <a:lvl5pPr marL="2057400" indent="-228600">
              <a:buClr>
                <a:schemeClr val="accent1"/>
              </a:buClr>
              <a:buFont typeface="Arial"/>
              <a:buChar char="•"/>
              <a:defRPr sz="1800">
                <a:solidFill>
                  <a:schemeClr val="bg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100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76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4525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1"/>
            <a:ext cx="40386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86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6.jpe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2" name="Chord 1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hord 9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6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1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4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ow-of-uneven-ice-PPT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1056"/>
            <a:ext cx="9144000" cy="145694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696540"/>
            <a:ext cx="9144000" cy="315951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/>
          <p:cNvSpPr/>
          <p:nvPr userDrawn="1"/>
        </p:nvSpPr>
        <p:spPr>
          <a:xfrm>
            <a:off x="1" y="1242662"/>
            <a:ext cx="9144000" cy="245582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7" name="Straight Connector 56"/>
          <p:cNvCxnSpPr/>
          <p:nvPr userDrawn="1"/>
        </p:nvCxnSpPr>
        <p:spPr>
          <a:xfrm>
            <a:off x="1" y="1365814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 userDrawn="1"/>
        </p:nvCxnSpPr>
        <p:spPr>
          <a:xfrm>
            <a:off x="0" y="3565777"/>
            <a:ext cx="91440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hord 9"/>
          <p:cNvSpPr/>
          <p:nvPr userDrawn="1"/>
        </p:nvSpPr>
        <p:spPr>
          <a:xfrm>
            <a:off x="2712412" y="5851525"/>
            <a:ext cx="3727387" cy="3727387"/>
          </a:xfrm>
          <a:prstGeom prst="chord">
            <a:avLst>
              <a:gd name="adj1" fmla="val 12425776"/>
              <a:gd name="adj2" fmla="val 19963670"/>
            </a:avLst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hord 10"/>
          <p:cNvSpPr/>
          <p:nvPr userDrawn="1"/>
        </p:nvSpPr>
        <p:spPr>
          <a:xfrm>
            <a:off x="2881744" y="6003925"/>
            <a:ext cx="3397444" cy="3361008"/>
          </a:xfrm>
          <a:prstGeom prst="chord">
            <a:avLst>
              <a:gd name="adj1" fmla="val 12511720"/>
              <a:gd name="adj2" fmla="val 19891423"/>
            </a:avLst>
          </a:prstGeom>
          <a:noFill/>
          <a:ln w="12700" cmpd="sng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635" y="6404753"/>
            <a:ext cx="1791661" cy="26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9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822574"/>
            <a:ext cx="9144000" cy="0"/>
          </a:xfrm>
          <a:prstGeom prst="line">
            <a:avLst/>
          </a:prstGeom>
          <a:ln w="12700" cmpd="sng">
            <a:solidFill>
              <a:srgbClr val="00AEE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8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-of-uneven-ice-PPT.png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30926"/>
            <a:ext cx="9144000" cy="827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5812" y="5741058"/>
            <a:ext cx="1825845" cy="26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DCD0B1C-D405-4F9D-866E-69855E2700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1669E13-208E-4B1D-B581-417AE31233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0" y="-115594"/>
            <a:ext cx="9144000" cy="69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7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4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34" charset="-128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5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9B6D9B-62DD-4F04-A5F9-A83C77361E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08A8635-ED32-474E-9644-264E51683D0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0"/>
            <a:ext cx="9144000" cy="695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10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jpe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13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1.png"/><Relationship Id="rId21" Type="http://schemas.openxmlformats.org/officeDocument/2006/relationships/image" Target="../media/image27.png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jpe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jpe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21.png"/><Relationship Id="rId22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79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microsoft.com/office/2007/relationships/hdphoto" Target="../media/hdphoto14.wdp"/><Relationship Id="rId4" Type="http://schemas.openxmlformats.org/officeDocument/2006/relationships/image" Target="../media/image80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2.xml"/><Relationship Id="rId6" Type="http://schemas.openxmlformats.org/officeDocument/2006/relationships/hyperlink" Target="http://www.google.com/imgres?imgurl=http://www.anodizings.com/wp-content/uploads/2013/04/CE-Logo.jpg&amp;imgrefurl=http://www.anodizings.com/about-us/certifications/&amp;usg=__-qLT7nTESOr643nzFT4fJMwEKrs=&amp;h=709&amp;w=945&amp;sz=56&amp;hl=en&amp;start=7&amp;zoom=1&amp;tbnid=8YowgYuuDbRGEM:&amp;tbnh=111&amp;tbnw=148&amp;ei=rH0BUrDKIIORygHn8YHADw&amp;prev=/search?q%3Dce%2Bcertification%26safe%3Dactive%26hl%3Den%26qscrl%3D1%26rlz%3D1T4GGHP_enUS473US473%26biw%3D1267%26bih%3D544%26ie%3DUTF-8%26tbm%3Disch&amp;itbs=1&amp;sa=X&amp;ved=0CDgQrQMwBg" TargetMode="External"/><Relationship Id="rId5" Type="http://schemas.openxmlformats.org/officeDocument/2006/relationships/image" Target="../media/image90.png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101.jpe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6.wdp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2.png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86.png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7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1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microsoft.com/office/2007/relationships/hdphoto" Target="../media/hdphoto4.wdp"/><Relationship Id="rId9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6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8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2.jpeg"/><Relationship Id="rId4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INTRODUCING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SMALL IN STATURE, BIG ON PRODUCTION AND RELIABILITY.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EF6C2-1D7A-4791-B0D7-723B6CCF0F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38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Undercounter Cube: </a:t>
            </a:r>
            <a:r>
              <a:rPr lang="en-US" sz="3600" b="1" i="1" dirty="0">
                <a:solidFill>
                  <a:schemeClr val="tx2"/>
                </a:solidFill>
              </a:rPr>
              <a:t>About The Ice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sz="half" idx="4294967295"/>
          </p:nvPr>
        </p:nvSpPr>
        <p:spPr>
          <a:xfrm>
            <a:off x="457201" y="1089648"/>
            <a:ext cx="4608390" cy="2844177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400" b="1" dirty="0">
                <a:solidFill>
                  <a:srgbClr val="00B0F0"/>
                </a:solidFill>
              </a:rPr>
              <a:t>Broad Applications</a:t>
            </a:r>
          </a:p>
          <a:p>
            <a:pPr marL="0" indent="0">
              <a:buNone/>
            </a:pPr>
            <a:endParaRPr lang="en-US" sz="600" b="1" dirty="0">
              <a:solidFill>
                <a:srgbClr val="00B0F0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Small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Fast food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Beverage dispensing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Blending</a:t>
            </a:r>
          </a:p>
          <a:p>
            <a:pPr marL="857250" lvl="1" indent="-342900"/>
            <a:endParaRPr lang="en-US" altLang="en-US" sz="500" dirty="0">
              <a:solidFill>
                <a:schemeClr val="tx2"/>
              </a:solidFill>
            </a:endParaRPr>
          </a:p>
          <a:p>
            <a:pPr marL="400050"/>
            <a:r>
              <a:rPr lang="en-US" altLang="en-US" sz="2400" b="1" dirty="0">
                <a:solidFill>
                  <a:schemeClr val="tx2"/>
                </a:solidFill>
              </a:rPr>
              <a:t>Medium Cube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Cocktails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Hotel dispensers</a:t>
            </a:r>
          </a:p>
          <a:p>
            <a:pPr marL="857250" lvl="1" indent="-342900"/>
            <a:r>
              <a:rPr lang="en-US" altLang="en-US" sz="2000" dirty="0">
                <a:solidFill>
                  <a:schemeClr val="tx2"/>
                </a:solidFill>
              </a:rPr>
              <a:t>Ice bagging</a:t>
            </a:r>
          </a:p>
          <a:p>
            <a:pPr marL="0" indent="0">
              <a:buNone/>
            </a:pPr>
            <a:endParaRPr lang="en-US" sz="3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900" b="1" dirty="0">
              <a:solidFill>
                <a:srgbClr val="00B0F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67224-120E-4F27-8027-89CFA918C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24" y="3899874"/>
            <a:ext cx="3002692" cy="2020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69E313-A615-4E05-B660-18672720F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870" y="984487"/>
            <a:ext cx="2698929" cy="42211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048A66F-2BA6-4226-96F9-E82CABF52521}"/>
              </a:ext>
            </a:extLst>
          </p:cNvPr>
          <p:cNvGrpSpPr/>
          <p:nvPr/>
        </p:nvGrpSpPr>
        <p:grpSpPr>
          <a:xfrm>
            <a:off x="4015714" y="981478"/>
            <a:ext cx="1811932" cy="5044126"/>
            <a:chOff x="3993412" y="981478"/>
            <a:chExt cx="1811932" cy="5044126"/>
          </a:xfrm>
        </p:grpSpPr>
        <p:pic>
          <p:nvPicPr>
            <p:cNvPr id="5" name="Picture 4" descr="A picture containing mug, glass, sitting, filled&#10;&#10;Description automatically generated">
              <a:extLst>
                <a:ext uri="{FF2B5EF4-FFF2-40B4-BE49-F238E27FC236}">
                  <a16:creationId xmlns:a16="http://schemas.microsoft.com/office/drawing/2014/main" id="{74897AAC-4E89-4DCB-8393-852E983B6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3412" y="981478"/>
              <a:ext cx="1811932" cy="2197450"/>
            </a:xfrm>
            <a:prstGeom prst="rect">
              <a:avLst/>
            </a:prstGeom>
          </p:spPr>
        </p:pic>
        <p:pic>
          <p:nvPicPr>
            <p:cNvPr id="3" name="Picture 2" descr="A close up of a beverage&#10;&#10;Description automatically generated">
              <a:extLst>
                <a:ext uri="{FF2B5EF4-FFF2-40B4-BE49-F238E27FC236}">
                  <a16:creationId xmlns:a16="http://schemas.microsoft.com/office/drawing/2014/main" id="{5C4889EE-EB51-4A24-8555-7F9581D23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234" b="89958" l="10000" r="90000">
                          <a14:foregroundMark x1="28895" y1="75252" x2="50523" y2="77795"/>
                          <a14:foregroundMark x1="50523" y1="77795" x2="66570" y2="76365"/>
                          <a14:foregroundMark x1="66570" y1="76365" x2="43430" y2="77477"/>
                          <a14:foregroundMark x1="43430" y1="77477" x2="30581" y2="75358"/>
                          <a14:foregroundMark x1="30581" y1="75358" x2="30581" y2="75358"/>
                          <a14:foregroundMark x1="14012" y1="14123" x2="55407" y2="12268"/>
                          <a14:foregroundMark x1="55407" y1="12268" x2="59884" y2="12374"/>
                          <a14:foregroundMark x1="72791" y1="9963" x2="82442" y2="10413"/>
                          <a14:foregroundMark x1="80988" y1="8108" x2="80988" y2="7234"/>
                          <a14:foregroundMark x1="36802" y1="77318" x2="38488" y2="77636"/>
                          <a14:foregroundMark x1="28663" y1="89454" x2="41860" y2="88792"/>
                          <a14:foregroundMark x1="41860" y1="88792" x2="56570" y2="88792"/>
                          <a14:foregroundMark x1="56570" y1="88792" x2="69942" y2="88686"/>
                          <a14:foregroundMark x1="69942" y1="88686" x2="69942" y2="88686"/>
                          <a14:foregroundMark x1="72791" y1="89136" x2="29884" y2="89242"/>
                          <a14:foregroundMark x1="22907" y1="72496" x2="22209" y2="69449"/>
                          <a14:foregroundMark x1="22209" y1="69661" x2="21453" y2="70429"/>
                          <a14:foregroundMark x1="21977" y1="70217" x2="21453" y2="69449"/>
                          <a14:foregroundMark x1="40407" y1="77318" x2="41860" y2="76656"/>
                          <a14:foregroundMark x1="26047" y1="19263" x2="39767" y2="18601"/>
                          <a14:foregroundMark x1="39767" y1="18601" x2="39477" y2="18601"/>
                          <a14:foregroundMark x1="36802" y1="19263" x2="39012" y2="18389"/>
                          <a14:foregroundMark x1="15698" y1="13646" x2="39942" y2="11924"/>
                          <a14:foregroundMark x1="21802" y1="13090" x2="30233" y2="12666"/>
                          <a14:foregroundMark x1="41279" y1="11818" x2="61221" y2="12374"/>
                          <a14:foregroundMark x1="61163" y1="12189" x2="55814" y2="12268"/>
                          <a14:foregroundMark x1="55000" y1="12215" x2="59128" y2="12189"/>
                          <a14:foregroundMark x1="19767" y1="13090" x2="40291" y2="12162"/>
                          <a14:foregroundMark x1="21453" y1="12957" x2="38663" y2="12083"/>
                          <a14:foregroundMark x1="18372" y1="15633" x2="32849" y2="13408"/>
                          <a14:foregroundMark x1="32849" y1="13408" x2="26105" y2="18733"/>
                          <a14:foregroundMark x1="26105" y1="18733" x2="35814" y2="18442"/>
                          <a14:foregroundMark x1="51453" y1="12056" x2="41860" y2="11791"/>
                          <a14:foregroundMark x1="59942" y1="12162" x2="53256" y2="12136"/>
                          <a14:foregroundMark x1="16163" y1="13408" x2="16279" y2="13408"/>
                          <a14:foregroundMark x1="25174" y1="12719" x2="25174" y2="12719"/>
                          <a14:foregroundMark x1="23023" y1="12798" x2="23023" y2="12798"/>
                          <a14:foregroundMark x1="28140" y1="12533" x2="28140" y2="12533"/>
                          <a14:foregroundMark x1="27442" y1="12507" x2="27442" y2="12507"/>
                          <a14:foregroundMark x1="26802" y1="12454" x2="26802" y2="12454"/>
                          <a14:foregroundMark x1="27442" y1="12533" x2="26047" y2="12533"/>
                          <a14:foregroundMark x1="28605" y1="12401" x2="28605" y2="12401"/>
                          <a14:foregroundMark x1="30407" y1="12401" x2="30407" y2="12401"/>
                          <a14:foregroundMark x1="31570" y1="12268" x2="31570" y2="12268"/>
                          <a14:foregroundMark x1="32791" y1="12083" x2="32791" y2="12083"/>
                          <a14:foregroundMark x1="35116" y1="12030" x2="35116" y2="12030"/>
                          <a14:foregroundMark x1="36977" y1="11897" x2="36977" y2="11897"/>
                          <a14:foregroundMark x1="35291" y1="12030" x2="35291" y2="12030"/>
                          <a14:foregroundMark x1="36686" y1="12030" x2="36686" y2="12030"/>
                          <a14:foregroundMark x1="36802" y1="12003" x2="36802" y2="12003"/>
                          <a14:foregroundMark x1="37442" y1="11950" x2="37442" y2="11950"/>
                          <a14:foregroundMark x1="27326" y1="12454" x2="31802" y2="12374"/>
                          <a14:foregroundMark x1="57267" y1="12056" x2="57267" y2="12056"/>
                          <a14:foregroundMark x1="57907" y1="12083" x2="57907" y2="12083"/>
                          <a14:foregroundMark x1="57849" y1="12083" x2="57849" y2="12083"/>
                          <a14:foregroundMark x1="57849" y1="12056" x2="57849" y2="12056"/>
                          <a14:foregroundMark x1="20930" y1="87440" x2="19360" y2="85692"/>
                          <a14:foregroundMark x1="77733" y1="86433" x2="76512" y2="87414"/>
                          <a14:foregroundMark x1="77151" y1="87440" x2="77616" y2="86831"/>
                          <a14:foregroundMark x1="77442" y1="86963" x2="78140" y2="85718"/>
                          <a14:foregroundMark x1="76279" y1="87944" x2="76279" y2="87944"/>
                          <a14:backgroundMark x1="15988" y1="13143" x2="15988" y2="13143"/>
                          <a14:backgroundMark x1="15988" y1="13328" x2="15988" y2="13328"/>
                          <a14:backgroundMark x1="78547" y1="87175" x2="78779" y2="87149"/>
                          <a14:backgroundMark x1="76686" y1="88129" x2="76686" y2="88129"/>
                          <a14:backgroundMark x1="76686" y1="88182" x2="76686" y2="88182"/>
                          <a14:backgroundMark x1="76686" y1="88129" x2="76686" y2="88129"/>
                          <a14:backgroundMark x1="77558" y1="87679" x2="77558" y2="87679"/>
                          <a14:backgroundMark x1="76453" y1="88129" x2="76453" y2="88129"/>
                          <a14:backgroundMark x1="76570" y1="88076" x2="76570" y2="880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86302" y="2873622"/>
              <a:ext cx="1436516" cy="3151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61703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5"/>
            <a:ext cx="8427493" cy="4807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B0F0"/>
                </a:solidFill>
              </a:rPr>
              <a:t>Ideal for Placement in: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Restaurants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Café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Bar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Offices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Break Rooms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Cooler Filling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F80"/>
                </a:solidFill>
              </a:rPr>
              <a:t> Construction, HVAC workers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Schools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Health Club/Spa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rgbClr val="003F80"/>
                </a:solidFill>
              </a:rPr>
              <a:t>Laboratories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8E84E3-3954-4A44-A029-76450E5F5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Applications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6BB5518-17DB-4D49-B539-77C4F62ECC05}"/>
              </a:ext>
            </a:extLst>
          </p:cNvPr>
          <p:cNvGrpSpPr/>
          <p:nvPr/>
        </p:nvGrpSpPr>
        <p:grpSpPr>
          <a:xfrm>
            <a:off x="5104139" y="1272746"/>
            <a:ext cx="3128273" cy="3991193"/>
            <a:chOff x="6136000" y="805363"/>
            <a:chExt cx="3385752" cy="431969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C0EF742-5169-4A84-9EA3-24CE097BB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6000" y="805363"/>
              <a:ext cx="3385750" cy="20213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  <p:pic>
          <p:nvPicPr>
            <p:cNvPr id="17" name="Picture 16" descr="A picture containing indoor, sitting, kitchen, table&#10;&#10;Description automatically generated">
              <a:extLst>
                <a:ext uri="{FF2B5EF4-FFF2-40B4-BE49-F238E27FC236}">
                  <a16:creationId xmlns:a16="http://schemas.microsoft.com/office/drawing/2014/main" id="{7C1B2153-CB69-456E-A90D-C4447071C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6000" y="3088068"/>
              <a:ext cx="3385752" cy="203699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rgbClr val="00B0F0"/>
              </a:solidFill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4601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C82E979-9956-4653-9FF0-F9614ACE5C57}"/>
              </a:ext>
            </a:extLst>
          </p:cNvPr>
          <p:cNvGrpSpPr/>
          <p:nvPr/>
        </p:nvGrpSpPr>
        <p:grpSpPr>
          <a:xfrm>
            <a:off x="1045266" y="1860793"/>
            <a:ext cx="693656" cy="493847"/>
            <a:chOff x="725744" y="1112486"/>
            <a:chExt cx="6696698" cy="47677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4EAFF73-439B-47FF-996E-C99F99F08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5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8830661">
              <a:off x="289964" y="1548266"/>
              <a:ext cx="4633027" cy="376146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7BA4014-9606-4D2F-A6AD-1CAA2D32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b="19605"/>
            <a:stretch/>
          </p:blipFill>
          <p:spPr>
            <a:xfrm rot="20667136">
              <a:off x="2447224" y="1504476"/>
              <a:ext cx="4633025" cy="43757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6DEF5D-3C2D-405F-9415-20A97847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  <a14:imgEffect>
                        <a14:saturation sat="66000"/>
                      </a14:imgEffect>
                      <a14:imgEffect>
                        <a14:brightnessContrast bright="54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7136">
              <a:off x="2789408" y="1737827"/>
              <a:ext cx="4633034" cy="3761462"/>
            </a:xfrm>
            <a:prstGeom prst="rect">
              <a:avLst/>
            </a:prstGeom>
          </p:spPr>
        </p:pic>
      </p:grpSp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15” &amp; 18” WIDTH</a:t>
            </a:r>
            <a:br>
              <a:rPr lang="en-US" sz="3600" dirty="0"/>
            </a:br>
            <a:r>
              <a:rPr lang="en-US" sz="3600" b="1" dirty="0"/>
              <a:t>UNDERCOUNTER GOURMET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CU50 | UC0918</a:t>
            </a:r>
          </a:p>
        </p:txBody>
      </p:sp>
    </p:spTree>
    <p:extLst>
      <p:ext uri="{BB962C8B-B14F-4D97-AF65-F5344CB8AC3E}">
        <p14:creationId xmlns:p14="http://schemas.microsoft.com/office/powerpoint/2010/main" val="404154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refrigerator, sitting, appliance&#10;&#10;Description automatically generated">
            <a:extLst>
              <a:ext uri="{FF2B5EF4-FFF2-40B4-BE49-F238E27FC236}">
                <a16:creationId xmlns:a16="http://schemas.microsoft.com/office/drawing/2014/main" id="{1528F6B4-005D-414B-81DA-5E8BC9930EA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6" y="1277121"/>
            <a:ext cx="1151886" cy="16806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</a:t>
            </a:r>
            <a:r>
              <a:rPr lang="en-US" b="1" i="1" dirty="0">
                <a:solidFill>
                  <a:schemeClr val="tx2"/>
                </a:solidFill>
              </a:rPr>
              <a:t>Gourmet Cube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9421" y="3020330"/>
            <a:ext cx="2188538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CU50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115 V / 60 Hz 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Pump or gravity drain option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44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400" b="1" dirty="0">
                <a:solidFill>
                  <a:srgbClr val="1F497D"/>
                </a:solidFill>
              </a:rPr>
              <a:t>64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26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34.5”</a:t>
            </a:r>
          </a:p>
          <a:p>
            <a:r>
              <a:rPr lang="en-US" sz="1050" dirty="0">
                <a:solidFill>
                  <a:schemeClr val="tx2"/>
                </a:solidFill>
              </a:rPr>
              <a:t>(W x D x H)</a:t>
            </a:r>
          </a:p>
          <a:p>
            <a:endParaRPr lang="en-US" sz="1200" dirty="0">
              <a:solidFill>
                <a:srgbClr val="1F497D"/>
              </a:solidFill>
            </a:endParaRPr>
          </a:p>
          <a:p>
            <a:r>
              <a:rPr lang="en-US" sz="850" i="1" dirty="0">
                <a:solidFill>
                  <a:srgbClr val="1F497D"/>
                </a:solidFill>
              </a:rPr>
              <a:t>Includes leveling feet, scoop, and power cord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2865565" y="3030590"/>
            <a:ext cx="2188536" cy="2546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UC0918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115 V / 60 Hz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chemeClr val="bg1"/>
                </a:solidFill>
              </a:rPr>
              <a:t>O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78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400" b="1" dirty="0">
                <a:solidFill>
                  <a:srgbClr val="1F497D"/>
                </a:solidFill>
              </a:rPr>
              <a:t>95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33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18”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22”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33”</a:t>
            </a:r>
          </a:p>
          <a:p>
            <a:r>
              <a:rPr lang="en-US" sz="1050" dirty="0">
                <a:solidFill>
                  <a:schemeClr val="tx2"/>
                </a:solidFill>
              </a:rPr>
              <a:t>(W x D x H)</a:t>
            </a:r>
          </a:p>
          <a:p>
            <a:endParaRPr lang="en-US" sz="1200" dirty="0">
              <a:solidFill>
                <a:srgbClr val="1F497D"/>
              </a:solidFill>
            </a:endParaRPr>
          </a:p>
          <a:p>
            <a:r>
              <a:rPr lang="en-US" sz="850" i="1" dirty="0">
                <a:solidFill>
                  <a:srgbClr val="1F497D"/>
                </a:solidFill>
              </a:rPr>
              <a:t>Includes 6” adjustable legs, scoop,               and power cord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2621910" y="1465255"/>
            <a:ext cx="0" cy="3950268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>
            <a:extLst>
              <a:ext uri="{FF2B5EF4-FFF2-40B4-BE49-F238E27FC236}">
                <a16:creationId xmlns:a16="http://schemas.microsoft.com/office/drawing/2014/main" id="{D415ADBE-6D1D-4B12-9480-700B90A852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0661">
            <a:off x="4159228" y="3040170"/>
            <a:ext cx="319932" cy="25974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F3086CB-442B-45C4-85D1-A8E10A3F41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4318072" y="3035798"/>
            <a:ext cx="319932" cy="37584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1BB0CCD6-4413-409C-A8B1-62346698CD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4331827" y="3053260"/>
            <a:ext cx="319932" cy="25974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15C972C-70F8-4FA2-AE28-84E0FBAD324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830661">
            <a:off x="1626489" y="3038747"/>
            <a:ext cx="319932" cy="25974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9A6B26E-F423-4C29-BC5D-5B12C09EE69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1785333" y="3034375"/>
            <a:ext cx="319932" cy="37584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F0D3FE8-C54F-45A0-BDAD-986BAE3162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7136">
            <a:off x="1799088" y="3051837"/>
            <a:ext cx="319932" cy="259747"/>
          </a:xfrm>
          <a:prstGeom prst="rect">
            <a:avLst/>
          </a:prstGeom>
        </p:spPr>
      </p:pic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83D0EDFA-F29C-439D-AD95-AAF33B02946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97755" y="1304239"/>
            <a:ext cx="3500698" cy="420395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Individual Gourmet Cubes</a:t>
            </a:r>
          </a:p>
          <a:p>
            <a:pPr marL="0" indent="0">
              <a:buNone/>
            </a:pPr>
            <a:endParaRPr lang="en-US" sz="600" b="1" i="1" dirty="0">
              <a:solidFill>
                <a:schemeClr val="tx2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Crystal clear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Slow melting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Ideal for cocktails</a:t>
            </a:r>
          </a:p>
          <a:p>
            <a:pPr marL="0" indent="0">
              <a:buNone/>
            </a:pPr>
            <a:endParaRPr lang="en-US" sz="15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chemeClr val="tx2"/>
                </a:solidFill>
              </a:rPr>
              <a:t>Cube Dimensions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1” x 1 ⅛” x 1 ¼”</a:t>
            </a:r>
          </a:p>
          <a:p>
            <a:endParaRPr lang="en-US" sz="17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Applications:</a:t>
            </a:r>
          </a:p>
          <a:p>
            <a:r>
              <a:rPr lang="en-US" sz="2400" dirty="0">
                <a:solidFill>
                  <a:schemeClr val="tx2"/>
                </a:solidFill>
              </a:rPr>
              <a:t>Break Rooms</a:t>
            </a:r>
          </a:p>
          <a:p>
            <a:r>
              <a:rPr lang="en-US" sz="2400" dirty="0">
                <a:solidFill>
                  <a:schemeClr val="tx2"/>
                </a:solidFill>
              </a:rPr>
              <a:t>Office Kitchens</a:t>
            </a:r>
          </a:p>
          <a:p>
            <a:r>
              <a:rPr lang="en-US" sz="2400" dirty="0">
                <a:solidFill>
                  <a:schemeClr val="tx2"/>
                </a:solidFill>
              </a:rPr>
              <a:t>Stadium Suites</a:t>
            </a:r>
          </a:p>
          <a:p>
            <a:r>
              <a:rPr lang="en-US" sz="2400" dirty="0">
                <a:solidFill>
                  <a:schemeClr val="tx2"/>
                </a:solidFill>
              </a:rPr>
              <a:t>Bar/Cocktail Lounges</a:t>
            </a:r>
          </a:p>
        </p:txBody>
      </p:sp>
      <p:pic>
        <p:nvPicPr>
          <p:cNvPr id="66" name="Picture 5" descr="Gourmet Ice Cube Gray_Sm">
            <a:extLst>
              <a:ext uri="{FF2B5EF4-FFF2-40B4-BE49-F238E27FC236}">
                <a16:creationId xmlns:a16="http://schemas.microsoft.com/office/drawing/2014/main" id="{49CE6896-07F7-41A0-AE1F-B1B9908FD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9189" y="2057911"/>
            <a:ext cx="969264" cy="86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7">
            <a:extLst>
              <a:ext uri="{FF2B5EF4-FFF2-40B4-BE49-F238E27FC236}">
                <a16:creationId xmlns:a16="http://schemas.microsoft.com/office/drawing/2014/main" id="{9AC7CEAE-5098-4BFE-ACC7-91D42862F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29189" y="3447646"/>
            <a:ext cx="1066092" cy="15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large grey machine with a black box&#10;&#10;Description automatically generated with medium confidence">
            <a:extLst>
              <a:ext uri="{FF2B5EF4-FFF2-40B4-BE49-F238E27FC236}">
                <a16:creationId xmlns:a16="http://schemas.microsoft.com/office/drawing/2014/main" id="{A41925C2-551C-0992-7E33-6042383524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1668" y="1334736"/>
            <a:ext cx="1351098" cy="159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47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6926239" cy="4861702"/>
          </a:xfrm>
        </p:spPr>
        <p:txBody>
          <a:bodyPr>
            <a:normAutofit lnSpcReduction="10000"/>
          </a:bodyPr>
          <a:lstStyle/>
          <a:p>
            <a:pPr marL="0" lvl="0" indent="0" fontAlgn="base">
              <a:spcAft>
                <a:spcPct val="0"/>
              </a:spcAft>
              <a:buClrTx/>
              <a:buNone/>
            </a:pPr>
            <a:r>
              <a:rPr lang="en-US" altLang="en-US" sz="2400" b="1" kern="0" dirty="0">
                <a:solidFill>
                  <a:srgbClr val="00A7E0"/>
                </a:solidFill>
              </a:rPr>
              <a:t>Available Models:</a:t>
            </a:r>
          </a:p>
          <a:p>
            <a:pPr lvl="1" fontAlgn="base">
              <a:spcAft>
                <a:spcPct val="0"/>
              </a:spcAft>
              <a:buClrTx/>
              <a:buFontTx/>
              <a:buChar char="–"/>
            </a:pPr>
            <a:r>
              <a:rPr lang="en-US" altLang="en-US" sz="2800" kern="0" dirty="0">
                <a:solidFill>
                  <a:schemeClr val="tx2"/>
                </a:solidFill>
              </a:rPr>
              <a:t>CU50PA-1</a:t>
            </a:r>
          </a:p>
          <a:p>
            <a:pPr lvl="1" fontAlgn="base">
              <a:spcAft>
                <a:spcPct val="0"/>
              </a:spcAft>
              <a:buClrTx/>
              <a:buNone/>
            </a:pPr>
            <a:r>
              <a:rPr lang="en-US" altLang="en-US" sz="1300" b="1" kern="0" dirty="0">
                <a:solidFill>
                  <a:schemeClr val="tx2"/>
                </a:solidFill>
              </a:rPr>
              <a:t>C</a:t>
            </a:r>
            <a:r>
              <a:rPr lang="en-US" altLang="en-US" sz="1300" kern="0" dirty="0">
                <a:solidFill>
                  <a:schemeClr val="tx2"/>
                </a:solidFill>
              </a:rPr>
              <a:t>ube </a:t>
            </a:r>
            <a:r>
              <a:rPr lang="en-US" altLang="en-US" sz="1300" b="1" kern="0" dirty="0">
                <a:solidFill>
                  <a:schemeClr val="tx2"/>
                </a:solidFill>
              </a:rPr>
              <a:t>U</a:t>
            </a:r>
            <a:r>
              <a:rPr lang="en-US" altLang="en-US" sz="1300" kern="0" dirty="0">
                <a:solidFill>
                  <a:schemeClr val="tx2"/>
                </a:solidFill>
              </a:rPr>
              <a:t>ndercounter, </a:t>
            </a:r>
            <a:r>
              <a:rPr lang="en-US" altLang="en-US" sz="1300" b="1" kern="0" dirty="0">
                <a:solidFill>
                  <a:schemeClr val="tx2"/>
                </a:solidFill>
              </a:rPr>
              <a:t>50 lb.</a:t>
            </a:r>
            <a:r>
              <a:rPr lang="en-US" altLang="en-US" sz="1300" kern="0" dirty="0">
                <a:solidFill>
                  <a:schemeClr val="tx2"/>
                </a:solidFill>
              </a:rPr>
              <a:t> production, </a:t>
            </a:r>
            <a:r>
              <a:rPr lang="en-US" altLang="en-US" sz="1300" b="1" u="sng" kern="0" dirty="0">
                <a:solidFill>
                  <a:schemeClr val="tx2"/>
                </a:solidFill>
              </a:rPr>
              <a:t>P</a:t>
            </a:r>
            <a:r>
              <a:rPr lang="en-US" altLang="en-US" sz="1300" u="sng" kern="0" dirty="0">
                <a:solidFill>
                  <a:schemeClr val="tx2"/>
                </a:solidFill>
              </a:rPr>
              <a:t>ump drain</a:t>
            </a:r>
            <a:r>
              <a:rPr lang="en-US" altLang="en-US" sz="1300" kern="0" dirty="0">
                <a:solidFill>
                  <a:schemeClr val="tx2"/>
                </a:solidFill>
              </a:rPr>
              <a:t>, </a:t>
            </a:r>
            <a:r>
              <a:rPr lang="en-US" altLang="en-US" sz="1300" b="1" kern="0" dirty="0">
                <a:solidFill>
                  <a:schemeClr val="tx2"/>
                </a:solidFill>
              </a:rPr>
              <a:t>A</a:t>
            </a:r>
            <a:r>
              <a:rPr lang="en-US" altLang="en-US" sz="1300" kern="0" dirty="0">
                <a:solidFill>
                  <a:schemeClr val="tx2"/>
                </a:solidFill>
              </a:rPr>
              <a:t>ir cooled, 115V/60/1</a:t>
            </a:r>
          </a:p>
          <a:p>
            <a:pPr lvl="1" fontAlgn="base">
              <a:spcAft>
                <a:spcPct val="0"/>
              </a:spcAft>
              <a:buClrTx/>
              <a:buFontTx/>
              <a:buChar char="–"/>
            </a:pPr>
            <a:r>
              <a:rPr lang="en-US" altLang="en-US" sz="2800" kern="0" dirty="0">
                <a:solidFill>
                  <a:schemeClr val="tx2"/>
                </a:solidFill>
              </a:rPr>
              <a:t>CU50GA-1</a:t>
            </a:r>
          </a:p>
          <a:p>
            <a:pPr lvl="1" fontAlgn="base">
              <a:spcAft>
                <a:spcPct val="0"/>
              </a:spcAft>
              <a:buClrTx/>
              <a:buNone/>
            </a:pPr>
            <a:r>
              <a:rPr lang="en-US" altLang="en-US" sz="1300" b="1" kern="0" dirty="0">
                <a:solidFill>
                  <a:schemeClr val="tx2"/>
                </a:solidFill>
              </a:rPr>
              <a:t>C</a:t>
            </a:r>
            <a:r>
              <a:rPr lang="en-US" altLang="en-US" sz="1300" kern="0" dirty="0">
                <a:solidFill>
                  <a:schemeClr val="tx2"/>
                </a:solidFill>
              </a:rPr>
              <a:t>ube </a:t>
            </a:r>
            <a:r>
              <a:rPr lang="en-US" altLang="en-US" sz="1300" b="1" kern="0" dirty="0">
                <a:solidFill>
                  <a:schemeClr val="tx2"/>
                </a:solidFill>
              </a:rPr>
              <a:t>U</a:t>
            </a:r>
            <a:r>
              <a:rPr lang="en-US" altLang="en-US" sz="1300" kern="0" dirty="0">
                <a:solidFill>
                  <a:schemeClr val="tx2"/>
                </a:solidFill>
              </a:rPr>
              <a:t>ndercounter, </a:t>
            </a:r>
            <a:r>
              <a:rPr lang="en-US" altLang="en-US" sz="1300" b="1" kern="0" dirty="0">
                <a:solidFill>
                  <a:schemeClr val="tx2"/>
                </a:solidFill>
              </a:rPr>
              <a:t>50 lb.</a:t>
            </a:r>
            <a:r>
              <a:rPr lang="en-US" altLang="en-US" sz="1300" kern="0" dirty="0">
                <a:solidFill>
                  <a:schemeClr val="tx2"/>
                </a:solidFill>
              </a:rPr>
              <a:t> production, </a:t>
            </a:r>
            <a:r>
              <a:rPr lang="en-US" altLang="en-US" sz="1300" b="1" u="sng" kern="0" dirty="0">
                <a:solidFill>
                  <a:schemeClr val="tx2"/>
                </a:solidFill>
              </a:rPr>
              <a:t>G</a:t>
            </a:r>
            <a:r>
              <a:rPr lang="en-US" altLang="en-US" sz="1300" u="sng" kern="0" dirty="0">
                <a:solidFill>
                  <a:schemeClr val="tx2"/>
                </a:solidFill>
              </a:rPr>
              <a:t>ravity drain</a:t>
            </a:r>
            <a:r>
              <a:rPr lang="en-US" altLang="en-US" sz="1300" kern="0" dirty="0">
                <a:solidFill>
                  <a:schemeClr val="tx2"/>
                </a:solidFill>
              </a:rPr>
              <a:t>, </a:t>
            </a:r>
            <a:r>
              <a:rPr lang="en-US" altLang="en-US" sz="1300" b="1" kern="0" dirty="0">
                <a:solidFill>
                  <a:schemeClr val="tx2"/>
                </a:solidFill>
              </a:rPr>
              <a:t>A</a:t>
            </a:r>
            <a:r>
              <a:rPr lang="en-US" altLang="en-US" sz="1300" kern="0" dirty="0">
                <a:solidFill>
                  <a:schemeClr val="tx2"/>
                </a:solidFill>
              </a:rPr>
              <a:t>ir cooled, 115V/60/1</a:t>
            </a:r>
          </a:p>
          <a:p>
            <a:pPr marL="0" lvl="0" indent="0" fontAlgn="base">
              <a:spcAft>
                <a:spcPct val="0"/>
              </a:spcAft>
              <a:buClrTx/>
              <a:buNone/>
            </a:pPr>
            <a:endParaRPr lang="en-US" altLang="en-US" sz="2400" kern="0" dirty="0">
              <a:solidFill>
                <a:schemeClr val="tx2"/>
              </a:solidFill>
            </a:endParaRP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Up to 64 pounds/day production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Up to 26 pounds of storage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Stainless steel finish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UL,NSF and AHRI certified</a:t>
            </a:r>
          </a:p>
          <a:p>
            <a:pPr lvl="0" fontAlgn="base"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400" kern="0" dirty="0">
                <a:solidFill>
                  <a:schemeClr val="tx2"/>
                </a:solidFill>
              </a:rPr>
              <a:t>Approved for outdoor use with 		    stainless steel </a:t>
            </a:r>
            <a:r>
              <a:rPr lang="en-US" altLang="en-US" sz="2400" kern="0" dirty="0" err="1">
                <a:solidFill>
                  <a:schemeClr val="tx2"/>
                </a:solidFill>
              </a:rPr>
              <a:t>kickplate</a:t>
            </a:r>
            <a:endParaRPr lang="en-US" altLang="en-US" sz="2400" kern="0" dirty="0">
              <a:solidFill>
                <a:schemeClr val="tx2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CU50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Undercounter Gourmet Cube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35353" y="3169065"/>
            <a:ext cx="1651447" cy="221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3D4EDB2-8651-4B6B-8E02-0682D1B24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2295" y="1420762"/>
            <a:ext cx="1301168" cy="130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69"/>
            <a:ext cx="5424985" cy="491565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100" b="1" i="1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Small Footprint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1” Adjustable legs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15” x  24” x  34 ⅜” (W x D x H)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Attractive Aesthetics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Reversible door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Optional stainless steel kickplate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Available with built in drain pump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Water Efficient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Water sensor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Unique Gourmet Ice 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Crystal clear, individual cube</a:t>
            </a:r>
          </a:p>
          <a:p>
            <a:pPr>
              <a:lnSpc>
                <a:spcPct val="120000"/>
              </a:lnSpc>
            </a:pPr>
            <a:r>
              <a:rPr lang="en-US" sz="1900" dirty="0">
                <a:solidFill>
                  <a:schemeClr val="tx2"/>
                </a:solidFill>
              </a:rPr>
              <a:t>Slow melting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100" b="1" dirty="0">
                <a:solidFill>
                  <a:schemeClr val="tx2"/>
                </a:solidFill>
              </a:rPr>
              <a:t>User Friendly Control Panel</a:t>
            </a:r>
          </a:p>
        </p:txBody>
      </p:sp>
      <p:pic>
        <p:nvPicPr>
          <p:cNvPr id="6" name="Picture 4" descr="171 Scotsman 12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593" y="1127074"/>
            <a:ext cx="3609832" cy="24047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control panel co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3593" y="3774257"/>
            <a:ext cx="3609832" cy="15210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CU50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Undercounter Gourmet Cube</a:t>
            </a:r>
          </a:p>
        </p:txBody>
      </p:sp>
    </p:spTree>
    <p:extLst>
      <p:ext uri="{BB962C8B-B14F-4D97-AF65-F5344CB8AC3E}">
        <p14:creationId xmlns:p14="http://schemas.microsoft.com/office/powerpoint/2010/main" val="4110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76B31F-F463-E0D5-F0D0-76C2CD5FD6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6719" y="2551814"/>
            <a:ext cx="3731186" cy="2359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5957248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500" b="1" i="1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Electronic Control Board </a:t>
            </a:r>
            <a:r>
              <a:rPr lang="en-US" sz="2200" dirty="0">
                <a:solidFill>
                  <a:schemeClr val="tx2"/>
                </a:solidFill>
              </a:rPr>
              <a:t>-</a:t>
            </a:r>
            <a:r>
              <a:rPr lang="en-US" sz="2200" b="1" dirty="0">
                <a:solidFill>
                  <a:schemeClr val="tx2"/>
                </a:solidFill>
              </a:rPr>
              <a:t> </a:t>
            </a:r>
            <a:r>
              <a:rPr lang="en-US" sz="1700" i="1" dirty="0">
                <a:solidFill>
                  <a:schemeClr val="tx2"/>
                </a:solidFill>
              </a:rPr>
              <a:t>Easy to use and understand</a:t>
            </a:r>
          </a:p>
          <a:p>
            <a:r>
              <a:rPr lang="en-US" sz="2200" dirty="0">
                <a:solidFill>
                  <a:schemeClr val="tx2"/>
                </a:solidFill>
              </a:rPr>
              <a:t>On/Off Button</a:t>
            </a:r>
          </a:p>
          <a:p>
            <a:r>
              <a:rPr lang="en-US" sz="2200" dirty="0">
                <a:solidFill>
                  <a:schemeClr val="tx2"/>
                </a:solidFill>
              </a:rPr>
              <a:t>Clean/Reset Button</a:t>
            </a:r>
          </a:p>
          <a:p>
            <a:r>
              <a:rPr lang="en-US" sz="2200" dirty="0">
                <a:solidFill>
                  <a:schemeClr val="tx2"/>
                </a:solidFill>
              </a:rPr>
              <a:t>Ice Making Indicator Light</a:t>
            </a:r>
          </a:p>
          <a:p>
            <a:r>
              <a:rPr lang="en-US" sz="2200" dirty="0">
                <a:solidFill>
                  <a:schemeClr val="tx2"/>
                </a:solidFill>
              </a:rPr>
              <a:t>Check Water Indicator Light</a:t>
            </a:r>
          </a:p>
          <a:p>
            <a:r>
              <a:rPr lang="en-US" sz="2200" dirty="0">
                <a:solidFill>
                  <a:schemeClr val="tx2"/>
                </a:solidFill>
              </a:rPr>
              <a:t>Time to Clean Indicator Light</a:t>
            </a: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Water Sensor</a:t>
            </a:r>
          </a:p>
          <a:p>
            <a:r>
              <a:rPr lang="en-US" sz="2200" dirty="0">
                <a:solidFill>
                  <a:schemeClr val="tx2"/>
                </a:solidFill>
              </a:rPr>
              <a:t>Measures water conditions</a:t>
            </a:r>
          </a:p>
          <a:p>
            <a:r>
              <a:rPr lang="en-US" sz="2200" dirty="0">
                <a:solidFill>
                  <a:schemeClr val="tx2"/>
                </a:solidFill>
              </a:rPr>
              <a:t>Automatically adjusts water purge</a:t>
            </a:r>
          </a:p>
          <a:p>
            <a:r>
              <a:rPr lang="en-US" sz="2200" dirty="0">
                <a:solidFill>
                  <a:schemeClr val="tx2"/>
                </a:solidFill>
              </a:rPr>
              <a:t>Extends time between cleanings</a:t>
            </a:r>
          </a:p>
          <a:p>
            <a:endParaRPr lang="en-US" sz="22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CU50 </a:t>
            </a:r>
            <a:r>
              <a:rPr lang="en-US" sz="4000" b="1" i="1" dirty="0">
                <a:solidFill>
                  <a:srgbClr val="1F497D"/>
                </a:solidFill>
                <a:latin typeface="Calibri"/>
              </a:rPr>
              <a:t>Undercounter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Gourmet Cube</a:t>
            </a:r>
          </a:p>
        </p:txBody>
      </p:sp>
    </p:spTree>
    <p:extLst>
      <p:ext uri="{BB962C8B-B14F-4D97-AF65-F5344CB8AC3E}">
        <p14:creationId xmlns:p14="http://schemas.microsoft.com/office/powerpoint/2010/main" val="558179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25FA3-9389-29D4-C3C1-E9BC4B1B7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5BD1D-E2CE-913C-B499-475C94A5766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4775550" cy="447456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100" b="1" i="1" dirty="0">
              <a:solidFill>
                <a:schemeClr val="tx2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tx2"/>
                </a:solidFill>
              </a:rPr>
              <a:t>High Production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Produces up to 95 lb. per day</a:t>
            </a:r>
          </a:p>
          <a:p>
            <a:pPr lvl="1">
              <a:lnSpc>
                <a:spcPct val="120000"/>
              </a:lnSpc>
            </a:pPr>
            <a:r>
              <a:rPr lang="en-US" sz="1500" dirty="0">
                <a:solidFill>
                  <a:schemeClr val="tx2"/>
                </a:solidFill>
              </a:rPr>
              <a:t>Stores 33 lb. of ice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Unique evaporator makes crystal clear gourmet cubes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Uses environmentally responsible, R290A refrigerant   (zero ozone depletion potential, low GWP)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tx2"/>
                </a:solidFill>
              </a:rPr>
              <a:t>Reliable Operation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Removable air filter for easy maintenance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Durable stainless steel construction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Slide back door allows easy access to ice bin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tx2"/>
                </a:solidFill>
              </a:rPr>
              <a:t>Small Footprint, Easy Installation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18” cabinet width for placement in tight locations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ADA Compliant without legs</a:t>
            </a:r>
          </a:p>
          <a:p>
            <a:pPr>
              <a:lnSpc>
                <a:spcPct val="120000"/>
              </a:lnSpc>
            </a:pPr>
            <a:r>
              <a:rPr lang="en-US" sz="1800" dirty="0">
                <a:solidFill>
                  <a:schemeClr val="tx2"/>
                </a:solidFill>
              </a:rPr>
              <a:t>Power cord, NEMA 5-15P plug, ice scoop, and 6" adjustable legs are included for quick installation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7CC99E-CA8B-735A-A3FA-FAE91E71E2CA}"/>
              </a:ext>
            </a:extLst>
          </p:cNvPr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1F497D"/>
                </a:solidFill>
                <a:latin typeface="Calibri"/>
              </a:rPr>
              <a:t>UC0918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Undercounter Gourmet Cube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B164B0E-8B90-070D-CB08-EA338D35F6BA}"/>
              </a:ext>
            </a:extLst>
          </p:cNvPr>
          <p:cNvGrpSpPr/>
          <p:nvPr/>
        </p:nvGrpSpPr>
        <p:grpSpPr>
          <a:xfrm>
            <a:off x="5199228" y="2535831"/>
            <a:ext cx="3843697" cy="2907783"/>
            <a:chOff x="4992281" y="2419435"/>
            <a:chExt cx="4095523" cy="30982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C340B3E-4725-1B06-BE29-17E8FC0FECB3}"/>
                </a:ext>
              </a:extLst>
            </p:cNvPr>
            <p:cNvGrpSpPr/>
            <p:nvPr/>
          </p:nvGrpSpPr>
          <p:grpSpPr>
            <a:xfrm>
              <a:off x="5195030" y="3041330"/>
              <a:ext cx="3892774" cy="2476397"/>
              <a:chOff x="779678" y="3397342"/>
              <a:chExt cx="4049337" cy="257599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423A635-1FF1-5DB7-AFB4-A9251D3A6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30398" y="3937081"/>
                <a:ext cx="9737" cy="134808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6812F3-A83E-8865-46C5-B88D8AF1402A}"/>
                  </a:ext>
                </a:extLst>
              </p:cNvPr>
              <p:cNvSpPr txBox="1"/>
              <p:nvPr/>
            </p:nvSpPr>
            <p:spPr>
              <a:xfrm>
                <a:off x="4138456" y="4436592"/>
                <a:ext cx="690559" cy="37524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>
                    <a:solidFill>
                      <a:srgbClr val="00AEEF"/>
                    </a:solidFill>
                    <a:latin typeface="Calibri"/>
                  </a:rPr>
                  <a:t>27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”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27CDF1F-1510-742A-C3AA-A24AE2DE00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61588" y="3856503"/>
                <a:ext cx="0" cy="1568518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1D738D-1D2D-43B8-317E-658AD0C0F3C4}"/>
                  </a:ext>
                </a:extLst>
              </p:cNvPr>
              <p:cNvSpPr txBox="1"/>
              <p:nvPr/>
            </p:nvSpPr>
            <p:spPr>
              <a:xfrm>
                <a:off x="2233883" y="4432932"/>
                <a:ext cx="539496" cy="375243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33”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91C491C-D803-815C-A530-247A7A9F3095}"/>
                  </a:ext>
                </a:extLst>
              </p:cNvPr>
              <p:cNvSpPr txBox="1"/>
              <p:nvPr/>
            </p:nvSpPr>
            <p:spPr>
              <a:xfrm>
                <a:off x="2768423" y="3397344"/>
                <a:ext cx="1361657" cy="307776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Without legs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AB48970-732D-E3EA-CDA8-732EC6FAE16B}"/>
                  </a:ext>
                </a:extLst>
              </p:cNvPr>
              <p:cNvSpPr txBox="1"/>
              <p:nvPr/>
            </p:nvSpPr>
            <p:spPr>
              <a:xfrm>
                <a:off x="2652211" y="5426924"/>
                <a:ext cx="1919791" cy="22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*Local health code may require sealant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6D8F68B-09C9-C252-E90A-45693C60D7CA}"/>
                  </a:ext>
                </a:extLst>
              </p:cNvPr>
              <p:cNvSpPr txBox="1"/>
              <p:nvPr/>
            </p:nvSpPr>
            <p:spPr>
              <a:xfrm>
                <a:off x="779678" y="3397342"/>
                <a:ext cx="1361657" cy="307778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legs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48BAACD-3593-A44E-EE32-F523E5752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729" y="5788974"/>
                <a:ext cx="124318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F076057-04D2-90CB-D825-9688A1050BDF}"/>
                  </a:ext>
                </a:extLst>
              </p:cNvPr>
              <p:cNvSpPr txBox="1"/>
              <p:nvPr/>
            </p:nvSpPr>
            <p:spPr>
              <a:xfrm>
                <a:off x="1188932" y="5619696"/>
                <a:ext cx="561653" cy="35217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>
                    <a:solidFill>
                      <a:srgbClr val="00AEEF"/>
                    </a:solidFill>
                    <a:latin typeface="Calibri"/>
                  </a:rPr>
                  <a:t>18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”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74FACD55-FD2C-EA5D-51FE-BED9A10C2E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7256" y="5790440"/>
                <a:ext cx="124318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78A68A-E19D-584C-A59E-E662A5E16F36}"/>
                  </a:ext>
                </a:extLst>
              </p:cNvPr>
              <p:cNvSpPr txBox="1"/>
              <p:nvPr/>
            </p:nvSpPr>
            <p:spPr>
              <a:xfrm>
                <a:off x="3244643" y="5621163"/>
                <a:ext cx="527249" cy="35217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kern="0" dirty="0">
                    <a:solidFill>
                      <a:srgbClr val="00AEEF"/>
                    </a:solidFill>
                    <a:latin typeface="Calibri"/>
                  </a:rPr>
                  <a:t>18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”</a:t>
                </a: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2662E3C-12DD-DB4C-28A1-4A1AC33D1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26885" y="2419435"/>
              <a:ext cx="2683380" cy="237258"/>
            </a:xfrm>
            <a:prstGeom prst="rect">
              <a:avLst/>
            </a:prstGeom>
          </p:spPr>
        </p:pic>
        <p:sp>
          <p:nvSpPr>
            <p:cNvPr id="37" name="Rounded Rectangle 4">
              <a:extLst>
                <a:ext uri="{FF2B5EF4-FFF2-40B4-BE49-F238E27FC236}">
                  <a16:creationId xmlns:a16="http://schemas.microsoft.com/office/drawing/2014/main" id="{7933FE3D-D8BA-8798-A476-33CC90D13E70}"/>
                </a:ext>
              </a:extLst>
            </p:cNvPr>
            <p:cNvSpPr/>
            <p:nvPr/>
          </p:nvSpPr>
          <p:spPr>
            <a:xfrm>
              <a:off x="5244107" y="2706070"/>
              <a:ext cx="3442693" cy="297047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0F42A0-C29E-2822-707A-CF532866F2A4}"/>
                </a:ext>
              </a:extLst>
            </p:cNvPr>
            <p:cNvSpPr/>
            <p:nvPr/>
          </p:nvSpPr>
          <p:spPr>
            <a:xfrm>
              <a:off x="5261907" y="2668782"/>
              <a:ext cx="3424894" cy="3607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18” Platform</a:t>
              </a:r>
            </a:p>
          </p:txBody>
        </p:sp>
        <p:pic>
          <p:nvPicPr>
            <p:cNvPr id="43" name="Picture 42" descr="A large grey machine with a black box&#10;&#10;Description automatically generated with medium confidence">
              <a:extLst>
                <a:ext uri="{FF2B5EF4-FFF2-40B4-BE49-F238E27FC236}">
                  <a16:creationId xmlns:a16="http://schemas.microsoft.com/office/drawing/2014/main" id="{4F62C0CA-7755-B448-0868-9D5271C26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92281" y="3371121"/>
              <a:ext cx="1600573" cy="182304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B81E137-9DFD-062F-BEE7-138DAE1FB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3171" y="3423642"/>
              <a:ext cx="1392541" cy="1503745"/>
            </a:xfrm>
            <a:prstGeom prst="rect">
              <a:avLst/>
            </a:prstGeom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D877AD9-AD77-E39D-8032-431EE420E02E}"/>
              </a:ext>
            </a:extLst>
          </p:cNvPr>
          <p:cNvGrpSpPr/>
          <p:nvPr/>
        </p:nvGrpSpPr>
        <p:grpSpPr>
          <a:xfrm>
            <a:off x="5148496" y="717079"/>
            <a:ext cx="3802806" cy="1893385"/>
            <a:chOff x="5148496" y="659023"/>
            <a:chExt cx="3802806" cy="1893385"/>
          </a:xfrm>
        </p:grpSpPr>
        <p:pic>
          <p:nvPicPr>
            <p:cNvPr id="58" name="Picture 57" descr="A screenshot of a drink&#10;&#10;Description automatically generated">
              <a:extLst>
                <a:ext uri="{FF2B5EF4-FFF2-40B4-BE49-F238E27FC236}">
                  <a16:creationId xmlns:a16="http://schemas.microsoft.com/office/drawing/2014/main" id="{7B6DCE9C-58A6-15BC-46F2-BA61CF2D5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8496" y="665296"/>
              <a:ext cx="1887112" cy="1887112"/>
            </a:xfrm>
            <a:prstGeom prst="rect">
              <a:avLst/>
            </a:prstGeom>
          </p:spPr>
        </p:pic>
        <p:pic>
          <p:nvPicPr>
            <p:cNvPr id="60" name="Picture 59" descr="A blue and white logo with text&#10;&#10;Description automatically generated">
              <a:extLst>
                <a:ext uri="{FF2B5EF4-FFF2-40B4-BE49-F238E27FC236}">
                  <a16:creationId xmlns:a16="http://schemas.microsoft.com/office/drawing/2014/main" id="{45428AC0-C052-8BB2-F64D-445A4C61D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64349" y="659023"/>
              <a:ext cx="1886953" cy="188695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DEA824D-6E31-1A27-A04A-9F698C574F1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008" y="2362141"/>
            <a:ext cx="605036" cy="60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12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15” &amp; 20”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CU0415 | CU0715 | CU0920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20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15” Platform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1" name="Picture 40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FE781F86-378D-403A-A725-A06B05177AB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399" y="1243190"/>
            <a:ext cx="1102085" cy="1725536"/>
          </a:xfrm>
          <a:prstGeom prst="rect">
            <a:avLst/>
          </a:prstGeom>
        </p:spPr>
      </p:pic>
      <p:pic>
        <p:nvPicPr>
          <p:cNvPr id="42" name="Picture 41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0D532EC6-B19C-4175-A150-0B7CA855AD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24" y="1238447"/>
            <a:ext cx="1102088" cy="1725536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128AAFC-F491-4A63-8405-26E2A4408A5D}"/>
              </a:ext>
            </a:extLst>
          </p:cNvPr>
          <p:cNvSpPr/>
          <p:nvPr/>
        </p:nvSpPr>
        <p:spPr>
          <a:xfrm>
            <a:off x="4256272" y="2997641"/>
            <a:ext cx="2188538" cy="2377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CU0415</a:t>
            </a:r>
            <a:endParaRPr lang="en-US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50 and 60 Hz options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Optional KUFM15 floor mount kit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38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400" b="1" dirty="0">
                <a:solidFill>
                  <a:srgbClr val="1F497D"/>
                </a:solidFill>
              </a:rPr>
              <a:t>58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36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38”</a:t>
            </a:r>
          </a:p>
          <a:p>
            <a:r>
              <a:rPr lang="en-US" sz="1000" dirty="0">
                <a:solidFill>
                  <a:schemeClr val="tx2"/>
                </a:solidFill>
              </a:rPr>
              <a:t>(W x D x H)</a:t>
            </a:r>
          </a:p>
          <a:p>
            <a:endParaRPr lang="en-US" sz="1200" dirty="0">
              <a:solidFill>
                <a:srgbClr val="1F497D"/>
              </a:solidFill>
            </a:endParaRPr>
          </a:p>
          <a:p>
            <a:r>
              <a:rPr lang="en-US" sz="850" i="1" dirty="0">
                <a:solidFill>
                  <a:srgbClr val="1F497D"/>
                </a:solidFill>
              </a:rPr>
              <a:t>Includes 6” legs, scoop, and 5.5’ power cord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6A6CC6-EBB3-4E13-ACB9-A255C51D2A7C}"/>
              </a:ext>
            </a:extLst>
          </p:cNvPr>
          <p:cNvSpPr/>
          <p:nvPr/>
        </p:nvSpPr>
        <p:spPr>
          <a:xfrm>
            <a:off x="6827415" y="3007902"/>
            <a:ext cx="2126185" cy="2654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CU0715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Air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350" dirty="0">
                <a:solidFill>
                  <a:srgbClr val="1F497D"/>
                </a:solidFill>
              </a:rPr>
              <a:t>50 and 60 Hz options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200" dirty="0">
              <a:solidFill>
                <a:srgbClr val="1F497D"/>
              </a:solidFill>
            </a:endParaRPr>
          </a:p>
          <a:p>
            <a:r>
              <a:rPr lang="en-US" sz="1100" i="1" dirty="0">
                <a:solidFill>
                  <a:srgbClr val="1F497D"/>
                </a:solidFill>
              </a:rPr>
              <a:t>Optional KUFM15 floor mount kit</a:t>
            </a:r>
          </a:p>
          <a:p>
            <a:endParaRPr lang="en-US" sz="200" i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Capacity:   58 @ 90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400" b="1" dirty="0">
                <a:solidFill>
                  <a:srgbClr val="1F497D"/>
                </a:solidFill>
              </a:rPr>
              <a:t>  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400" b="1" dirty="0">
                <a:solidFill>
                  <a:srgbClr val="1F497D"/>
                </a:solidFill>
              </a:rPr>
              <a:t>80 @ 70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r>
              <a:rPr lang="en-US" sz="1400" b="1" dirty="0">
                <a:solidFill>
                  <a:srgbClr val="1F497D"/>
                </a:solidFill>
              </a:rPr>
              <a:t>/50</a:t>
            </a:r>
            <a:r>
              <a:rPr lang="en-US" sz="1400" dirty="0">
                <a:solidFill>
                  <a:srgbClr val="1F497D"/>
                </a:solidFill>
              </a:rPr>
              <a:t>°</a:t>
            </a:r>
            <a:endParaRPr lang="en-US" sz="1400" b="1" dirty="0">
              <a:solidFill>
                <a:srgbClr val="1F497D"/>
              </a:solidFill>
            </a:endParaRPr>
          </a:p>
          <a:p>
            <a:r>
              <a:rPr lang="en-US" sz="1400" b="1" dirty="0">
                <a:solidFill>
                  <a:srgbClr val="1F497D"/>
                </a:solidFill>
              </a:rPr>
              <a:t>Storage: 36 lb.</a:t>
            </a:r>
          </a:p>
          <a:p>
            <a:r>
              <a:rPr lang="en-US" sz="1400" b="1" dirty="0">
                <a:solidFill>
                  <a:srgbClr val="1F497D"/>
                </a:solidFill>
              </a:rPr>
              <a:t>Dimensions: </a:t>
            </a:r>
            <a:r>
              <a:rPr lang="en-US" sz="1200" dirty="0">
                <a:solidFill>
                  <a:srgbClr val="1F497D"/>
                </a:solidFill>
              </a:rPr>
              <a:t>15”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24”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x</a:t>
            </a:r>
            <a:r>
              <a:rPr lang="en-US" sz="800" dirty="0">
                <a:solidFill>
                  <a:srgbClr val="1F497D"/>
                </a:solidFill>
              </a:rPr>
              <a:t> </a:t>
            </a:r>
            <a:r>
              <a:rPr lang="en-US" sz="1200" dirty="0">
                <a:solidFill>
                  <a:srgbClr val="1F497D"/>
                </a:solidFill>
              </a:rPr>
              <a:t>38”</a:t>
            </a:r>
          </a:p>
          <a:p>
            <a:r>
              <a:rPr lang="en-US" sz="1000" dirty="0">
                <a:solidFill>
                  <a:schemeClr val="tx2"/>
                </a:solidFill>
              </a:rPr>
              <a:t>(W x D x H)</a:t>
            </a:r>
          </a:p>
          <a:p>
            <a:endParaRPr lang="en-US" sz="1200" dirty="0">
              <a:solidFill>
                <a:srgbClr val="1F497D"/>
              </a:solidFill>
            </a:endParaRPr>
          </a:p>
          <a:p>
            <a:r>
              <a:rPr lang="en-US" sz="850" i="1" dirty="0">
                <a:solidFill>
                  <a:srgbClr val="1F497D"/>
                </a:solidFill>
              </a:rPr>
              <a:t>Includes 6” legs, scoop, and 5.5’ power cord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760102-6D13-480E-9F32-62DC0A63F0FB}"/>
              </a:ext>
            </a:extLst>
          </p:cNvPr>
          <p:cNvCxnSpPr>
            <a:cxnSpLocks/>
          </p:cNvCxnSpPr>
          <p:nvPr/>
        </p:nvCxnSpPr>
        <p:spPr>
          <a:xfrm>
            <a:off x="6541947" y="1442566"/>
            <a:ext cx="0" cy="3831341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CC97104-ABD5-433A-B22D-481AD2AD1942}"/>
              </a:ext>
            </a:extLst>
          </p:cNvPr>
          <p:cNvGrpSpPr/>
          <p:nvPr/>
        </p:nvGrpSpPr>
        <p:grpSpPr>
          <a:xfrm>
            <a:off x="5646630" y="3023361"/>
            <a:ext cx="384529" cy="256823"/>
            <a:chOff x="1048454" y="2462615"/>
            <a:chExt cx="3049378" cy="203664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8738E38-28DB-4C03-83D9-8E74984EDC55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04AEA88F-B725-4E73-AFB3-ACE4DF7474FA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4B31D868-81D4-46D8-B9B6-87D72C871424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492DB5-F9C1-4660-BF54-A753BAA25121}"/>
              </a:ext>
            </a:extLst>
          </p:cNvPr>
          <p:cNvGrpSpPr/>
          <p:nvPr/>
        </p:nvGrpSpPr>
        <p:grpSpPr>
          <a:xfrm>
            <a:off x="8217581" y="3024778"/>
            <a:ext cx="384529" cy="256823"/>
            <a:chOff x="1048454" y="2462615"/>
            <a:chExt cx="3049378" cy="2036646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B9C2D7-83C3-4933-8B6C-CB2E4EB53490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819C397-7C0B-4463-A9B0-79AA2AE4742C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FF774A63-7011-496D-8E93-F05A39DEB4B8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" name="Picture 50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B9803461-F5BD-4B0D-BD4B-B453DC2884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224" y="1235767"/>
            <a:ext cx="1103800" cy="1728216"/>
          </a:xfrm>
          <a:prstGeom prst="rect">
            <a:avLst/>
          </a:prstGeom>
        </p:spPr>
      </p:pic>
      <p:pic>
        <p:nvPicPr>
          <p:cNvPr id="53" name="Picture 52" descr="A picture containing computer, refrigerator, standing&#10;&#10;Description automatically generated">
            <a:extLst>
              <a:ext uri="{FF2B5EF4-FFF2-40B4-BE49-F238E27FC236}">
                <a16:creationId xmlns:a16="http://schemas.microsoft.com/office/drawing/2014/main" id="{5F26E124-D8A8-4292-B591-D7AE4AD566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5684" y="1209060"/>
            <a:ext cx="1103800" cy="1728216"/>
          </a:xfrm>
          <a:prstGeom prst="rect">
            <a:avLst/>
          </a:prstGeom>
        </p:spPr>
      </p:pic>
      <p:pic>
        <p:nvPicPr>
          <p:cNvPr id="55" name="Picture 54" descr="A picture containing game&#10;&#10;Description automatically generated">
            <a:extLst>
              <a:ext uri="{FF2B5EF4-FFF2-40B4-BE49-F238E27FC236}">
                <a16:creationId xmlns:a16="http://schemas.microsoft.com/office/drawing/2014/main" id="{4B4A08FB-7A92-46CD-AE13-B4CE1E44F4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1383" y="1051168"/>
            <a:ext cx="1982627" cy="2478173"/>
          </a:xfrm>
          <a:prstGeom prst="rect">
            <a:avLst/>
          </a:prstGeom>
        </p:spPr>
      </p:pic>
      <p:pic>
        <p:nvPicPr>
          <p:cNvPr id="56" name="Picture 55" descr="A picture containing sitting, black, mirror, bus&#10;&#10;Description automatically generated">
            <a:extLst>
              <a:ext uri="{FF2B5EF4-FFF2-40B4-BE49-F238E27FC236}">
                <a16:creationId xmlns:a16="http://schemas.microsoft.com/office/drawing/2014/main" id="{FF689590-5F41-409D-89EC-E5AF5919C2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0" y="1007762"/>
            <a:ext cx="2138468" cy="2478173"/>
          </a:xfrm>
          <a:prstGeom prst="rect">
            <a:avLst/>
          </a:prstGeom>
        </p:spPr>
      </p:pic>
      <p:pic>
        <p:nvPicPr>
          <p:cNvPr id="57" name="Picture 56" descr="A close up of a device&#10;&#10;Description automatically generated">
            <a:extLst>
              <a:ext uri="{FF2B5EF4-FFF2-40B4-BE49-F238E27FC236}">
                <a16:creationId xmlns:a16="http://schemas.microsoft.com/office/drawing/2014/main" id="{B3CE7A13-6A95-4C96-B45A-D4372BE5BA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70" y="3137794"/>
            <a:ext cx="2138468" cy="2122307"/>
          </a:xfrm>
          <a:prstGeom prst="rect">
            <a:avLst/>
          </a:prstGeom>
        </p:spPr>
      </p:pic>
      <p:pic>
        <p:nvPicPr>
          <p:cNvPr id="58" name="Picture 57" descr="A picture containing meter&#10;&#10;Description automatically generated">
            <a:extLst>
              <a:ext uri="{FF2B5EF4-FFF2-40B4-BE49-F238E27FC236}">
                <a16:creationId xmlns:a16="http://schemas.microsoft.com/office/drawing/2014/main" id="{FEB6C85D-2BEC-457C-B1D0-B0794209BFC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5229" y="3151600"/>
            <a:ext cx="1978782" cy="21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9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itle 1">
            <a:extLst>
              <a:ext uri="{FF2B5EF4-FFF2-40B4-BE49-F238E27FC236}">
                <a16:creationId xmlns:a16="http://schemas.microsoft.com/office/drawing/2014/main" id="{A3CB4BD8-2C49-4D4B-81B4-A963C491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Family Overview 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36D0E734-C949-E9DF-C5AE-100F5C04AD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077447" y="3921477"/>
            <a:ext cx="378416" cy="153301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C6A8C7FA-66C9-AF03-42C9-10D30999812E}"/>
              </a:ext>
            </a:extLst>
          </p:cNvPr>
          <p:cNvGrpSpPr/>
          <p:nvPr/>
        </p:nvGrpSpPr>
        <p:grpSpPr>
          <a:xfrm>
            <a:off x="275458" y="1088370"/>
            <a:ext cx="8581268" cy="4350417"/>
            <a:chOff x="258356" y="1088370"/>
            <a:chExt cx="8581268" cy="4350417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33D408D5-1C59-5C59-03B9-3E1FF7ABBDB8}"/>
                </a:ext>
              </a:extLst>
            </p:cNvPr>
            <p:cNvGrpSpPr/>
            <p:nvPr/>
          </p:nvGrpSpPr>
          <p:grpSpPr>
            <a:xfrm>
              <a:off x="260134" y="1832755"/>
              <a:ext cx="1051829" cy="710735"/>
              <a:chOff x="217594" y="1889660"/>
              <a:chExt cx="1051829" cy="71073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0E4F0A27-7A46-82F5-87A1-50FA5D9826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1365" y="1889660"/>
                <a:ext cx="573036" cy="521860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8C125488-BDD7-D7F6-7708-3AD10C804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7594" y="2400200"/>
                <a:ext cx="1051829" cy="200195"/>
              </a:xfrm>
              <a:prstGeom prst="rect">
                <a:avLst/>
              </a:prstGeom>
            </p:spPr>
          </p:pic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2EB4CEB-AD6D-14F5-5266-5D602CA1FF65}"/>
                </a:ext>
              </a:extLst>
            </p:cNvPr>
            <p:cNvGrpSpPr/>
            <p:nvPr/>
          </p:nvGrpSpPr>
          <p:grpSpPr>
            <a:xfrm>
              <a:off x="258356" y="3777573"/>
              <a:ext cx="1047270" cy="825019"/>
              <a:chOff x="226552" y="3881315"/>
              <a:chExt cx="1047270" cy="825019"/>
            </a:xfrm>
          </p:grpSpPr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956C4446-1E25-D2CD-7EBE-0DBF743A6BDC}"/>
                  </a:ext>
                </a:extLst>
              </p:cNvPr>
              <p:cNvGrpSpPr/>
              <p:nvPr/>
            </p:nvGrpSpPr>
            <p:grpSpPr>
              <a:xfrm>
                <a:off x="580075" y="3881315"/>
                <a:ext cx="330885" cy="401106"/>
                <a:chOff x="2609313" y="2573498"/>
                <a:chExt cx="926400" cy="1123003"/>
              </a:xfrm>
            </p:grpSpPr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FDE65FBA-ED62-77E3-5B74-F192B25E2FB4}"/>
                    </a:ext>
                  </a:extLst>
                </p:cNvPr>
                <p:cNvSpPr/>
                <p:nvPr/>
              </p:nvSpPr>
              <p:spPr>
                <a:xfrm>
                  <a:off x="2609313" y="2573498"/>
                  <a:ext cx="832104" cy="832104"/>
                </a:xfrm>
                <a:prstGeom prst="roundRect">
                  <a:avLst>
                    <a:gd name="adj" fmla="val 20383"/>
                  </a:avLst>
                </a:prstGeom>
                <a:noFill/>
                <a:ln w="22860">
                  <a:solidFill>
                    <a:srgbClr val="00A7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: Rounded Corners 75">
                  <a:extLst>
                    <a:ext uri="{FF2B5EF4-FFF2-40B4-BE49-F238E27FC236}">
                      <a16:creationId xmlns:a16="http://schemas.microsoft.com/office/drawing/2014/main" id="{5DD184C9-210F-A4FC-04B2-1A96322F8E58}"/>
                    </a:ext>
                  </a:extLst>
                </p:cNvPr>
                <p:cNvSpPr/>
                <p:nvPr/>
              </p:nvSpPr>
              <p:spPr>
                <a:xfrm rot="19700756">
                  <a:off x="3136765" y="2891829"/>
                  <a:ext cx="398948" cy="804672"/>
                </a:xfrm>
                <a:prstGeom prst="roundRect">
                  <a:avLst>
                    <a:gd name="adj" fmla="val 15916"/>
                  </a:avLst>
                </a:prstGeom>
                <a:solidFill>
                  <a:schemeClr val="bg1"/>
                </a:solidFill>
                <a:ln w="22860">
                  <a:solidFill>
                    <a:srgbClr val="00A6E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A87570C0-CA16-A08C-CBDC-ACFA6C9A8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6552" y="4300617"/>
                <a:ext cx="1047270" cy="405717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C308F4A-D2A6-AC36-EB0C-742459080FE5}"/>
                </a:ext>
              </a:extLst>
            </p:cNvPr>
            <p:cNvGrpSpPr/>
            <p:nvPr/>
          </p:nvGrpSpPr>
          <p:grpSpPr>
            <a:xfrm>
              <a:off x="1547092" y="1486004"/>
              <a:ext cx="5253329" cy="3952783"/>
              <a:chOff x="1207768" y="1486004"/>
              <a:chExt cx="5253329" cy="3952783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BB407D1-CA12-D241-6EB8-81726567EF5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207768" y="1486004"/>
                <a:ext cx="1506465" cy="3949794"/>
              </a:xfrm>
              <a:prstGeom prst="rect">
                <a:avLst/>
              </a:prstGeom>
            </p:spPr>
          </p:pic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0ACE172-8495-F2AC-C655-ECBC3F1496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1097" y="1580322"/>
                <a:ext cx="0" cy="3324011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9AD89E3C-7F48-976A-0FEE-7B5FC1E7B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"/>
              <a:stretch/>
            </p:blipFill>
            <p:spPr>
              <a:xfrm>
                <a:off x="2898736" y="3616087"/>
                <a:ext cx="378416" cy="153301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38222E4C-ABD8-366F-00C2-71D7447DD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5542" b="95750" l="3747" r="91823">
                            <a14:foregroundMark x1="11949" y1="6063" x2="62861" y2="7271"/>
                            <a14:foregroundMark x1="86405" y1="12125" x2="59266" y2="6417"/>
                            <a14:foregroundMark x1="29190" y1="5729" x2="66228" y2="5542"/>
                            <a14:foregroundMark x1="61367" y1="5896" x2="85367" y2="15063"/>
                            <a14:foregroundMark x1="91468" y1="16458" x2="64127" y2="6938"/>
                            <a14:foregroundMark x1="87468" y1="14208" x2="85139" y2="80854"/>
                            <a14:foregroundMark x1="86835" y1="79479" x2="91873" y2="34813"/>
                            <a14:foregroundMark x1="88734" y1="17667" x2="91038" y2="39125"/>
                            <a14:foregroundMark x1="83671" y1="81208" x2="44709" y2="86708"/>
                            <a14:foregroundMark x1="44709" y1="86708" x2="36987" y2="94708"/>
                            <a14:foregroundMark x1="70203" y1="82417" x2="83266" y2="81375"/>
                            <a14:foregroundMark x1="76304" y1="84667" x2="73367" y2="89000"/>
                            <a14:foregroundMark x1="79899" y1="83271" x2="74430" y2="90375"/>
                            <a14:foregroundMark x1="75266" y1="88646" x2="81165" y2="84479"/>
                            <a14:foregroundMark x1="82633" y1="87958" x2="77797" y2="90021"/>
                            <a14:foregroundMark x1="35722" y1="94521" x2="26051" y2="91417"/>
                            <a14:foregroundMark x1="24785" y1="83979" x2="27291" y2="94708"/>
                            <a14:foregroundMark x1="28354" y1="94021" x2="34456" y2="95750"/>
                            <a14:foregroundMark x1="24785" y1="83792" x2="16987" y2="76354"/>
                            <a14:foregroundMark x1="20557" y1="80333" x2="12582" y2="81021"/>
                            <a14:foregroundMark x1="11949" y1="67688" x2="14253" y2="84313"/>
                            <a14:foregroundMark x1="8785" y1="43625" x2="12785" y2="78958"/>
                            <a14:foregroundMark x1="65165" y1="7271" x2="63266" y2="7271"/>
                            <a14:foregroundMark x1="68532" y1="6583" x2="88937" y2="11771"/>
                            <a14:foregroundMark x1="8380" y1="26146" x2="9418" y2="49875"/>
                            <a14:foregroundMark x1="4785" y1="8833" x2="13215" y2="6063"/>
                            <a14:foregroundMark x1="6898" y1="22274" x2="11316" y2="25292"/>
                            <a14:foregroundMark x1="3747" y1="9521" x2="12354" y2="9875"/>
                            <a14:foregroundMark x1="6481" y1="6771" x2="13848" y2="7458"/>
                            <a14:foregroundMark x1="7157" y1="21709" x2="8987" y2="21646"/>
                            <a14:foregroundMark x1="9190" y1="10271" x2="5291" y2="9729"/>
                            <a14:foregroundMark x1="11165" y1="10625" x2="8557" y2="10625"/>
                            <a14:foregroundMark x1="9848" y1="10625" x2="9418" y2="11521"/>
                            <a14:backgroundMark x1="3975" y1="20833" x2="3975" y2="20833"/>
                            <a14:backgroundMark x1="4405" y1="21375" x2="4405" y2="21917"/>
                            <a14:backgroundMark x1="4633" y1="24604" x2="4835" y2="21917"/>
                            <a14:backgroundMark x1="3747" y1="20479" x2="5924" y2="24229"/>
                            <a14:backgroundMark x1="2886" y1="9729" x2="2886" y2="9729"/>
                            <a14:backgroundMark x1="7013" y1="21021" x2="4633" y2="26208"/>
                            <a14:backgroundMark x1="4203" y1="20125" x2="5722" y2="22979"/>
                            <a14:backgroundMark x1="6582" y1="21188" x2="5291" y2="2227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50778" y="3446248"/>
                <a:ext cx="1224420" cy="1487902"/>
              </a:xfrm>
              <a:prstGeom prst="rect">
                <a:avLst/>
              </a:prstGeom>
            </p:spPr>
          </p:pic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D179B778-45A5-3481-22A3-6BD2A347EF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909151" y="1486004"/>
                <a:ext cx="1488581" cy="3949794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1AB460FE-D1D3-B2FD-EBF8-85817AE757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33077" y="1488993"/>
                <a:ext cx="1488581" cy="3949794"/>
              </a:xfrm>
              <a:prstGeom prst="rect">
                <a:avLst/>
              </a:prstGeom>
            </p:spPr>
          </p:pic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5F6494C-6EF0-D404-E244-820775C1C8A3}"/>
                </a:ext>
              </a:extLst>
            </p:cNvPr>
            <p:cNvGrpSpPr/>
            <p:nvPr/>
          </p:nvGrpSpPr>
          <p:grpSpPr>
            <a:xfrm>
              <a:off x="7522669" y="1088370"/>
              <a:ext cx="744496" cy="664873"/>
              <a:chOff x="594647" y="5322446"/>
              <a:chExt cx="744496" cy="664873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DA423F3A-F893-DFD4-6AB5-39291D8113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1284"/>
              <a:stretch/>
            </p:blipFill>
            <p:spPr>
              <a:xfrm>
                <a:off x="594647" y="5643469"/>
                <a:ext cx="744496" cy="343850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F0011250-141C-5D60-B8FA-8AF3F09EB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5248" y="5322446"/>
                <a:ext cx="489370" cy="405717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EB8C6D6E-AB1E-AC74-9A43-8517EE2D2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5602" y="2893386"/>
              <a:ext cx="1864022" cy="615705"/>
            </a:xfrm>
            <a:prstGeom prst="rect">
              <a:avLst/>
            </a:prstGeom>
          </p:spPr>
        </p:pic>
        <p:pic>
          <p:nvPicPr>
            <p:cNvPr id="64" name="Picture 63" descr="A picture containing indoor, refrigerator, sitting, appliance&#10;&#10;Description automatically generated">
              <a:extLst>
                <a:ext uri="{FF2B5EF4-FFF2-40B4-BE49-F238E27FC236}">
                  <a16:creationId xmlns:a16="http://schemas.microsoft.com/office/drawing/2014/main" id="{AD2A70A1-6407-11D7-5D62-654B15DF8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547" y="1893685"/>
              <a:ext cx="689686" cy="1006282"/>
            </a:xfrm>
            <a:prstGeom prst="rect">
              <a:avLst/>
            </a:prstGeom>
          </p:spPr>
        </p:pic>
      </p:grpSp>
      <p:pic>
        <p:nvPicPr>
          <p:cNvPr id="79" name="Picture 78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F61E99E-DE3C-AFC5-D9D3-44FE1E3D13F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3196" y="3444492"/>
            <a:ext cx="1098465" cy="1438956"/>
          </a:xfrm>
          <a:prstGeom prst="rect">
            <a:avLst/>
          </a:prstGeom>
        </p:spPr>
      </p:pic>
      <p:pic>
        <p:nvPicPr>
          <p:cNvPr id="80" name="Picture 7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C77BB2E-F3F3-B24E-98C5-4DCEACCF938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0098" y="3446248"/>
            <a:ext cx="1067827" cy="1438956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749F6E1-EF5F-78D1-F601-4F85FFE9869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658" b="89537" l="9954" r="100000">
                        <a14:foregroundMark x1="34954" y1="45070" x2="57407" y2="47082"/>
                        <a14:foregroundMark x1="26157" y1="43260" x2="71759" y2="43260"/>
                        <a14:foregroundMark x1="36111" y1="44064" x2="34954" y2="54728"/>
                        <a14:foregroundMark x1="31713" y1="48089" x2="59491" y2="57746"/>
                        <a14:foregroundMark x1="21759" y1="56740" x2="55093" y2="61569"/>
                        <a14:foregroundMark x1="68519" y1="60563" x2="89583" y2="19920"/>
                        <a14:foregroundMark x1="86111" y1="21932" x2="80556" y2="12274"/>
                        <a14:foregroundMark x1="91667" y1="15091" x2="63889" y2="38431"/>
                        <a14:foregroundMark x1="61806" y1="33602" x2="71759" y2="20926"/>
                        <a14:foregroundMark x1="51852" y1="42254" x2="60648" y2="34406"/>
                        <a14:foregroundMark x1="50694" y1="41247" x2="78472" y2="15091"/>
                        <a14:foregroundMark x1="88426" y1="14286" x2="99769" y2="14889"/>
                        <a14:foregroundMark x1="85185" y1="15091" x2="85185" y2="15091"/>
                        <a14:foregroundMark x1="86111" y1="16097" x2="92824" y2="13280"/>
                        <a14:foregroundMark x1="90741" y1="22938" x2="90741" y2="16097"/>
                        <a14:foregroundMark x1="72917" y1="61569" x2="68519" y2="64386"/>
                        <a14:foregroundMark x1="70602" y1="59557" x2="74074" y2="46076"/>
                        <a14:foregroundMark x1="34954" y1="54728" x2="51852" y2="58753"/>
                        <a14:foregroundMark x1="61806" y1="63581" x2="55093" y2="59557"/>
                        <a14:foregroundMark x1="55093" y1="65392" x2="68519" y2="62575"/>
                        <a14:foregroundMark x1="59491" y1="63581" x2="71759" y2="66398"/>
                        <a14:foregroundMark x1="60648" y1="64386" x2="63889" y2="65392"/>
                        <a14:foregroundMark x1="52778" y1="66398" x2="63889" y2="66398"/>
                        <a14:foregroundMark x1="67361" y1="65392" x2="61806" y2="65392"/>
                        <a14:foregroundMark x1="67361" y1="55734" x2="59491" y2="67404"/>
                        <a14:foregroundMark x1="61806" y1="65392" x2="68519" y2="65392"/>
                        <a14:foregroundMark x1="68519" y1="66398" x2="68519" y2="66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71"/>
          <a:stretch/>
        </p:blipFill>
        <p:spPr>
          <a:xfrm>
            <a:off x="1940124" y="4830425"/>
            <a:ext cx="208203" cy="239525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64F4A8D8-2DEB-0C3C-8678-DBCFDF1778E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108" y="5460711"/>
            <a:ext cx="2084964" cy="612719"/>
          </a:xfrm>
          <a:prstGeom prst="rect">
            <a:avLst/>
          </a:prstGeom>
        </p:spPr>
      </p:pic>
      <p:grpSp>
        <p:nvGrpSpPr>
          <p:cNvPr id="83" name="Group 82">
            <a:extLst>
              <a:ext uri="{FF2B5EF4-FFF2-40B4-BE49-F238E27FC236}">
                <a16:creationId xmlns:a16="http://schemas.microsoft.com/office/drawing/2014/main" id="{8D55EA99-711B-CF5A-1425-2DC6455AD058}"/>
              </a:ext>
            </a:extLst>
          </p:cNvPr>
          <p:cNvGrpSpPr/>
          <p:nvPr/>
        </p:nvGrpSpPr>
        <p:grpSpPr>
          <a:xfrm>
            <a:off x="7166781" y="3747446"/>
            <a:ext cx="1467782" cy="1721258"/>
            <a:chOff x="7166781" y="3747446"/>
            <a:chExt cx="1467782" cy="1721258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1E445D36-CBC5-FC6C-4FC2-FC93FD42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3584" b="99769" l="1381" r="99586">
                          <a14:foregroundMark x1="2901" y1="5896" x2="39365" y2="5896"/>
                          <a14:foregroundMark x1="39365" y1="5896" x2="97376" y2="7746"/>
                          <a14:foregroundMark x1="89088" y1="3353" x2="94337" y2="58382"/>
                          <a14:foregroundMark x1="94337" y1="58382" x2="65746" y2="92370"/>
                          <a14:foregroundMark x1="65746" y1="92370" x2="65746" y2="81040"/>
                          <a14:foregroundMark x1="5387" y1="40000" x2="50000" y2="39422"/>
                          <a14:foregroundMark x1="50000" y1="39422" x2="43370" y2="74104"/>
                          <a14:foregroundMark x1="43370" y1="74104" x2="51657" y2="90983"/>
                          <a14:foregroundMark x1="6906" y1="37457" x2="8978" y2="99884"/>
                          <a14:foregroundMark x1="4282" y1="96879" x2="49033" y2="72948"/>
                          <a14:foregroundMark x1="13674" y1="60694" x2="76934" y2="64162"/>
                          <a14:foregroundMark x1="60221" y1="72948" x2="26934" y2="94566"/>
                          <a14:foregroundMark x1="12569" y1="85318" x2="70856" y2="85780"/>
                          <a14:foregroundMark x1="70856" y1="85780" x2="99586" y2="85549"/>
                          <a14:foregroundMark x1="16298" y1="77572" x2="91989" y2="76647"/>
                          <a14:foregroundMark x1="38674" y1="69711" x2="74862" y2="72486"/>
                          <a14:foregroundMark x1="37293" y1="95607" x2="83425" y2="90867"/>
                          <a14:foregroundMark x1="86050" y1="86936" x2="41022" y2="95260"/>
                          <a14:foregroundMark x1="41022" y1="95260" x2="44890" y2="93295"/>
                          <a14:foregroundMark x1="92403" y1="91329" x2="76243" y2="95491"/>
                          <a14:foregroundMark x1="35912" y1="90867" x2="35912" y2="90867"/>
                          <a14:foregroundMark x1="93370" y1="3815" x2="23066" y2="3584"/>
                          <a14:foregroundMark x1="1381" y1="22659" x2="30939" y2="23237"/>
                          <a14:foregroundMark x1="19890" y1="9133" x2="17680" y2="7630"/>
                          <a14:foregroundMark x1="18094" y1="8324" x2="15608" y2="8208"/>
                          <a14:foregroundMark x1="18923" y1="8671" x2="16851" y2="8671"/>
                          <a14:foregroundMark x1="19337" y1="9249" x2="18508" y2="9249"/>
                          <a14:foregroundMark x1="21685" y1="22312" x2="18923" y2="22543"/>
                          <a14:foregroundMark x1="18232" y1="20925" x2="18094" y2="22197"/>
                          <a14:foregroundMark x1="18508" y1="19884" x2="17956" y2="21040"/>
                          <a14:foregroundMark x1="18923" y1="18960" x2="18646" y2="20000"/>
                          <a14:backgroundMark x1="5525" y1="15145" x2="12707" y2="158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6599" y="3747446"/>
              <a:ext cx="1448147" cy="1701161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92E5CF04-9B9E-6440-1B1A-E47E14FE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166781" y="4847567"/>
              <a:ext cx="1467782" cy="621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6160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2C7B94E7-3646-40A7-853A-3DB3EC1D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20”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5032520-0443-48A0-87D8-BA76FF7D4E15}"/>
              </a:ext>
            </a:extLst>
          </p:cNvPr>
          <p:cNvGrpSpPr/>
          <p:nvPr/>
        </p:nvGrpSpPr>
        <p:grpSpPr>
          <a:xfrm>
            <a:off x="884255" y="1056319"/>
            <a:ext cx="7375490" cy="4670943"/>
            <a:chOff x="804413" y="1016563"/>
            <a:chExt cx="7375490" cy="467094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F9F8E10-889E-474D-ACAF-120C46C70325}"/>
                </a:ext>
              </a:extLst>
            </p:cNvPr>
            <p:cNvGrpSpPr/>
            <p:nvPr/>
          </p:nvGrpSpPr>
          <p:grpSpPr>
            <a:xfrm>
              <a:off x="804413" y="1016563"/>
              <a:ext cx="7375490" cy="4670943"/>
              <a:chOff x="1003195" y="1016563"/>
              <a:chExt cx="7375490" cy="4670943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72C4829A-62F0-4005-8C17-BC5C37D054D0}"/>
                  </a:ext>
                </a:extLst>
              </p:cNvPr>
              <p:cNvGrpSpPr/>
              <p:nvPr/>
            </p:nvGrpSpPr>
            <p:grpSpPr>
              <a:xfrm>
                <a:off x="1003195" y="1223895"/>
                <a:ext cx="2743199" cy="4463611"/>
                <a:chOff x="3090413" y="1112206"/>
                <a:chExt cx="2743199" cy="4463611"/>
              </a:xfrm>
            </p:grpSpPr>
            <p:pic>
              <p:nvPicPr>
                <p:cNvPr id="13" name="Picture 4">
                  <a:extLst>
                    <a:ext uri="{FF2B5EF4-FFF2-40B4-BE49-F238E27FC236}">
                      <a16:creationId xmlns:a16="http://schemas.microsoft.com/office/drawing/2014/main" id="{F2877B73-F7DF-4018-A351-5EEE31CF4EC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7325" y="1112206"/>
                  <a:ext cx="1374570" cy="1903187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6" name="Rectangle 5"/>
                <p:cNvSpPr/>
                <p:nvPr/>
              </p:nvSpPr>
              <p:spPr>
                <a:xfrm>
                  <a:off x="3090413" y="3013577"/>
                  <a:ext cx="2743199" cy="256224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>
                      <a:solidFill>
                        <a:srgbClr val="00B0F0"/>
                      </a:solidFill>
                    </a:rPr>
                    <a:t>CU0920</a:t>
                  </a:r>
                  <a:endParaRPr lang="en-US" dirty="0">
                    <a:solidFill>
                      <a:srgbClr val="00B0F0"/>
                    </a:solidFill>
                  </a:endParaRP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sz="1500" dirty="0">
                      <a:solidFill>
                        <a:srgbClr val="1F497D"/>
                      </a:solidFill>
                    </a:rPr>
                    <a:t>Air Cooled 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sz="1500" dirty="0">
                      <a:solidFill>
                        <a:srgbClr val="1F497D"/>
                      </a:solidFill>
                    </a:rPr>
                    <a:t>50 and 60 Hz options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endParaRPr lang="en-US" sz="200" dirty="0">
                    <a:solidFill>
                      <a:srgbClr val="1F497D"/>
                    </a:solidFill>
                  </a:endParaRPr>
                </a:p>
                <a:p>
                  <a:r>
                    <a:rPr lang="en-US" sz="1300" i="1" dirty="0">
                      <a:solidFill>
                        <a:srgbClr val="1F497D"/>
                      </a:solidFill>
                    </a:rPr>
                    <a:t>Optional KUFM20 floor mount kit</a:t>
                  </a: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Capacity:  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80 @ 90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/70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endParaRPr lang="en-US" sz="1500" b="1" dirty="0">
                    <a:solidFill>
                      <a:srgbClr val="1F497D"/>
                    </a:solidFill>
                  </a:endParaRPr>
                </a:p>
                <a:p>
                  <a:pPr>
                    <a:tabLst>
                      <a:tab pos="509588" algn="l"/>
                    </a:tabLst>
                  </a:pPr>
                  <a:r>
                    <a:rPr lang="en-US" sz="1600" b="1" dirty="0">
                      <a:solidFill>
                        <a:srgbClr val="1F497D"/>
                      </a:solidFill>
                    </a:rPr>
                    <a:t>                 </a:t>
                  </a:r>
                  <a:r>
                    <a:rPr lang="en-US" sz="100" b="1" dirty="0">
                      <a:solidFill>
                        <a:srgbClr val="1F497D"/>
                      </a:solidFill>
                    </a:rPr>
                    <a:t>           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100 @ 70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/50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°</a:t>
                  </a:r>
                  <a:endParaRPr lang="en-US" sz="1500" b="1" dirty="0">
                    <a:solidFill>
                      <a:srgbClr val="1F497D"/>
                    </a:solidFill>
                  </a:endParaRP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Storage: </a:t>
                  </a:r>
                  <a:r>
                    <a:rPr lang="en-US" sz="1500" b="1" dirty="0">
                      <a:solidFill>
                        <a:srgbClr val="1F497D"/>
                      </a:solidFill>
                    </a:rPr>
                    <a:t>57 lb.</a:t>
                  </a:r>
                </a:p>
                <a:p>
                  <a:r>
                    <a:rPr lang="en-US" sz="1600" b="1" dirty="0">
                      <a:solidFill>
                        <a:srgbClr val="1F497D"/>
                      </a:solidFill>
                    </a:rPr>
                    <a:t>Dimensions: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20”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x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24”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x</a:t>
                  </a:r>
                  <a:r>
                    <a:rPr lang="en-US" sz="1000" dirty="0">
                      <a:solidFill>
                        <a:srgbClr val="1F497D"/>
                      </a:solidFill>
                    </a:rPr>
                    <a:t> </a:t>
                  </a:r>
                  <a:r>
                    <a:rPr lang="en-US" sz="1500" dirty="0">
                      <a:solidFill>
                        <a:srgbClr val="1F497D"/>
                      </a:solidFill>
                    </a:rPr>
                    <a:t>38”</a:t>
                  </a:r>
                </a:p>
                <a:p>
                  <a:r>
                    <a:rPr lang="en-US" sz="1000" dirty="0">
                      <a:solidFill>
                        <a:schemeClr val="tx2"/>
                      </a:solidFill>
                    </a:rPr>
                    <a:t>(W x D x H)</a:t>
                  </a:r>
                </a:p>
                <a:p>
                  <a:endParaRPr lang="en-US" sz="1200" dirty="0">
                    <a:solidFill>
                      <a:srgbClr val="1F497D"/>
                    </a:solidFill>
                  </a:endParaRPr>
                </a:p>
                <a:p>
                  <a:r>
                    <a:rPr lang="en-US" sz="850" i="1" dirty="0">
                      <a:solidFill>
                        <a:srgbClr val="1F497D"/>
                      </a:solidFill>
                    </a:rPr>
                    <a:t>Includes 6” legs, scoop, and 5.5’ power cord</a:t>
                  </a:r>
                </a:p>
              </p:txBody>
            </p:sp>
          </p:grpSp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D53C6A3-613C-4BAC-B466-A7C8031ECA22}"/>
                  </a:ext>
                </a:extLst>
              </p:cNvPr>
              <p:cNvGrpSpPr/>
              <p:nvPr/>
            </p:nvGrpSpPr>
            <p:grpSpPr>
              <a:xfrm>
                <a:off x="4519844" y="1016563"/>
                <a:ext cx="3858841" cy="4266145"/>
                <a:chOff x="50579" y="2727610"/>
                <a:chExt cx="2902107" cy="3208426"/>
              </a:xfrm>
            </p:grpSpPr>
            <p:pic>
              <p:nvPicPr>
                <p:cNvPr id="31" name="Picture 30" descr="A picture containing game&#10;&#10;Description automatically generated">
                  <a:extLst>
                    <a:ext uri="{FF2B5EF4-FFF2-40B4-BE49-F238E27FC236}">
                      <a16:creationId xmlns:a16="http://schemas.microsoft.com/office/drawing/2014/main" id="{189B5116-C79E-43FC-B8A5-B2DAADEE54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61617" y="2760254"/>
                  <a:ext cx="1491068" cy="1863752"/>
                </a:xfrm>
                <a:prstGeom prst="rect">
                  <a:avLst/>
                </a:prstGeom>
              </p:spPr>
            </p:pic>
            <p:pic>
              <p:nvPicPr>
                <p:cNvPr id="39" name="Picture 38" descr="A picture containing sitting, black, mirror, bus&#10;&#10;Description automatically generated">
                  <a:extLst>
                    <a:ext uri="{FF2B5EF4-FFF2-40B4-BE49-F238E27FC236}">
                      <a16:creationId xmlns:a16="http://schemas.microsoft.com/office/drawing/2014/main" id="{EA8BD0F5-62DD-4D2C-AEBD-1105FCAA87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31" y="2727610"/>
                  <a:ext cx="1608271" cy="1863752"/>
                </a:xfrm>
                <a:prstGeom prst="rect">
                  <a:avLst/>
                </a:prstGeom>
              </p:spPr>
            </p:pic>
            <p:pic>
              <p:nvPicPr>
                <p:cNvPr id="35" name="Picture 34" descr="A close up of a device&#10;&#10;Description automatically generated">
                  <a:extLst>
                    <a:ext uri="{FF2B5EF4-FFF2-40B4-BE49-F238E27FC236}">
                      <a16:creationId xmlns:a16="http://schemas.microsoft.com/office/drawing/2014/main" id="{A692B571-FE00-4902-AC9F-AF4C578AC7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50579" y="4329536"/>
                  <a:ext cx="1608271" cy="1596117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picture containing meter&#10;&#10;Description automatically generated">
                  <a:extLst>
                    <a:ext uri="{FF2B5EF4-FFF2-40B4-BE49-F238E27FC236}">
                      <a16:creationId xmlns:a16="http://schemas.microsoft.com/office/drawing/2014/main" id="{15799D0F-B3D6-45E4-9FDB-E247ED495D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464509" y="4339919"/>
                  <a:ext cx="1488177" cy="1596117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90CBF3E-41E6-4D92-833D-DFDF465E30FE}"/>
                </a:ext>
              </a:extLst>
            </p:cNvPr>
            <p:cNvCxnSpPr/>
            <p:nvPr/>
          </p:nvCxnSpPr>
          <p:spPr>
            <a:xfrm>
              <a:off x="3994216" y="1506456"/>
              <a:ext cx="0" cy="3701212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887F4DE-C3FF-4ECE-9507-E6EF3C09BBCA}"/>
              </a:ext>
            </a:extLst>
          </p:cNvPr>
          <p:cNvGrpSpPr/>
          <p:nvPr/>
        </p:nvGrpSpPr>
        <p:grpSpPr>
          <a:xfrm>
            <a:off x="2658403" y="3207090"/>
            <a:ext cx="384529" cy="256823"/>
            <a:chOff x="1048454" y="2462615"/>
            <a:chExt cx="3049378" cy="2036646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6D4C3BEB-E229-4E8B-B57F-A27D19EE346E}"/>
                </a:ext>
              </a:extLst>
            </p:cNvPr>
            <p:cNvSpPr/>
            <p:nvPr/>
          </p:nvSpPr>
          <p:spPr>
            <a:xfrm rot="18832413">
              <a:off x="1074976" y="2436093"/>
              <a:ext cx="1934811" cy="1987855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EE4F275-6E3D-4835-A69B-1F1883D8F1D8}"/>
                </a:ext>
              </a:extLst>
            </p:cNvPr>
            <p:cNvSpPr/>
            <p:nvPr/>
          </p:nvSpPr>
          <p:spPr>
            <a:xfrm rot="20636713">
              <a:off x="2159044" y="2569613"/>
              <a:ext cx="1931507" cy="186641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D57DD8F-BEF2-4CA5-8B5A-7F3F9BEC0469}"/>
                </a:ext>
              </a:extLst>
            </p:cNvPr>
            <p:cNvSpPr/>
            <p:nvPr/>
          </p:nvSpPr>
          <p:spPr>
            <a:xfrm rot="20636713">
              <a:off x="2149261" y="2548295"/>
              <a:ext cx="1948571" cy="1950966"/>
            </a:xfrm>
            <a:prstGeom prst="roundRect">
              <a:avLst/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8424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ADA Compliant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BD358-F2CC-46DF-A318-A3A8569B0361}"/>
              </a:ext>
            </a:extLst>
          </p:cNvPr>
          <p:cNvGrpSpPr/>
          <p:nvPr/>
        </p:nvGrpSpPr>
        <p:grpSpPr>
          <a:xfrm>
            <a:off x="264257" y="1413431"/>
            <a:ext cx="8616087" cy="4461983"/>
            <a:chOff x="366101" y="1452343"/>
            <a:chExt cx="8616087" cy="446198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8AC8F9C-FCB1-4EAB-A9B9-F48D17195746}"/>
                </a:ext>
              </a:extLst>
            </p:cNvPr>
            <p:cNvGrpSpPr/>
            <p:nvPr/>
          </p:nvGrpSpPr>
          <p:grpSpPr>
            <a:xfrm>
              <a:off x="4429978" y="1452343"/>
              <a:ext cx="4552210" cy="2977289"/>
              <a:chOff x="455830" y="1258790"/>
              <a:chExt cx="4735294" cy="3097032"/>
            </a:xfrm>
          </p:grpSpPr>
          <p:pic>
            <p:nvPicPr>
              <p:cNvPr id="35" name="Picture 4">
                <a:extLst>
                  <a:ext uri="{FF2B5EF4-FFF2-40B4-BE49-F238E27FC236}">
                    <a16:creationId xmlns:a16="http://schemas.microsoft.com/office/drawing/2014/main" id="{76BDC8AE-9B96-450B-8CEF-F833FAE57C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830" y="1387327"/>
                <a:ext cx="1992083" cy="2758176"/>
              </a:xfrm>
              <a:prstGeom prst="rect">
                <a:avLst/>
              </a:prstGeom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B8DB48F-BA6A-40CB-A0EA-757BD1519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747" b="89425" l="8917" r="91083">
                            <a14:foregroundMark x1="9873" y1="54713" x2="10828" y2="53563"/>
                            <a14:foregroundMark x1="11146" y1="56092" x2="10510" y2="68736"/>
                            <a14:foregroundMark x1="11465" y1="68276" x2="12102" y2="68736"/>
                            <a14:foregroundMark x1="12739" y1="68506" x2="12739" y2="68966"/>
                            <a14:foregroundMark x1="23630" y1="77605" x2="29299" y2="82759"/>
                            <a14:foregroundMark x1="29299" y1="83218" x2="29299" y2="83218"/>
                            <a14:foregroundMark x1="39172" y1="84368" x2="64968" y2="83218"/>
                            <a14:foregroundMark x1="64968" y1="83218" x2="65605" y2="80920"/>
                            <a14:foregroundMark x1="68153" y1="81149" x2="72611" y2="80230"/>
                            <a14:foregroundMark x1="73248" y1="80230" x2="73567" y2="80460"/>
                            <a14:foregroundMark x1="73885" y1="80000" x2="73885" y2="80000"/>
                            <a14:foregroundMark x1="73885" y1="80000" x2="73885" y2="80000"/>
                            <a14:foregroundMark x1="83758" y1="78851" x2="88535" y2="73103"/>
                            <a14:foregroundMark x1="85987" y1="77931" x2="88854" y2="78621"/>
                            <a14:foregroundMark x1="87261" y1="78621" x2="87261" y2="70805"/>
                            <a14:foregroundMark x1="87580" y1="73333" x2="88217" y2="49655"/>
                            <a14:foregroundMark x1="88217" y1="49655" x2="88217" y2="49655"/>
                            <a14:foregroundMark x1="87580" y1="54713" x2="91083" y2="42069"/>
                            <a14:foregroundMark x1="88217" y1="44598" x2="88535" y2="35402"/>
                            <a14:foregroundMark x1="90127" y1="45747" x2="90127" y2="30805"/>
                            <a14:foregroundMark x1="90446" y1="29655" x2="76433" y2="5977"/>
                            <a14:foregroundMark x1="88854" y1="26667" x2="84713" y2="11724"/>
                            <a14:foregroundMark x1="89809" y1="26437" x2="87261" y2="17471"/>
                            <a14:foregroundMark x1="88535" y1="20690" x2="78662" y2="8736"/>
                            <a14:foregroundMark x1="84076" y1="13563" x2="79936" y2="9425"/>
                            <a14:foregroundMark x1="86306" y1="12414" x2="81529" y2="8506"/>
                            <a14:foregroundMark x1="74841" y1="8506" x2="50000" y2="6207"/>
                            <a14:foregroundMark x1="57006" y1="7356" x2="20064" y2="7586"/>
                            <a14:foregroundMark x1="39809" y1="7126" x2="8917" y2="8966"/>
                            <a14:foregroundMark x1="14331" y1="7816" x2="11783" y2="7816"/>
                            <a14:foregroundMark x1="16879" y1="8276" x2="22930" y2="7126"/>
                            <a14:foregroundMark x1="19427" y1="7586" x2="8599" y2="7586"/>
                            <a14:foregroundMark x1="10191" y1="8506" x2="13376" y2="21609"/>
                            <a14:foregroundMark x1="8599" y1="10805" x2="8599" y2="54483"/>
                            <a14:foregroundMark x1="8599" y1="54483" x2="8917" y2="55172"/>
                            <a14:foregroundMark x1="83439" y1="78851" x2="83439" y2="78851"/>
                            <a14:foregroundMark x1="74522" y1="80230" x2="74522" y2="80230"/>
                            <a14:foregroundMark x1="39172" y1="84368" x2="39172" y2="84368"/>
                            <a14:foregroundMark x1="16561" y1="70115" x2="15924" y2="70115"/>
                            <a14:foregroundMark x1="15287" y1="69195" x2="17197" y2="70575"/>
                            <a14:foregroundMark x1="38535" y1="83908" x2="38535" y2="83908"/>
                            <a14:backgroundMark x1="15605" y1="73563" x2="18790" y2="86437"/>
                            <a14:backgroundMark x1="78025" y1="81149" x2="77707" y2="83908"/>
                            <a14:backgroundMark x1="18790" y1="75632" x2="19108" y2="77931"/>
                            <a14:backgroundMark x1="30573" y1="84598" x2="31210" y2="85287"/>
                            <a14:backgroundMark x1="29936" y1="83908" x2="30892" y2="84598"/>
                            <a14:backgroundMark x1="38535" y1="84598" x2="37898" y2="84598"/>
                            <a14:backgroundMark x1="76115" y1="80920" x2="75796" y2="80230"/>
                            <a14:backgroundMark x1="82166" y1="80000" x2="81847" y2="79540"/>
                            <a14:backgroundMark x1="11465" y1="70115" x2="12739" y2="70575"/>
                            <a14:backgroundMark x1="13057" y1="69885" x2="13728" y2="70079"/>
                            <a14:backgroundMark x1="81847" y1="79310" x2="76115" y2="80000"/>
                            <a14:backgroundMark x1="81847" y1="79770" x2="77389" y2="80230"/>
                            <a14:backgroundMark x1="81529" y1="79310" x2="76752" y2="80000"/>
                            <a14:backgroundMark x1="38535" y1="84368" x2="32484" y2="84368"/>
                            <a14:backgroundMark x1="36624" y1="84828" x2="33121" y2="84828"/>
                            <a14:backgroundMark x1="37580" y1="84368" x2="34395" y2="84828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/>
            </p:blipFill>
            <p:spPr>
              <a:xfrm>
                <a:off x="2712956" y="1387327"/>
                <a:ext cx="1991149" cy="2758440"/>
              </a:xfrm>
              <a:prstGeom prst="rect">
                <a:avLst/>
              </a:prstGeom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684887" y="1258790"/>
                <a:ext cx="4506237" cy="3085333"/>
                <a:chOff x="709663" y="1249912"/>
                <a:chExt cx="4506237" cy="3085333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4797410" y="1548535"/>
                  <a:ext cx="0" cy="1995295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4525341" y="2376905"/>
                  <a:ext cx="690559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31.9”</a:t>
                  </a:r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564750" y="1535536"/>
                  <a:ext cx="0" cy="229013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2337045" y="2487606"/>
                  <a:ext cx="539496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38”</a:t>
                  </a:r>
                </a:p>
              </p:txBody>
            </p:sp>
            <p:cxnSp>
              <p:nvCxnSpPr>
                <p:cNvPr id="26" name="Straight Connector 25"/>
                <p:cNvCxnSpPr>
                  <a:cxnSpLocks/>
                </p:cNvCxnSpPr>
                <p:nvPr/>
              </p:nvCxnSpPr>
              <p:spPr>
                <a:xfrm>
                  <a:off x="3139126" y="4146846"/>
                  <a:ext cx="1405433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00AEEF"/>
                  </a:solidFill>
                  <a:prstDash val="solid"/>
                  <a:headEnd type="oval" w="med" len="med"/>
                  <a:tailEnd type="oval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3568670" y="3996691"/>
                  <a:ext cx="600076" cy="338554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20”</a:t>
                  </a: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709663" y="1249912"/>
                  <a:ext cx="1547737" cy="30777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 legs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968002" y="1249912"/>
                  <a:ext cx="1557339" cy="307777"/>
                </a:xfrm>
                <a:prstGeom prst="rect">
                  <a:avLst/>
                </a:prstGeom>
                <a:solidFill>
                  <a:sysClr val="window" lastClr="FFFFFF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AEE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Without legs</a:t>
                  </a: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2757081" y="3771066"/>
                  <a:ext cx="199208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8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With use of KUFM20 floor mount kit</a:t>
                  </a:r>
                </a:p>
              </p:txBody>
            </p:sp>
          </p:grp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65ECF66E-21D0-4523-8E93-2D570F9464E2}"/>
                  </a:ext>
                </a:extLst>
              </p:cNvPr>
              <p:cNvCxnSpPr/>
              <p:nvPr/>
            </p:nvCxnSpPr>
            <p:spPr>
              <a:xfrm>
                <a:off x="838689" y="4167423"/>
                <a:ext cx="1405433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2763840-D6FB-4AD3-9049-412B0026E1EB}"/>
                  </a:ext>
                </a:extLst>
              </p:cNvPr>
              <p:cNvSpPr txBox="1"/>
              <p:nvPr/>
            </p:nvSpPr>
            <p:spPr>
              <a:xfrm>
                <a:off x="1268234" y="4017268"/>
                <a:ext cx="600076" cy="33855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20”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960D71C-0C24-4603-BF7F-D5D7888B03AE}"/>
                </a:ext>
              </a:extLst>
            </p:cNvPr>
            <p:cNvGrpSpPr/>
            <p:nvPr/>
          </p:nvGrpSpPr>
          <p:grpSpPr>
            <a:xfrm>
              <a:off x="366101" y="2911049"/>
              <a:ext cx="3989308" cy="3003277"/>
              <a:chOff x="670884" y="2849267"/>
              <a:chExt cx="4149753" cy="3124066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8D4B8873-35A2-4A3E-8BAB-17A719041F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0884" y="3059094"/>
                <a:ext cx="1688901" cy="264626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3C86759C-3B30-4F36-A512-86823F9780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hq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89956" l="836" r="92758">
                            <a14:foregroundMark x1="7660" y1="5600" x2="67549" y2="8178"/>
                            <a14:foregroundMark x1="67549" y1="8178" x2="87604" y2="22311"/>
                            <a14:foregroundMark x1="87604" y1="22311" x2="89415" y2="41511"/>
                            <a14:foregroundMark x1="89415" y1="41511" x2="85794" y2="21333"/>
                            <a14:foregroundMark x1="85794" y1="21333" x2="62813" y2="8356"/>
                            <a14:foregroundMark x1="62813" y1="8356" x2="27298" y2="9600"/>
                            <a14:foregroundMark x1="27298" y1="9600" x2="61699" y2="7733"/>
                            <a14:foregroundMark x1="61699" y1="7733" x2="57382" y2="9067"/>
                            <a14:foregroundMark x1="78273" y1="9333" x2="2786" y2="6400"/>
                            <a14:foregroundMark x1="9889" y1="7733" x2="12256" y2="69333"/>
                            <a14:foregroundMark x1="12256" y1="69333" x2="836" y2="0"/>
                            <a14:foregroundMark x1="16156" y1="6756" x2="61003" y2="4178"/>
                            <a14:foregroundMark x1="60028" y1="4800" x2="81476" y2="10133"/>
                            <a14:foregroundMark x1="70613" y1="7378" x2="84401" y2="14578"/>
                            <a14:foregroundMark x1="81476" y1="9067" x2="89694" y2="29067"/>
                            <a14:foregroundMark x1="84540" y1="16622" x2="69220" y2="6489"/>
                            <a14:foregroundMark x1="70056" y1="6489" x2="85376" y2="14667"/>
                            <a14:foregroundMark x1="73816" y1="8089" x2="82591" y2="9689"/>
                            <a14:foregroundMark x1="74234" y1="8889" x2="91643" y2="6578"/>
                            <a14:foregroundMark x1="78830" y1="8089" x2="67549" y2="6933"/>
                            <a14:foregroundMark x1="54875" y1="9422" x2="28969" y2="10044"/>
                            <a14:foregroundMark x1="84958" y1="11378" x2="89694" y2="70933"/>
                            <a14:foregroundMark x1="88997" y1="52356" x2="85097" y2="31022"/>
                            <a14:foregroundMark x1="89694" y1="43911" x2="87604" y2="32178"/>
                            <a14:foregroundMark x1="89694" y1="46311" x2="87883" y2="37422"/>
                            <a14:foregroundMark x1="89136" y1="45244" x2="82033" y2="11378"/>
                            <a14:foregroundMark x1="88022" y1="28622" x2="85376" y2="12978"/>
                            <a14:foregroundMark x1="90111" y1="26578" x2="86630" y2="15911"/>
                            <a14:foregroundMark x1="91226" y1="35022" x2="88997" y2="24622"/>
                            <a14:foregroundMark x1="92758" y1="41244" x2="89415" y2="29689"/>
                            <a14:foregroundMark x1="10446" y1="61600" x2="10167" y2="70667"/>
                            <a14:foregroundMark x1="21450" y1="75004" x2="31476" y2="82400"/>
                            <a14:foregroundMark x1="20752" y1="74489" x2="21114" y2="74756"/>
                            <a14:foregroundMark x1="44568" y1="84978" x2="71309" y2="82400"/>
                            <a14:foregroundMark x1="81058" y1="81067" x2="89554" y2="84000"/>
                            <a14:foregroundMark x1="88997" y1="71556" x2="85933" y2="83556"/>
                            <a14:foregroundMark x1="71866" y1="82400" x2="71866" y2="82400"/>
                            <a14:foregroundMark x1="33983" y1="82844" x2="31476" y2="81333"/>
                            <a14:foregroundMark x1="34401" y1="83378" x2="33983" y2="82844"/>
                            <a14:backgroundMark x1="14067" y1="70933" x2="13510" y2="70044"/>
                            <a14:backgroundMark x1="43733" y1="85333" x2="43733" y2="85333"/>
                            <a14:backgroundMark x1="72841" y1="82222" x2="72841" y2="82222"/>
                            <a14:backgroundMark x1="79805" y1="81244" x2="79805" y2="81244"/>
                            <a14:backgroundMark x1="80362" y1="81244" x2="80362" y2="81244"/>
                            <a14:backgroundMark x1="19081" y1="74756" x2="19081" y2="75556"/>
                            <a14:backgroundMark x1="20056" y1="76889" x2="16992" y2="73778"/>
                            <a14:backgroundMark x1="19638" y1="74933" x2="18663" y2="74489"/>
                            <a14:backgroundMark x1="19638" y1="75111" x2="19081" y2="74133"/>
                            <a14:backgroundMark x1="43315" y1="85244" x2="44150" y2="85244"/>
                            <a14:backgroundMark x1="19777" y1="74222" x2="18663" y2="738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642708" y="3067494"/>
                <a:ext cx="1671133" cy="2618421"/>
              </a:xfrm>
              <a:prstGeom prst="rect">
                <a:avLst/>
              </a:prstGeom>
            </p:spPr>
          </p:pic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FC00768E-4553-43D9-AA9F-7BC09F441669}"/>
                  </a:ext>
                </a:extLst>
              </p:cNvPr>
              <p:cNvCxnSpPr/>
              <p:nvPr/>
            </p:nvCxnSpPr>
            <p:spPr>
              <a:xfrm>
                <a:off x="4402147" y="3147890"/>
                <a:ext cx="0" cy="1995295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8A3A89C-C9ED-4B70-BC0D-22B977EE103D}"/>
                  </a:ext>
                </a:extLst>
              </p:cNvPr>
              <p:cNvSpPr txBox="1"/>
              <p:nvPr/>
            </p:nvSpPr>
            <p:spPr>
              <a:xfrm>
                <a:off x="4130078" y="3976260"/>
                <a:ext cx="690559" cy="33855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31.9”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5108E52C-CDE1-4E43-BFC5-466BD9B10C55}"/>
                  </a:ext>
                </a:extLst>
              </p:cNvPr>
              <p:cNvCxnSpPr/>
              <p:nvPr/>
            </p:nvCxnSpPr>
            <p:spPr>
              <a:xfrm>
                <a:off x="2461588" y="3134891"/>
                <a:ext cx="0" cy="229013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F41467E-CAC0-426C-97A8-791234CF5804}"/>
                  </a:ext>
                </a:extLst>
              </p:cNvPr>
              <p:cNvSpPr txBox="1"/>
              <p:nvPr/>
            </p:nvSpPr>
            <p:spPr>
              <a:xfrm>
                <a:off x="2233883" y="4086961"/>
                <a:ext cx="539496" cy="338554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38”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4C7B516-3D87-494D-BD76-B276D9D0308A}"/>
                  </a:ext>
                </a:extLst>
              </p:cNvPr>
              <p:cNvSpPr txBox="1"/>
              <p:nvPr/>
            </p:nvSpPr>
            <p:spPr>
              <a:xfrm>
                <a:off x="2768421" y="2849267"/>
                <a:ext cx="1361657" cy="30777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Without legs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1E4E134-2FEC-4242-B39D-E2E716561126}"/>
                  </a:ext>
                </a:extLst>
              </p:cNvPr>
              <p:cNvSpPr txBox="1"/>
              <p:nvPr/>
            </p:nvSpPr>
            <p:spPr>
              <a:xfrm>
                <a:off x="2652211" y="5370421"/>
                <a:ext cx="1919790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5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use of KUFM15 floor mount kit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C4CADFC-CC59-429D-BBDD-01DB30FB7CD8}"/>
                  </a:ext>
                </a:extLst>
              </p:cNvPr>
              <p:cNvSpPr txBox="1"/>
              <p:nvPr/>
            </p:nvSpPr>
            <p:spPr>
              <a:xfrm>
                <a:off x="779678" y="2849267"/>
                <a:ext cx="1361657" cy="307777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With legs</a:t>
                </a:r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697DF06-42ED-4C82-B9C1-15F54292B2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729" y="5788974"/>
                <a:ext cx="124318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B765DDDF-7DD5-48AA-B8F2-B0E91310799A}"/>
                  </a:ext>
                </a:extLst>
              </p:cNvPr>
              <p:cNvSpPr txBox="1"/>
              <p:nvPr/>
            </p:nvSpPr>
            <p:spPr>
              <a:xfrm>
                <a:off x="1188932" y="5619696"/>
                <a:ext cx="561653" cy="35217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15”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1A04FD01-6916-47BC-8A89-AB0B7CF711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77256" y="5790440"/>
                <a:ext cx="1243189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AEEF"/>
                </a:solidFill>
                <a:prstDash val="solid"/>
                <a:headEnd type="oval" w="med" len="med"/>
                <a:tailEnd type="oval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6A8B7D46-C7B8-4BF4-AA63-363B3C0F89B5}"/>
                  </a:ext>
                </a:extLst>
              </p:cNvPr>
              <p:cNvSpPr txBox="1"/>
              <p:nvPr/>
            </p:nvSpPr>
            <p:spPr>
              <a:xfrm>
                <a:off x="3244643" y="5621163"/>
                <a:ext cx="527249" cy="352170"/>
              </a:xfrm>
              <a:prstGeom prst="rect">
                <a:avLst/>
              </a:prstGeom>
              <a:solidFill>
                <a:sysClr val="window" lastClr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AEE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15”</a:t>
                </a:r>
              </a:p>
            </p:txBody>
          </p:sp>
        </p:grp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5ACD05AA-DBD2-4935-B63B-E461753DB332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00" y="1145048"/>
            <a:ext cx="3767328" cy="845522"/>
          </a:xfrm>
          <a:prstGeom prst="rect">
            <a:avLst/>
          </a:prstGeom>
        </p:spPr>
      </p:pic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3B667F1B-BE5F-4B7D-8466-8E06F141C27C}"/>
              </a:ext>
            </a:extLst>
          </p:cNvPr>
          <p:cNvSpPr/>
          <p:nvPr/>
        </p:nvSpPr>
        <p:spPr>
          <a:xfrm>
            <a:off x="417922" y="2258758"/>
            <a:ext cx="3442693" cy="520198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390C7A10-0FA3-41AC-8A27-8374A7F3D86E}"/>
              </a:ext>
            </a:extLst>
          </p:cNvPr>
          <p:cNvSpPr/>
          <p:nvPr/>
        </p:nvSpPr>
        <p:spPr>
          <a:xfrm>
            <a:off x="417922" y="2289279"/>
            <a:ext cx="34426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15” Platform</a:t>
            </a:r>
          </a:p>
        </p:txBody>
      </p:sp>
      <p:sp>
        <p:nvSpPr>
          <p:cNvPr id="65" name="Rounded Rectangle 4">
            <a:extLst>
              <a:ext uri="{FF2B5EF4-FFF2-40B4-BE49-F238E27FC236}">
                <a16:creationId xmlns:a16="http://schemas.microsoft.com/office/drawing/2014/main" id="{EFA6DB18-F77B-43B3-9D41-77C612E60BCB}"/>
              </a:ext>
            </a:extLst>
          </p:cNvPr>
          <p:cNvSpPr/>
          <p:nvPr/>
        </p:nvSpPr>
        <p:spPr>
          <a:xfrm>
            <a:off x="4512369" y="4507871"/>
            <a:ext cx="3965665" cy="520198"/>
          </a:xfrm>
          <a:prstGeom prst="roundRect">
            <a:avLst/>
          </a:prstGeom>
          <a:solidFill>
            <a:srgbClr val="0D1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77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169009E-A3A9-4242-99AC-8B1D3921981E}"/>
              </a:ext>
            </a:extLst>
          </p:cNvPr>
          <p:cNvSpPr/>
          <p:nvPr/>
        </p:nvSpPr>
        <p:spPr>
          <a:xfrm>
            <a:off x="4512370" y="4528664"/>
            <a:ext cx="3965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20” Platform</a:t>
            </a:r>
          </a:p>
        </p:txBody>
      </p:sp>
    </p:spTree>
    <p:extLst>
      <p:ext uri="{BB962C8B-B14F-4D97-AF65-F5344CB8AC3E}">
        <p14:creationId xmlns:p14="http://schemas.microsoft.com/office/powerpoint/2010/main" val="2280729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061426"/>
            <a:ext cx="4512082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Ease of Use</a:t>
            </a:r>
            <a:r>
              <a:rPr lang="en-US" sz="2200" dirty="0">
                <a:solidFill>
                  <a:srgbClr val="003F80"/>
                </a:solidFill>
              </a:rPr>
              <a:t> - </a:t>
            </a:r>
            <a:r>
              <a:rPr lang="en-US" sz="1900" i="1" dirty="0">
                <a:solidFill>
                  <a:srgbClr val="003F80"/>
                </a:solidFill>
              </a:rPr>
              <a:t>Allows operators to efficiently get the ice they need</a:t>
            </a:r>
          </a:p>
          <a:p>
            <a:r>
              <a:rPr lang="en-US" sz="2200" dirty="0">
                <a:solidFill>
                  <a:srgbClr val="003F80"/>
                </a:solidFill>
              </a:rPr>
              <a:t>Slide Up Door</a:t>
            </a:r>
          </a:p>
          <a:p>
            <a:r>
              <a:rPr lang="en-US" sz="2200" dirty="0">
                <a:solidFill>
                  <a:srgbClr val="003F80"/>
                </a:solidFill>
              </a:rPr>
              <a:t>Large Access Area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Ice Scoop Included</a:t>
            </a:r>
          </a:p>
          <a:p>
            <a:endParaRPr lang="en-US" sz="1100" dirty="0">
              <a:solidFill>
                <a:srgbClr val="003F8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Intuitive Controls</a:t>
            </a:r>
          </a:p>
          <a:p>
            <a:r>
              <a:rPr lang="en-US" sz="2200" dirty="0">
                <a:solidFill>
                  <a:srgbClr val="003F80"/>
                </a:solidFill>
              </a:rPr>
              <a:t>On/Off/Clean Switch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Ice Thickness Adjustment</a:t>
            </a:r>
          </a:p>
          <a:p>
            <a:r>
              <a:rPr lang="en-US" sz="2200" dirty="0">
                <a:solidFill>
                  <a:srgbClr val="003F80"/>
                </a:solidFill>
              </a:rPr>
              <a:t>Harvest Time Adjustment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6937" y="977521"/>
            <a:ext cx="2365991" cy="3275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579" y="3619142"/>
            <a:ext cx="1907654" cy="16830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1B1031-7363-4F81-944D-1156EEBE4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Ease of Use </a:t>
            </a:r>
            <a:r>
              <a:rPr lang="en-US" sz="2000" b="1" i="1" dirty="0">
                <a:solidFill>
                  <a:schemeClr val="tx2"/>
                </a:solidFill>
              </a:rPr>
              <a:t>(15” &amp; 20” Only)</a:t>
            </a:r>
          </a:p>
        </p:txBody>
      </p:sp>
    </p:spTree>
    <p:extLst>
      <p:ext uri="{BB962C8B-B14F-4D97-AF65-F5344CB8AC3E}">
        <p14:creationId xmlns:p14="http://schemas.microsoft.com/office/powerpoint/2010/main" val="1175910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6530454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Clear Cubes -</a:t>
            </a:r>
            <a:r>
              <a:rPr lang="en-US" sz="2200" dirty="0">
                <a:solidFill>
                  <a:srgbClr val="003F80"/>
                </a:solidFill>
              </a:rPr>
              <a:t> </a:t>
            </a:r>
            <a:r>
              <a:rPr lang="en-US" sz="1900" i="1" dirty="0">
                <a:solidFill>
                  <a:srgbClr val="003F80"/>
                </a:solidFill>
              </a:rPr>
              <a:t>Consumer preferred</a:t>
            </a:r>
          </a:p>
          <a:p>
            <a:r>
              <a:rPr lang="en-US" sz="2000" dirty="0">
                <a:solidFill>
                  <a:srgbClr val="003F80"/>
                </a:solidFill>
              </a:rPr>
              <a:t>Made with innovative horizontal evaporator</a:t>
            </a:r>
          </a:p>
          <a:p>
            <a:r>
              <a:rPr lang="en-US" sz="2000" dirty="0">
                <a:solidFill>
                  <a:srgbClr val="003F80"/>
                </a:solidFill>
              </a:rPr>
              <a:t>Minerals don’t freeze in cube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Spray jets helps keep them washed away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003F80"/>
                </a:solidFill>
              </a:rPr>
              <a:t>Environmentally Friendly </a:t>
            </a:r>
            <a:r>
              <a:rPr lang="en-US" sz="1900" dirty="0">
                <a:solidFill>
                  <a:srgbClr val="003F80"/>
                </a:solidFill>
              </a:rPr>
              <a:t>- </a:t>
            </a:r>
            <a:r>
              <a:rPr lang="en-US" sz="1900" i="1" dirty="0">
                <a:solidFill>
                  <a:srgbClr val="003F80"/>
                </a:solidFill>
              </a:rPr>
              <a:t>Designed responsibly, while focusing on lower utility costs</a:t>
            </a:r>
          </a:p>
          <a:p>
            <a:r>
              <a:rPr lang="en-US" sz="2000" dirty="0">
                <a:solidFill>
                  <a:srgbClr val="003F80"/>
                </a:solidFill>
              </a:rPr>
              <a:t>Uses R-134a refrigerant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Does not deplete ozone layer</a:t>
            </a:r>
          </a:p>
          <a:p>
            <a:r>
              <a:rPr lang="en-US" sz="2000" dirty="0">
                <a:solidFill>
                  <a:srgbClr val="003F80"/>
                </a:solidFill>
              </a:rPr>
              <a:t>Lower energy consumption</a:t>
            </a:r>
          </a:p>
          <a:p>
            <a:r>
              <a:rPr lang="en-US" sz="2000" dirty="0">
                <a:solidFill>
                  <a:srgbClr val="003F80"/>
                </a:solidFill>
              </a:rPr>
              <a:t>Recyclable aluminum alloy side panels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Same durability and corrosion resistance as stainless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pic>
        <p:nvPicPr>
          <p:cNvPr id="6146" name="Picture 2" descr="H:\Resources\Dealer Kit_2018\Product Images\Ice Forms\medium cu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6852" y="1414338"/>
            <a:ext cx="1800901" cy="19393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6F07234-22FD-455C-B785-FD2A8198724D}"/>
              </a:ext>
            </a:extLst>
          </p:cNvPr>
          <p:cNvGrpSpPr/>
          <p:nvPr/>
        </p:nvGrpSpPr>
        <p:grpSpPr>
          <a:xfrm>
            <a:off x="6946851" y="3706576"/>
            <a:ext cx="1800902" cy="1429181"/>
            <a:chOff x="5206064" y="2337368"/>
            <a:chExt cx="2931069" cy="2326072"/>
          </a:xfrm>
        </p:grpSpPr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D74A6FF6-7F03-405D-A78D-96C346DB5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AA8179F-D356-4C85-8DAB-A569CE4890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880D5B97-FC59-4CE1-9FB5-71320BC97676}"/>
              </a:ext>
            </a:extLst>
          </p:cNvPr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Cube </a:t>
            </a:r>
            <a:r>
              <a:rPr lang="en-US" sz="1800" b="1" i="1" dirty="0">
                <a:solidFill>
                  <a:schemeClr val="tx2"/>
                </a:solidFill>
              </a:rPr>
              <a:t>(15” &amp; 20” Only)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41431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061426"/>
            <a:ext cx="8427493" cy="341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Meets the Following Regulations: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ETL Safety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ETL Sanitation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Air Conditioning, Heating and Refrigeration Institute (AHRI)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CE (50 Hz)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 err="1">
                <a:solidFill>
                  <a:srgbClr val="003F80"/>
                </a:solidFill>
              </a:rPr>
              <a:t>InMetro</a:t>
            </a:r>
            <a:r>
              <a:rPr lang="en-US" sz="2000" dirty="0">
                <a:solidFill>
                  <a:srgbClr val="003F80"/>
                </a:solidFill>
              </a:rPr>
              <a:t> (Brazil – 230/60/1)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Low Lead – Safe Drinking Water Act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3F80"/>
                </a:solidFill>
              </a:rPr>
              <a:t>United States Department Of Energy Federal Energy Efficiency Minimums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Undercounter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Cube </a:t>
            </a:r>
            <a:r>
              <a:rPr lang="en-US" sz="1800" b="1" i="1" dirty="0">
                <a:solidFill>
                  <a:schemeClr val="tx2"/>
                </a:solidFill>
              </a:rPr>
              <a:t>(15” &amp; 20” Only)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ＭＳ Ｐゴシック"/>
                <a:cs typeface="+mj-cs"/>
              </a:rPr>
              <a:t> 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6409" y="4708046"/>
            <a:ext cx="5603916" cy="1121341"/>
            <a:chOff x="293688" y="4699000"/>
            <a:chExt cx="6497583" cy="1300163"/>
          </a:xfrm>
        </p:grpSpPr>
        <p:pic>
          <p:nvPicPr>
            <p:cNvPr id="6" name="Picture 5" descr="T:\Share\Marketing\Marketing Communications\Commercial\Logos\AHRI logo\ahri_cert_810-Automatic-Commercial-Ice-Makers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021" y="4949825"/>
              <a:ext cx="1619250" cy="73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8" descr="T:\Share\Marketing\Marketing Communications\Commercial\Logos\ETL\Intertek ETL Sanitation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6788" y="4699000"/>
              <a:ext cx="925512" cy="130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3057" y="4895850"/>
              <a:ext cx="784225" cy="90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http://t0.gstatic.com/images?q=tbn:ANd9GcTmbvdHBKO-WlQepSflzvEa8cHF8nL1o6vX4UBuu7IJCN2DqASKyBa568MZ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688" y="4745038"/>
              <a:ext cx="1409700" cy="105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96813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 for 15” and 20”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 year parts and  labor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300" dirty="0">
                <a:solidFill>
                  <a:schemeClr val="tx2"/>
                </a:solidFill>
              </a:rPr>
              <a:t>Undercounter Cube: </a:t>
            </a:r>
            <a:r>
              <a:rPr lang="en-US" sz="33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(15” &amp; 20” Only)</a:t>
            </a:r>
            <a:endParaRPr lang="en-US" b="1" i="1" dirty="0">
              <a:solidFill>
                <a:schemeClr val="tx2"/>
              </a:solidFill>
            </a:endParaRPr>
          </a:p>
        </p:txBody>
      </p:sp>
      <p:pic>
        <p:nvPicPr>
          <p:cNvPr id="4" name="Picture 3" descr="A picture containing game&#10;&#10;Description automatically generated">
            <a:extLst>
              <a:ext uri="{FF2B5EF4-FFF2-40B4-BE49-F238E27FC236}">
                <a16:creationId xmlns:a16="http://schemas.microsoft.com/office/drawing/2014/main" id="{C23FFA79-975C-4340-8245-D9A019B0E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7923" y="1175315"/>
            <a:ext cx="1924050" cy="26041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90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24”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UC2024 | UC2724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32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1CF2C86F-B536-4592-BE6B-AF800DFFDF6C}"/>
              </a:ext>
            </a:extLst>
          </p:cNvPr>
          <p:cNvGrpSpPr/>
          <p:nvPr/>
        </p:nvGrpSpPr>
        <p:grpSpPr>
          <a:xfrm>
            <a:off x="8095040" y="2929328"/>
            <a:ext cx="371410" cy="428879"/>
            <a:chOff x="5251744" y="2273151"/>
            <a:chExt cx="1499090" cy="1731051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D62642E-F9BD-422E-8264-41E373396D2F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C85E321-E3A7-4E67-9F9E-E2676C65FAED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B62697EA-293A-4920-BDAA-DF110104901F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99A7CC6-E309-4ECF-9BA9-0636DECE31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124" y="1219274"/>
            <a:ext cx="1437226" cy="1746504"/>
          </a:xfrm>
          <a:prstGeom prst="rect">
            <a:avLst/>
          </a:prstGeom>
        </p:spPr>
      </p:pic>
      <p:pic>
        <p:nvPicPr>
          <p:cNvPr id="27" name="Picture 2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E8B68F4E-BAC7-490C-8F5A-2C7BB6A6F4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201" y="1219274"/>
            <a:ext cx="1437226" cy="1746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0413" y="3014518"/>
            <a:ext cx="2743199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UC2024</a:t>
            </a:r>
            <a:r>
              <a:rPr lang="en-US" sz="1600" b="1" dirty="0">
                <a:solidFill>
                  <a:srgbClr val="1F497D"/>
                </a:solidFill>
              </a:rPr>
              <a:t> </a:t>
            </a:r>
            <a:r>
              <a:rPr lang="en-US" sz="1000" dirty="0">
                <a:solidFill>
                  <a:srgbClr val="1F497D"/>
                </a:solidFill>
              </a:rPr>
              <a:t>(Replaces CU1526)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Air and water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115 V / 60 Hz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Energy Star® Certified</a:t>
            </a:r>
          </a:p>
          <a:p>
            <a:r>
              <a:rPr lang="en-US" sz="1300" i="1" dirty="0">
                <a:solidFill>
                  <a:srgbClr val="1F497D"/>
                </a:solidFill>
              </a:rPr>
              <a:t>Optional KUFM24 floor mount kit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Capacity: </a:t>
            </a:r>
            <a:r>
              <a:rPr lang="en-US" sz="1500" b="1" dirty="0">
                <a:solidFill>
                  <a:srgbClr val="1F497D"/>
                </a:solidFill>
              </a:rPr>
              <a:t>166 @ 90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pPr>
              <a:tabLst>
                <a:tab pos="509588" algn="l"/>
              </a:tabLst>
            </a:pPr>
            <a:r>
              <a:rPr lang="en-US" sz="16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</a:t>
            </a:r>
            <a:r>
              <a:rPr lang="en-US" sz="1500" b="1" dirty="0">
                <a:solidFill>
                  <a:srgbClr val="1F497D"/>
                </a:solidFill>
              </a:rPr>
              <a:t>227 @ 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/50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r>
              <a:rPr lang="en-US" sz="1600" b="1" dirty="0">
                <a:solidFill>
                  <a:srgbClr val="1F497D"/>
                </a:solidFill>
              </a:rPr>
              <a:t>Storage: </a:t>
            </a:r>
            <a:r>
              <a:rPr lang="en-US" sz="1500" b="1" dirty="0">
                <a:solidFill>
                  <a:srgbClr val="1F497D"/>
                </a:solidFill>
              </a:rPr>
              <a:t>80 lb.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Dimensions: </a:t>
            </a:r>
            <a:r>
              <a:rPr lang="en-US" sz="1500" dirty="0">
                <a:solidFill>
                  <a:srgbClr val="1F497D"/>
                </a:solidFill>
              </a:rPr>
              <a:t>24”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28.5”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39”</a:t>
            </a:r>
          </a:p>
          <a:p>
            <a:r>
              <a:rPr lang="en-US" sz="1000" dirty="0">
                <a:solidFill>
                  <a:schemeClr val="tx2"/>
                </a:solidFill>
              </a:rPr>
              <a:t>(W x D x H)</a:t>
            </a:r>
          </a:p>
          <a:p>
            <a:endParaRPr lang="en-US" sz="800" dirty="0">
              <a:solidFill>
                <a:srgbClr val="1F497D"/>
              </a:solidFill>
            </a:endParaRPr>
          </a:p>
          <a:p>
            <a:r>
              <a:rPr lang="en-US" sz="853" i="1" dirty="0">
                <a:solidFill>
                  <a:srgbClr val="1F497D"/>
                </a:solidFill>
              </a:rPr>
              <a:t>Includes 6” legs, scoop, and 5.5’ power cord</a:t>
            </a:r>
          </a:p>
        </p:txBody>
      </p:sp>
      <p:sp>
        <p:nvSpPr>
          <p:cNvPr id="7" name="Rectangle 6"/>
          <p:cNvSpPr/>
          <p:nvPr/>
        </p:nvSpPr>
        <p:spPr>
          <a:xfrm>
            <a:off x="6062213" y="3025404"/>
            <a:ext cx="27432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00B0F0"/>
                </a:solidFill>
              </a:rPr>
              <a:t>UC2724 </a:t>
            </a:r>
            <a:r>
              <a:rPr lang="en-US" sz="1000" dirty="0">
                <a:solidFill>
                  <a:srgbClr val="1F497D"/>
                </a:solidFill>
              </a:rPr>
              <a:t>(Replaces CU2026)</a:t>
            </a:r>
            <a:endParaRPr lang="en-US" b="1" dirty="0">
              <a:solidFill>
                <a:srgbClr val="00B0F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Air and water cooled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500" dirty="0">
                <a:solidFill>
                  <a:srgbClr val="1F497D"/>
                </a:solidFill>
              </a:rPr>
              <a:t>50 and 60 Hz options</a:t>
            </a:r>
          </a:p>
          <a:p>
            <a:r>
              <a:rPr lang="en-US" sz="1300" i="1" dirty="0">
                <a:solidFill>
                  <a:srgbClr val="1F497D"/>
                </a:solidFill>
              </a:rPr>
              <a:t>Optional KUFM24 floor mount kit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Capacity: </a:t>
            </a:r>
            <a:r>
              <a:rPr lang="en-US" sz="1500" b="1" dirty="0">
                <a:solidFill>
                  <a:srgbClr val="1F497D"/>
                </a:solidFill>
              </a:rPr>
              <a:t>202 @ 90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pPr>
              <a:tabLst>
                <a:tab pos="857250" algn="l"/>
                <a:tab pos="914400" algn="l"/>
              </a:tabLst>
            </a:pPr>
            <a:r>
              <a:rPr lang="en-US" sz="1600" b="1" dirty="0">
                <a:solidFill>
                  <a:srgbClr val="1F497D"/>
                </a:solidFill>
              </a:rPr>
              <a:t>                 </a:t>
            </a:r>
            <a:r>
              <a:rPr lang="en-US" sz="100" b="1" dirty="0">
                <a:solidFill>
                  <a:srgbClr val="1F497D"/>
                </a:solidFill>
              </a:rPr>
              <a:t>              </a:t>
            </a:r>
            <a:r>
              <a:rPr lang="en-US" sz="1500" b="1" dirty="0">
                <a:solidFill>
                  <a:srgbClr val="1F497D"/>
                </a:solidFill>
              </a:rPr>
              <a:t>282 @ 70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r>
              <a:rPr lang="en-US" sz="1500" b="1" dirty="0">
                <a:solidFill>
                  <a:srgbClr val="1F497D"/>
                </a:solidFill>
              </a:rPr>
              <a:t>/50</a:t>
            </a:r>
            <a:r>
              <a:rPr lang="en-US" sz="1500" dirty="0">
                <a:solidFill>
                  <a:srgbClr val="1F497D"/>
                </a:solidFill>
              </a:rPr>
              <a:t>°</a:t>
            </a:r>
            <a:endParaRPr lang="en-US" sz="1500" b="1" dirty="0">
              <a:solidFill>
                <a:srgbClr val="1F497D"/>
              </a:solidFill>
            </a:endParaRPr>
          </a:p>
          <a:p>
            <a:r>
              <a:rPr lang="en-US" sz="1600" b="1" dirty="0">
                <a:solidFill>
                  <a:srgbClr val="1F497D"/>
                </a:solidFill>
              </a:rPr>
              <a:t>Storage: </a:t>
            </a:r>
            <a:r>
              <a:rPr lang="en-US" sz="1500" b="1" dirty="0">
                <a:solidFill>
                  <a:srgbClr val="1F497D"/>
                </a:solidFill>
              </a:rPr>
              <a:t>80 lb.</a:t>
            </a:r>
          </a:p>
          <a:p>
            <a:r>
              <a:rPr lang="en-US" sz="1600" b="1" dirty="0">
                <a:solidFill>
                  <a:srgbClr val="1F497D"/>
                </a:solidFill>
              </a:rPr>
              <a:t>Dimensions: </a:t>
            </a:r>
            <a:r>
              <a:rPr lang="en-US" sz="1500" dirty="0">
                <a:solidFill>
                  <a:srgbClr val="1F497D"/>
                </a:solidFill>
              </a:rPr>
              <a:t>24”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28.5”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x</a:t>
            </a:r>
            <a:r>
              <a:rPr lang="en-US" sz="1000" dirty="0">
                <a:solidFill>
                  <a:srgbClr val="1F497D"/>
                </a:solidFill>
              </a:rPr>
              <a:t> </a:t>
            </a:r>
            <a:r>
              <a:rPr lang="en-US" sz="1500" dirty="0">
                <a:solidFill>
                  <a:srgbClr val="1F497D"/>
                </a:solidFill>
              </a:rPr>
              <a:t>39”</a:t>
            </a:r>
          </a:p>
          <a:p>
            <a:r>
              <a:rPr lang="en-US" sz="1000" dirty="0">
                <a:solidFill>
                  <a:schemeClr val="tx2"/>
                </a:solidFill>
              </a:rPr>
              <a:t>(W x D x H)</a:t>
            </a:r>
          </a:p>
          <a:p>
            <a:endParaRPr lang="en-US" sz="800" dirty="0">
              <a:solidFill>
                <a:srgbClr val="1F497D"/>
              </a:solidFill>
            </a:endParaRPr>
          </a:p>
          <a:p>
            <a:r>
              <a:rPr lang="en-US" sz="850" i="1" dirty="0">
                <a:solidFill>
                  <a:srgbClr val="1F497D"/>
                </a:solidFill>
              </a:rPr>
              <a:t>Includes 6” legs, scoop and 5.5’ power cord</a:t>
            </a:r>
          </a:p>
          <a:p>
            <a:endParaRPr lang="en-US" dirty="0">
              <a:solidFill>
                <a:srgbClr val="1F497D"/>
              </a:solidFill>
            </a:endParaRP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5833612" y="1364560"/>
            <a:ext cx="0" cy="42356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8647DC6-1045-443A-B508-5ABB0333A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24”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720BA9-3289-496B-BE21-87471F731152}"/>
              </a:ext>
            </a:extLst>
          </p:cNvPr>
          <p:cNvGrpSpPr/>
          <p:nvPr/>
        </p:nvGrpSpPr>
        <p:grpSpPr>
          <a:xfrm>
            <a:off x="5123771" y="2933930"/>
            <a:ext cx="371410" cy="428879"/>
            <a:chOff x="5251744" y="2273151"/>
            <a:chExt cx="1499090" cy="1731051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FDFE266A-5D81-4E12-A0A2-CB8D65538D27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8E85E33-9CFB-4541-B625-A594403B4A0D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2ABB4E5-927B-4CC6-BB81-168DA4B5B926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77E266-E62D-4F07-AE08-B1D25CE4FF1A}"/>
              </a:ext>
            </a:extLst>
          </p:cNvPr>
          <p:cNvGrpSpPr/>
          <p:nvPr/>
        </p:nvGrpSpPr>
        <p:grpSpPr>
          <a:xfrm>
            <a:off x="486551" y="1152377"/>
            <a:ext cx="2075670" cy="4573377"/>
            <a:chOff x="486551" y="996735"/>
            <a:chExt cx="2075670" cy="457337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58E6D9-1FD9-4A1D-9B8D-015DD8BDFC92}"/>
                </a:ext>
              </a:extLst>
            </p:cNvPr>
            <p:cNvGrpSpPr/>
            <p:nvPr/>
          </p:nvGrpSpPr>
          <p:grpSpPr>
            <a:xfrm>
              <a:off x="486551" y="2605821"/>
              <a:ext cx="2075670" cy="2964291"/>
              <a:chOff x="532382" y="1584476"/>
              <a:chExt cx="2075670" cy="296429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5CA57B8A-89A1-4B2E-AA1E-C464B482C95A}"/>
                  </a:ext>
                </a:extLst>
              </p:cNvPr>
              <p:cNvGrpSpPr/>
              <p:nvPr/>
            </p:nvGrpSpPr>
            <p:grpSpPr>
              <a:xfrm>
                <a:off x="533400" y="1797342"/>
                <a:ext cx="2074652" cy="2751425"/>
                <a:chOff x="533400" y="1797342"/>
                <a:chExt cx="2074652" cy="2751425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533400" y="1797342"/>
                  <a:ext cx="2074652" cy="2751425"/>
                  <a:chOff x="304800" y="1644942"/>
                  <a:chExt cx="2074652" cy="2751425"/>
                </a:xfrm>
              </p:grpSpPr>
              <p:pic>
                <p:nvPicPr>
                  <p:cNvPr id="12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hqprint">
                    <a:clrChange>
                      <a:clrFrom>
                        <a:srgbClr val="F8F8F9"/>
                      </a:clrFrom>
                      <a:clrTo>
                        <a:srgbClr val="F8F8F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04800" y="3202088"/>
                    <a:ext cx="2074652" cy="119427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1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5" cstate="hqprint">
                    <a:clrChange>
                      <a:clrFrom>
                        <a:srgbClr val="F8F8F9"/>
                      </a:clrFrom>
                      <a:clrTo>
                        <a:srgbClr val="F8F8F9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304800" y="1644942"/>
                    <a:ext cx="2074652" cy="163165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43" name="Picture 3">
                  <a:extLst>
                    <a:ext uri="{FF2B5EF4-FFF2-40B4-BE49-F238E27FC236}">
                      <a16:creationId xmlns:a16="http://schemas.microsoft.com/office/drawing/2014/main" id="{E35E8BD1-85B1-4C2D-8BD2-EA146B5E3A8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hqprint">
                  <a:clrChange>
                    <a:clrFrom>
                      <a:srgbClr val="F8F8F9"/>
                    </a:clrFrom>
                    <a:clrTo>
                      <a:srgbClr val="F8F8F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536205" y="3206010"/>
                  <a:ext cx="143186" cy="12172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5" name="Picture 3">
                <a:extLst>
                  <a:ext uri="{FF2B5EF4-FFF2-40B4-BE49-F238E27FC236}">
                    <a16:creationId xmlns:a16="http://schemas.microsoft.com/office/drawing/2014/main" id="{674A2D24-22DD-46F5-BF54-50F38F310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hqprint">
                <a:clrChange>
                  <a:clrFrom>
                    <a:srgbClr val="F8F8F9"/>
                  </a:clrFrom>
                  <a:clrTo>
                    <a:srgbClr val="F8F8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10"/>
              <a:stretch/>
            </p:blipFill>
            <p:spPr bwMode="auto">
              <a:xfrm>
                <a:off x="532382" y="1584476"/>
                <a:ext cx="2074652" cy="2552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9" descr="A picture containing game&#10;&#10;Description automatically generated">
              <a:extLst>
                <a:ext uri="{FF2B5EF4-FFF2-40B4-BE49-F238E27FC236}">
                  <a16:creationId xmlns:a16="http://schemas.microsoft.com/office/drawing/2014/main" id="{7C05CF13-07C5-4ABE-A9C3-D516A00F5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146" y="3996926"/>
              <a:ext cx="416028" cy="397925"/>
            </a:xfrm>
            <a:prstGeom prst="rect">
              <a:avLst/>
            </a:prstGeom>
          </p:spPr>
        </p:pic>
        <p:pic>
          <p:nvPicPr>
            <p:cNvPr id="47" name="Picture 46" descr="A close up of a person&#10;&#10;Description automatically generated">
              <a:extLst>
                <a:ext uri="{FF2B5EF4-FFF2-40B4-BE49-F238E27FC236}">
                  <a16:creationId xmlns:a16="http://schemas.microsoft.com/office/drawing/2014/main" id="{FA15598E-0795-4FA7-9EED-6DEC6917D7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104" y="996735"/>
              <a:ext cx="1795546" cy="1555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336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656828" y="218556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legs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E7BA0AFC-42B1-4A2F-9079-D3B497D4B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Space Saving Design: </a:t>
            </a:r>
            <a:r>
              <a:rPr lang="en-US" b="1" i="1" dirty="0">
                <a:solidFill>
                  <a:schemeClr val="tx2"/>
                </a:solidFill>
              </a:rPr>
              <a:t>Recessed Utility Chase</a:t>
            </a:r>
          </a:p>
        </p:txBody>
      </p:sp>
      <p:pic>
        <p:nvPicPr>
          <p:cNvPr id="30" name="Picture 29" descr="A picture containing computer&#10;&#10;Description automatically generated">
            <a:extLst>
              <a:ext uri="{FF2B5EF4-FFF2-40B4-BE49-F238E27FC236}">
                <a16:creationId xmlns:a16="http://schemas.microsoft.com/office/drawing/2014/main" id="{4A3811D2-3ACC-43D9-8835-6A4D05640C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432" y="2447365"/>
            <a:ext cx="2310313" cy="267223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4850097" y="2509913"/>
            <a:ext cx="0" cy="1995295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4578028" y="3448984"/>
            <a:ext cx="75570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33.5”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945032" y="5072368"/>
            <a:ext cx="1191062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3" name="Straight Connector 22"/>
          <p:cNvCxnSpPr/>
          <p:nvPr/>
        </p:nvCxnSpPr>
        <p:spPr>
          <a:xfrm>
            <a:off x="2503137" y="2496914"/>
            <a:ext cx="0" cy="229013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277675" y="4902046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275432" y="3448984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39”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191813" y="5072368"/>
            <a:ext cx="1405433" cy="0"/>
          </a:xfrm>
          <a:prstGeom prst="line">
            <a:avLst/>
          </a:prstGeom>
          <a:noFill/>
          <a:ln w="19050" cap="flat" cmpd="sng" algn="ctr">
            <a:solidFill>
              <a:srgbClr val="00AEEF"/>
            </a:solidFill>
            <a:prstDash val="solid"/>
            <a:headEnd type="oval" w="med" len="med"/>
            <a:tailEnd type="oval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717897" y="4922213"/>
            <a:ext cx="539496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18763" y="2190108"/>
            <a:ext cx="15477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Without legs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97028" y="4693532"/>
            <a:ext cx="2518805" cy="268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With use of KUFM24 floor mount kit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1F70F2-3042-4F20-825F-63428783C122}"/>
              </a:ext>
            </a:extLst>
          </p:cNvPr>
          <p:cNvGrpSpPr/>
          <p:nvPr/>
        </p:nvGrpSpPr>
        <p:grpSpPr>
          <a:xfrm>
            <a:off x="662107" y="1421397"/>
            <a:ext cx="3965665" cy="520198"/>
            <a:chOff x="4512369" y="4507871"/>
            <a:chExt cx="3965665" cy="520198"/>
          </a:xfrm>
        </p:grpSpPr>
        <p:sp>
          <p:nvSpPr>
            <p:cNvPr id="40" name="Rounded Rectangle 4">
              <a:extLst>
                <a:ext uri="{FF2B5EF4-FFF2-40B4-BE49-F238E27FC236}">
                  <a16:creationId xmlns:a16="http://schemas.microsoft.com/office/drawing/2014/main" id="{870678F1-0720-4E1D-84AC-AE6F4EAD9350}"/>
                </a:ext>
              </a:extLst>
            </p:cNvPr>
            <p:cNvSpPr/>
            <p:nvPr/>
          </p:nvSpPr>
          <p:spPr>
            <a:xfrm>
              <a:off x="4512369" y="4507871"/>
              <a:ext cx="3965665" cy="520198"/>
            </a:xfrm>
            <a:prstGeom prst="roundRect">
              <a:avLst/>
            </a:prstGeom>
            <a:solidFill>
              <a:srgbClr val="0D1C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77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95FB826-1CAA-4A31-9009-6AF3A25CB284}"/>
                </a:ext>
              </a:extLst>
            </p:cNvPr>
            <p:cNvSpPr/>
            <p:nvPr/>
          </p:nvSpPr>
          <p:spPr>
            <a:xfrm>
              <a:off x="4512370" y="4528664"/>
              <a:ext cx="39656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24” Platform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FB2BFA6-F7CB-4A0A-878F-90CAF18A726D}"/>
              </a:ext>
            </a:extLst>
          </p:cNvPr>
          <p:cNvGrpSpPr/>
          <p:nvPr/>
        </p:nvGrpSpPr>
        <p:grpSpPr>
          <a:xfrm>
            <a:off x="5548896" y="1794364"/>
            <a:ext cx="3148941" cy="3278004"/>
            <a:chOff x="5537860" y="1261389"/>
            <a:chExt cx="3148941" cy="3278004"/>
          </a:xfrm>
        </p:grpSpPr>
        <p:grpSp>
          <p:nvGrpSpPr>
            <p:cNvPr id="9" name="Group 8"/>
            <p:cNvGrpSpPr/>
            <p:nvPr/>
          </p:nvGrpSpPr>
          <p:grpSpPr>
            <a:xfrm>
              <a:off x="5602807" y="3003822"/>
              <a:ext cx="3083994" cy="1535571"/>
              <a:chOff x="5487424" y="1473263"/>
              <a:chExt cx="3199376" cy="2076926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5487424" y="1473263"/>
                <a:ext cx="3199376" cy="2076926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5639605" y="1616720"/>
                <a:ext cx="2912280" cy="17900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Recessed utility chase on backside of unit provides clearance along the wall for tight installs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FEB8D3-F3D4-4F05-AF0A-EA201472E6C8}"/>
                </a:ext>
              </a:extLst>
            </p:cNvPr>
            <p:cNvGrpSpPr/>
            <p:nvPr/>
          </p:nvGrpSpPr>
          <p:grpSpPr>
            <a:xfrm>
              <a:off x="5537860" y="1261389"/>
              <a:ext cx="3108463" cy="1535571"/>
              <a:chOff x="5617535" y="1472112"/>
              <a:chExt cx="3108463" cy="1535571"/>
            </a:xfrm>
          </p:grpSpPr>
          <p:pic>
            <p:nvPicPr>
              <p:cNvPr id="10" name="Picture 9" descr="A close up of a person&#10;&#10;Description automatically generated">
                <a:extLst>
                  <a:ext uri="{FF2B5EF4-FFF2-40B4-BE49-F238E27FC236}">
                    <a16:creationId xmlns:a16="http://schemas.microsoft.com/office/drawing/2014/main" id="{17B2A89E-F859-4B61-BCA6-A3517CC80F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7535" y="1472112"/>
                <a:ext cx="1622344" cy="1535571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74E3E186-6511-4D1D-A5FB-A5CF40F8C7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6692"/>
                        </a14:imgEffect>
                        <a14:imgEffect>
                          <a14:brightnessContrast bright="40000" contrast="-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47188" y="1591181"/>
                <a:ext cx="1378810" cy="1344168"/>
              </a:xfrm>
              <a:prstGeom prst="ellipse">
                <a:avLst/>
              </a:prstGeom>
              <a:ln w="38100" cap="rnd">
                <a:solidFill>
                  <a:srgbClr val="132454"/>
                </a:solidFill>
              </a:ln>
              <a:effectLst/>
            </p:spPr>
          </p:pic>
        </p:grpSp>
      </p:grpSp>
      <p:pic>
        <p:nvPicPr>
          <p:cNvPr id="31" name="Picture 30" descr="A picture containing computer&#10;&#10;Description automatically generated">
            <a:extLst>
              <a:ext uri="{FF2B5EF4-FFF2-40B4-BE49-F238E27FC236}">
                <a16:creationId xmlns:a16="http://schemas.microsoft.com/office/drawing/2014/main" id="{8E3EBA72-30A6-4CF9-86F4-F83D45CE7A7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04" b="89983" l="8395" r="90034">
                        <a14:foregroundMark x1="5106" y1="1401" x2="28473" y2="5645"/>
                        <a14:foregroundMark x1="28473" y1="5645" x2="52970" y2="4117"/>
                        <a14:foregroundMark x1="52970" y1="4117" x2="75209" y2="7131"/>
                        <a14:foregroundMark x1="75209" y1="7131" x2="54246" y2="1910"/>
                        <a14:foregroundMark x1="54246" y1="1910" x2="11880" y2="6664"/>
                        <a14:foregroundMark x1="11880" y1="6664" x2="55474" y2="15450"/>
                        <a14:foregroundMark x1="55474" y1="15450" x2="78989" y2="8701"/>
                        <a14:foregroundMark x1="78989" y1="8701" x2="86745" y2="9550"/>
                        <a14:foregroundMark x1="88169" y1="12309" x2="69710" y2="2971"/>
                        <a14:foregroundMark x1="69710" y1="2971" x2="24890" y2="1401"/>
                        <a14:foregroundMark x1="24890" y1="1401" x2="9671" y2="14346"/>
                        <a14:foregroundMark x1="9671" y1="14346" x2="11389" y2="50891"/>
                        <a14:foregroundMark x1="11389" y1="50891" x2="11684" y2="43081"/>
                        <a14:foregroundMark x1="9818" y1="42275" x2="9966" y2="3141"/>
                        <a14:foregroundMark x1="7904" y1="2759" x2="29259" y2="1655"/>
                        <a14:foregroundMark x1="29259" y1="1655" x2="63525" y2="1910"/>
                        <a14:foregroundMark x1="63525" y1="1910" x2="82720" y2="8871"/>
                        <a14:foregroundMark x1="82720" y1="8871" x2="72754" y2="4669"/>
                        <a14:foregroundMark x1="24153" y1="1104" x2="8395" y2="1104"/>
                        <a14:foregroundMark x1="8689" y1="4924" x2="10309" y2="18166"/>
                        <a14:foregroundMark x1="11095" y1="50722" x2="11242" y2="65450"/>
                        <a14:foregroundMark x1="37899" y1="83319" x2="59303" y2="82470"/>
                        <a14:foregroundMark x1="59303" y1="82470" x2="53952" y2="82513"/>
                        <a14:foregroundMark x1="67550" y1="3141" x2="87089" y2="11715"/>
                        <a14:foregroundMark x1="87089" y1="11715" x2="90083" y2="43506"/>
                        <a14:foregroundMark x1="75405" y1="4924" x2="86451" y2="4924"/>
                        <a14:foregroundMark x1="83309" y1="5348" x2="87531" y2="11885"/>
                        <a14:foregroundMark x1="87531" y1="11885" x2="89298" y2="38879"/>
                        <a14:foregroundMark x1="89151" y1="36418" x2="85518" y2="11885"/>
                        <a14:foregroundMark x1="90083" y1="32598" x2="89936" y2="23472"/>
                        <a14:foregroundMark x1="89593" y1="26061" x2="89593" y2="16808"/>
                        <a14:foregroundMark x1="89151" y1="31112" x2="88807" y2="35314"/>
                        <a14:foregroundMark x1="77123" y1="6027" x2="69759" y2="3438"/>
                        <a14:foregroundMark x1="69907" y1="3141" x2="75552" y2="4117"/>
                        <a14:foregroundMark x1="75749" y1="4117" x2="78252" y2="5051"/>
                        <a14:foregroundMark x1="89445" y1="32470" x2="89740" y2="35187"/>
                        <a14:foregroundMark x1="89151" y1="43930" x2="81885" y2="77292"/>
                        <a14:foregroundMark x1="85812" y1="77037" x2="88022" y2="48005"/>
                        <a14:foregroundMark x1="81885" y1="78820" x2="85960" y2="78268"/>
                        <a14:foregroundMark x1="85518" y1="77844" x2="86451" y2="76783"/>
                        <a14:foregroundMark x1="73540" y1="79372" x2="57928" y2="81282"/>
                        <a14:foregroundMark x1="13598" y1="69143" x2="10309" y2="66553"/>
                        <a14:foregroundMark x1="19146" y1="74024" x2="28670" y2="82725"/>
                        <a14:foregroundMark x1="28522" y1="82385" x2="28522" y2="82555"/>
                        <a14:foregroundMark x1="13795" y1="68591" x2="13598" y2="69270"/>
                        <a14:foregroundMark x1="36672" y1="83744" x2="38144" y2="84083"/>
                        <a14:foregroundMark x1="73294" y1="79457" x2="73589" y2="79711"/>
                        <a14:foregroundMark x1="74325" y1="79160" x2="73981" y2="80433"/>
                        <a14:foregroundMark x1="81541" y1="78396" x2="81836" y2="80433"/>
                        <a14:backgroundMark x1="15268" y1="72071" x2="14629" y2="75255"/>
                        <a14:backgroundMark x1="14629" y1="72241" x2="18115" y2="75722"/>
                        <a14:backgroundMark x1="29701" y1="84890" x2="33579" y2="86121"/>
                        <a14:backgroundMark x1="76583" y1="80518" x2="75847" y2="86418"/>
                        <a14:backgroundMark x1="75012" y1="79287" x2="75012" y2="79287"/>
                        <a14:backgroundMark x1="75356" y1="79881" x2="75356" y2="79881"/>
                        <a14:backgroundMark x1="35150" y1="84253" x2="35150" y2="84253"/>
                        <a14:backgroundMark x1="14531" y1="69737" x2="14531" y2="69737"/>
                        <a14:backgroundMark x1="14531" y1="69907" x2="14335" y2="69652"/>
                        <a14:backgroundMark x1="13991" y1="69397" x2="14924" y2="69992"/>
                        <a14:backgroundMark x1="29701" y1="83616" x2="29701" y2="83531"/>
                        <a14:backgroundMark x1="75650" y1="79075" x2="79480" y2="78735"/>
                        <a14:backgroundMark x1="35542" y1="83744" x2="32155" y2="8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6244" y="2451419"/>
            <a:ext cx="2310313" cy="267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517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Easy-to-Clean Air Filter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chemeClr val="tx2"/>
                </a:solidFill>
              </a:rPr>
              <a:t>The removable, external filter makes cleaning easy for increased efficiency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Filter location makes accessing, rinsing, and reusing fast and easy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Better visibility keeps regular cleaning top of mind, ensuring maximum performance and optimal sanitation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tools required for removal, unlike other manufacturers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100" dirty="0">
                <a:solidFill>
                  <a:schemeClr val="tx2"/>
                </a:solidFill>
              </a:rPr>
              <a:t>Ease of Use: </a:t>
            </a:r>
            <a:r>
              <a:rPr lang="en-US" sz="3100" b="1" i="1" dirty="0">
                <a:solidFill>
                  <a:schemeClr val="tx2"/>
                </a:solidFill>
              </a:rPr>
              <a:t>Removable External Air Filter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pic>
        <p:nvPicPr>
          <p:cNvPr id="7" name="Picture 6" descr="A picture containing sitting, table, cat, black&#10;&#10;Description automatically generated">
            <a:extLst>
              <a:ext uri="{FF2B5EF4-FFF2-40B4-BE49-F238E27FC236}">
                <a16:creationId xmlns:a16="http://schemas.microsoft.com/office/drawing/2014/main" id="{A1E16797-3979-4EED-A494-3CB3C3A7CCD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1625" y="929010"/>
            <a:ext cx="2586622" cy="311164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A2CC6C1B-18A8-4E3A-A4D4-3DB037B5F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0982" y="3637824"/>
            <a:ext cx="1660765" cy="1675381"/>
          </a:xfrm>
          <a:prstGeom prst="ellipse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54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8"/>
            <a:ext cx="459145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No Side Clearance Required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Maximizing ice output despite a small footprint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Front air intake and exhaust 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No side clearance required allowing for flexible placement in the tightest locations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 can be placed directly beside walls and other equipment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Space Saving Design: </a:t>
            </a:r>
            <a:r>
              <a:rPr lang="en-US" sz="3800" b="1" i="1" dirty="0">
                <a:solidFill>
                  <a:schemeClr val="tx2"/>
                </a:solidFill>
              </a:rPr>
              <a:t>Front Breathing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CCB4E-B7D8-43DF-AA5E-6900C6621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2726" y="1354110"/>
            <a:ext cx="2639814" cy="3478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0240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571997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Intuitive Controls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chemeClr val="tx2"/>
                </a:solidFill>
              </a:rPr>
              <a:t>Cleaning and service information can be conveniently found upon removing the front panel</a:t>
            </a:r>
          </a:p>
          <a:p>
            <a:r>
              <a:rPr lang="en-US" sz="2200" dirty="0">
                <a:solidFill>
                  <a:schemeClr val="tx2"/>
                </a:solidFill>
              </a:rPr>
              <a:t>Indicator lights keep operators informed of unit’s status</a:t>
            </a:r>
          </a:p>
          <a:p>
            <a:endParaRPr lang="en-US" sz="6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chemeClr val="tx2"/>
                </a:solidFill>
              </a:rPr>
              <a:t>Electronic Control Board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“On/Off/Clean” switch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“Ice Thickness” adjustment</a:t>
            </a:r>
          </a:p>
          <a:p>
            <a:pPr marL="400050"/>
            <a:r>
              <a:rPr lang="en-US" sz="2200" dirty="0">
                <a:solidFill>
                  <a:schemeClr val="tx2"/>
                </a:solidFill>
              </a:rPr>
              <a:t>“Harvest Time” adjustment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F4F1CC-1E0A-41B0-AFF9-928E2F298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3800" dirty="0">
                <a:solidFill>
                  <a:schemeClr val="tx2"/>
                </a:solidFill>
              </a:rPr>
              <a:t>Ease of Use: </a:t>
            </a:r>
            <a:r>
              <a:rPr lang="en-US" sz="3800" b="1" i="1" dirty="0">
                <a:solidFill>
                  <a:schemeClr val="tx2"/>
                </a:solidFill>
              </a:rPr>
              <a:t>Simple Servicing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A5D60-39E2-45DB-BE86-6215B729A9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5755" y="996473"/>
            <a:ext cx="1954614" cy="2931921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F29F83D-4753-4F02-8050-FAFFAA2D5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9200" y="3841897"/>
            <a:ext cx="2174789" cy="1425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>
            <a:solidFill>
              <a:srgbClr val="00B0F0"/>
            </a:solidFill>
            <a:miter lim="800000"/>
            <a:headEnd/>
            <a:tailEnd/>
          </a:ln>
          <a:effectLst/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F4776D9-462C-404C-9048-C42E19F2F1F6}"/>
              </a:ext>
            </a:extLst>
          </p:cNvPr>
          <p:cNvCxnSpPr>
            <a:cxnSpLocks/>
          </p:cNvCxnSpPr>
          <p:nvPr/>
        </p:nvCxnSpPr>
        <p:spPr>
          <a:xfrm flipH="1">
            <a:off x="7426413" y="2916195"/>
            <a:ext cx="778474" cy="101219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094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5" y="1089648"/>
            <a:ext cx="4724396" cy="480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rgbClr val="00B0F0"/>
                </a:solidFill>
              </a:rPr>
              <a:t>Standing Behind Our Quality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600" i="1" dirty="0">
                <a:solidFill>
                  <a:schemeClr val="tx2"/>
                </a:solidFill>
              </a:rPr>
              <a:t>Scotsman provides a 3-year parts and labor warranty on all components for 24” units</a:t>
            </a:r>
          </a:p>
          <a:p>
            <a:endParaRPr lang="en-US" sz="21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3-year parts and labor warranty on all components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5-year parts warranty on the compressor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Warranty valid in North, South &amp; Central America for commercial installations</a:t>
            </a:r>
          </a:p>
          <a:p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Residential applications:</a:t>
            </a:r>
          </a:p>
          <a:p>
            <a:pPr lvl="1"/>
            <a:r>
              <a:rPr lang="en-US" sz="1700" dirty="0">
                <a:solidFill>
                  <a:schemeClr val="tx2"/>
                </a:solidFill>
              </a:rPr>
              <a:t>1-year parts and  labor</a:t>
            </a:r>
          </a:p>
        </p:txBody>
      </p:sp>
      <p:pic>
        <p:nvPicPr>
          <p:cNvPr id="11" name="Picture 10" descr="A picture containing bird, game&#10;&#10;Description automatically generated">
            <a:extLst>
              <a:ext uri="{FF2B5EF4-FFF2-40B4-BE49-F238E27FC236}">
                <a16:creationId xmlns:a16="http://schemas.microsoft.com/office/drawing/2014/main" id="{1FC36682-AC35-4E24-BC43-B6918ADB8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160" y="953306"/>
            <a:ext cx="2821096" cy="282109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>
                <a:solidFill>
                  <a:schemeClr val="tx2"/>
                </a:solidFill>
              </a:rPr>
              <a:t>Undercounter Cube: </a:t>
            </a:r>
            <a:r>
              <a:rPr lang="en-US" sz="3600" b="1" i="1" dirty="0">
                <a:solidFill>
                  <a:schemeClr val="tx2"/>
                </a:solidFill>
              </a:rPr>
              <a:t>Superior Reliability </a:t>
            </a:r>
            <a:r>
              <a:rPr lang="en-US" sz="2000" b="1" i="1" dirty="0">
                <a:solidFill>
                  <a:schemeClr val="tx2"/>
                </a:solidFill>
              </a:rPr>
              <a:t>(24” Only)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87E94-86D3-41FB-9FC0-76648F2C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2611" y="3579519"/>
            <a:ext cx="3114675" cy="1816414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E578D6BA-8133-49DA-95B6-FD594CAF3E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70" y="4332998"/>
            <a:ext cx="1005785" cy="100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2409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sitting, kitchen, table&#10;&#10;Description automatically generated">
            <a:extLst>
              <a:ext uri="{FF2B5EF4-FFF2-40B4-BE49-F238E27FC236}">
                <a16:creationId xmlns:a16="http://schemas.microsoft.com/office/drawing/2014/main" id="{28C07634-D8D2-403B-8C76-08692CB53F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946" y="1364753"/>
            <a:ext cx="2408854" cy="19516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02051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4486271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Lower Operating Costs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Uses R-134a refrigerant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Does not deplete ozone layer</a:t>
            </a:r>
          </a:p>
          <a:p>
            <a:pPr lvl="1"/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6-35% more energy efficient than previous models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Recyclable aluminum alloy side panels</a:t>
            </a:r>
          </a:p>
          <a:p>
            <a:pPr lvl="1"/>
            <a:r>
              <a:rPr lang="en-US" sz="1600" dirty="0">
                <a:solidFill>
                  <a:srgbClr val="003F80"/>
                </a:solidFill>
              </a:rPr>
              <a:t>Same durability and corrosion resistance as stainless-steel</a:t>
            </a:r>
          </a:p>
          <a:p>
            <a:pPr lvl="1"/>
            <a:endParaRPr lang="en-US" sz="400" dirty="0">
              <a:solidFill>
                <a:schemeClr val="tx2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Meets US Safe Drinking Act low lead requirements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Autofit/>
          </a:bodyPr>
          <a:lstStyle/>
          <a:p>
            <a:pPr algn="l"/>
            <a:r>
              <a:rPr lang="en-US" sz="2900" dirty="0">
                <a:solidFill>
                  <a:schemeClr val="tx2"/>
                </a:solidFill>
              </a:rPr>
              <a:t>Undercounter Cube: </a:t>
            </a:r>
            <a:r>
              <a:rPr lang="en-US" sz="2900" b="1" i="1" dirty="0">
                <a:solidFill>
                  <a:schemeClr val="tx2"/>
                </a:solidFill>
              </a:rPr>
              <a:t>Environmentally Friendly </a:t>
            </a:r>
            <a:r>
              <a:rPr lang="en-US" sz="1800" b="1" i="1" dirty="0">
                <a:solidFill>
                  <a:schemeClr val="tx2"/>
                </a:solidFill>
              </a:rPr>
              <a:t>(24” Only)</a:t>
            </a:r>
            <a:endParaRPr lang="en-US" sz="3300" b="1" i="1" dirty="0">
              <a:solidFill>
                <a:schemeClr val="tx2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D2280F-23CB-4F93-B786-9925B6F924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4936" y="4663440"/>
            <a:ext cx="1458855" cy="6946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88E7407-E66B-4C67-BACF-EE6B3C3EE24A}"/>
              </a:ext>
            </a:extLst>
          </p:cNvPr>
          <p:cNvGrpSpPr/>
          <p:nvPr/>
        </p:nvGrpSpPr>
        <p:grpSpPr>
          <a:xfrm>
            <a:off x="5206064" y="2337368"/>
            <a:ext cx="2931069" cy="2326072"/>
            <a:chOff x="5206064" y="2337368"/>
            <a:chExt cx="2931069" cy="2326072"/>
          </a:xfrm>
        </p:grpSpPr>
        <p:pic>
          <p:nvPicPr>
            <p:cNvPr id="8" name="Picture 7" descr="A close up of a sign&#10;&#10;Description automatically generated">
              <a:extLst>
                <a:ext uri="{FF2B5EF4-FFF2-40B4-BE49-F238E27FC236}">
                  <a16:creationId xmlns:a16="http://schemas.microsoft.com/office/drawing/2014/main" id="{2204CBD5-2180-4FA0-9275-8BF88A4EE6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C8C6E13-08EF-4E7A-808D-A906422C3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825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29DC42B-337B-449E-88F6-E6055E7014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217" y="341726"/>
            <a:ext cx="2232018" cy="55412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0833" y="1676400"/>
            <a:ext cx="7098967" cy="90646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en-US" sz="3600" dirty="0"/>
              <a:t>30” WIDTH</a:t>
            </a:r>
            <a:br>
              <a:rPr lang="en-US" sz="3600" dirty="0"/>
            </a:br>
            <a:r>
              <a:rPr lang="en-US" sz="3600" b="1" dirty="0"/>
              <a:t>UNDERCOUNTER CUBE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940833" y="2911231"/>
            <a:ext cx="6864514" cy="573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SPECIFIC FEATURES – CU3030</a:t>
            </a:r>
          </a:p>
        </p:txBody>
      </p:sp>
      <p:sp>
        <p:nvSpPr>
          <p:cNvPr id="15" name="Rounded Rectangle 14"/>
          <p:cNvSpPr/>
          <p:nvPr/>
        </p:nvSpPr>
        <p:spPr>
          <a:xfrm rot="1800000">
            <a:off x="931508" y="1657309"/>
            <a:ext cx="853181" cy="85318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0A8E24-70C1-4E29-AEFB-61D67E0736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123" y="1758405"/>
            <a:ext cx="770799" cy="6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554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7598C500-D2C0-4376-83B3-A99C8EB1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547" y="1299222"/>
            <a:ext cx="1573343" cy="1508760"/>
          </a:xfrm>
          <a:prstGeom prst="rect">
            <a:avLst/>
          </a:prstGeom>
        </p:spPr>
      </p:pic>
      <p:pic>
        <p:nvPicPr>
          <p:cNvPr id="27" name="Picture 26" descr="A close up of a device&#10;&#10;Description automatically generated">
            <a:extLst>
              <a:ext uri="{FF2B5EF4-FFF2-40B4-BE49-F238E27FC236}">
                <a16:creationId xmlns:a16="http://schemas.microsoft.com/office/drawing/2014/main" id="{080B1F88-FF43-4B31-9B54-4824B3140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537" y="1118494"/>
            <a:ext cx="2138468" cy="2472594"/>
          </a:xfrm>
          <a:prstGeom prst="rect">
            <a:avLst/>
          </a:prstGeom>
        </p:spPr>
      </p:pic>
      <p:pic>
        <p:nvPicPr>
          <p:cNvPr id="5" name="Picture 4" descr="A picture containing sitting, table, standing, cat&#10;&#10;Description automatically generated">
            <a:extLst>
              <a:ext uri="{FF2B5EF4-FFF2-40B4-BE49-F238E27FC236}">
                <a16:creationId xmlns:a16="http://schemas.microsoft.com/office/drawing/2014/main" id="{E92E1729-BDE7-4FEF-9F46-D5BEB1686D7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864" y="1309980"/>
            <a:ext cx="1631175" cy="18396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C7B94E7-3646-40A7-853A-3DB3EC1D7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30” Platform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9F8E10-889E-474D-ACAF-120C46C70325}"/>
              </a:ext>
            </a:extLst>
          </p:cNvPr>
          <p:cNvGrpSpPr/>
          <p:nvPr/>
        </p:nvGrpSpPr>
        <p:grpSpPr>
          <a:xfrm>
            <a:off x="884255" y="3165022"/>
            <a:ext cx="7375489" cy="2585323"/>
            <a:chOff x="1003195" y="3125266"/>
            <a:chExt cx="7375489" cy="2585323"/>
          </a:xfrm>
        </p:grpSpPr>
        <p:sp>
          <p:nvSpPr>
            <p:cNvPr id="6" name="Rectangle 5"/>
            <p:cNvSpPr/>
            <p:nvPr/>
          </p:nvSpPr>
          <p:spPr>
            <a:xfrm>
              <a:off x="1003195" y="3125266"/>
              <a:ext cx="274319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B0F0"/>
                  </a:solidFill>
                </a:rPr>
                <a:t>CU3030</a:t>
              </a:r>
              <a:endParaRPr lang="en-US" dirty="0">
                <a:solidFill>
                  <a:srgbClr val="00B0F0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Air and water cooled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n-US" sz="1500" dirty="0">
                  <a:solidFill>
                    <a:srgbClr val="1F497D"/>
                  </a:solidFill>
                </a:rPr>
                <a:t>50 and 60 Hz options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endParaRPr lang="en-US" sz="200" dirty="0">
                <a:solidFill>
                  <a:srgbClr val="1F497D"/>
                </a:solidFill>
              </a:endParaRPr>
            </a:p>
            <a:p>
              <a:r>
                <a:rPr lang="en-US" sz="1300" i="1" dirty="0">
                  <a:solidFill>
                    <a:srgbClr val="1F497D"/>
                  </a:solidFill>
                </a:rPr>
                <a:t>Optional KPUFM30 floor mount kit</a:t>
              </a: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Capacity: </a:t>
              </a:r>
              <a:r>
                <a:rPr lang="en-US" sz="1500" b="1" dirty="0">
                  <a:solidFill>
                    <a:srgbClr val="1F497D"/>
                  </a:solidFill>
                </a:rPr>
                <a:t>224 @ 90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r>
                <a:rPr lang="en-US" sz="1500" b="1" dirty="0">
                  <a:solidFill>
                    <a:srgbClr val="1F497D"/>
                  </a:solidFill>
                </a:rPr>
                <a:t>/70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endParaRPr lang="en-US" sz="1500" b="1" dirty="0">
                <a:solidFill>
                  <a:srgbClr val="1F497D"/>
                </a:solidFill>
              </a:endParaRPr>
            </a:p>
            <a:p>
              <a:pPr>
                <a:tabLst>
                  <a:tab pos="509588" algn="l"/>
                </a:tabLst>
              </a:pPr>
              <a:r>
                <a:rPr lang="en-US" sz="1600" b="1" dirty="0">
                  <a:solidFill>
                    <a:srgbClr val="1F497D"/>
                  </a:solidFill>
                </a:rPr>
                <a:t>                 </a:t>
              </a:r>
              <a:r>
                <a:rPr lang="en-US" sz="100" b="1" dirty="0">
                  <a:solidFill>
                    <a:srgbClr val="1F497D"/>
                  </a:solidFill>
                </a:rPr>
                <a:t>            </a:t>
              </a:r>
              <a:r>
                <a:rPr lang="en-US" sz="1500" b="1" dirty="0">
                  <a:solidFill>
                    <a:srgbClr val="1F497D"/>
                  </a:solidFill>
                </a:rPr>
                <a:t>313 @ 70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r>
                <a:rPr lang="en-US" sz="1500" b="1" dirty="0">
                  <a:solidFill>
                    <a:srgbClr val="1F497D"/>
                  </a:solidFill>
                </a:rPr>
                <a:t>/50</a:t>
              </a:r>
              <a:r>
                <a:rPr lang="en-US" sz="1500" dirty="0">
                  <a:solidFill>
                    <a:srgbClr val="1F497D"/>
                  </a:solidFill>
                </a:rPr>
                <a:t>°</a:t>
              </a:r>
              <a:endParaRPr lang="en-US" sz="1500" b="1" dirty="0">
                <a:solidFill>
                  <a:srgbClr val="1F497D"/>
                </a:solidFill>
              </a:endParaRP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Storage: </a:t>
              </a:r>
              <a:r>
                <a:rPr lang="en-US" sz="1500" b="1" dirty="0">
                  <a:solidFill>
                    <a:srgbClr val="1F497D"/>
                  </a:solidFill>
                </a:rPr>
                <a:t>110 lb.</a:t>
              </a:r>
            </a:p>
            <a:p>
              <a:r>
                <a:rPr lang="en-US" sz="1600" b="1" dirty="0">
                  <a:solidFill>
                    <a:srgbClr val="1F497D"/>
                  </a:solidFill>
                </a:rPr>
                <a:t>Dimensions: </a:t>
              </a:r>
              <a:r>
                <a:rPr lang="en-US" sz="1500" dirty="0">
                  <a:solidFill>
                    <a:srgbClr val="1F497D"/>
                  </a:solidFill>
                </a:rPr>
                <a:t>30”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x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30”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x</a:t>
              </a:r>
              <a:r>
                <a:rPr lang="en-US" sz="1000" dirty="0">
                  <a:solidFill>
                    <a:srgbClr val="1F497D"/>
                  </a:solidFill>
                </a:rPr>
                <a:t> </a:t>
              </a:r>
              <a:r>
                <a:rPr lang="en-US" sz="1500" dirty="0">
                  <a:solidFill>
                    <a:srgbClr val="1F497D"/>
                  </a:solidFill>
                </a:rPr>
                <a:t>39”</a:t>
              </a:r>
            </a:p>
            <a:p>
              <a:r>
                <a:rPr lang="en-US" sz="1000" dirty="0">
                  <a:solidFill>
                    <a:schemeClr val="tx2"/>
                  </a:solidFill>
                </a:rPr>
                <a:t>(W x D x H)</a:t>
              </a:r>
            </a:p>
            <a:p>
              <a:endParaRPr lang="en-US" sz="1500" dirty="0">
                <a:solidFill>
                  <a:srgbClr val="1F497D"/>
                </a:solidFill>
              </a:endParaRPr>
            </a:p>
            <a:p>
              <a:r>
                <a:rPr lang="en-US" sz="850" i="1" dirty="0">
                  <a:solidFill>
                    <a:srgbClr val="1F497D"/>
                  </a:solidFill>
                </a:rPr>
                <a:t>Includes 6” legs, scoop, and 5.5’ power cord</a:t>
              </a:r>
            </a:p>
          </p:txBody>
        </p:sp>
        <p:pic>
          <p:nvPicPr>
            <p:cNvPr id="41" name="Picture 40" descr="A picture containing meter&#10;&#10;Description automatically generated">
              <a:extLst>
                <a:ext uri="{FF2B5EF4-FFF2-40B4-BE49-F238E27FC236}">
                  <a16:creationId xmlns:a16="http://schemas.microsoft.com/office/drawing/2014/main" id="{15799D0F-B3D6-45E4-9FDB-E247ED495D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9903" y="3160401"/>
              <a:ext cx="1978781" cy="2122308"/>
            </a:xfrm>
            <a:prstGeom prst="rect">
              <a:avLst/>
            </a:prstGeom>
          </p:spPr>
        </p:pic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90CBF3E-41E6-4D92-833D-DFDF465E30FE}"/>
              </a:ext>
            </a:extLst>
          </p:cNvPr>
          <p:cNvCxnSpPr>
            <a:cxnSpLocks/>
          </p:cNvCxnSpPr>
          <p:nvPr/>
        </p:nvCxnSpPr>
        <p:spPr>
          <a:xfrm>
            <a:off x="4074058" y="1546212"/>
            <a:ext cx="0" cy="393113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771AB8-2A5B-43CF-980F-66E0E528B9E3}"/>
              </a:ext>
            </a:extLst>
          </p:cNvPr>
          <p:cNvGrpSpPr/>
          <p:nvPr/>
        </p:nvGrpSpPr>
        <p:grpSpPr>
          <a:xfrm>
            <a:off x="2929759" y="3126217"/>
            <a:ext cx="371410" cy="428879"/>
            <a:chOff x="5251744" y="2273151"/>
            <a:chExt cx="1499090" cy="173105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0578233-B75E-4D26-A0A2-6FEB05933C30}"/>
                </a:ext>
              </a:extLst>
            </p:cNvPr>
            <p:cNvSpPr/>
            <p:nvPr/>
          </p:nvSpPr>
          <p:spPr>
            <a:xfrm>
              <a:off x="5251744" y="2273151"/>
              <a:ext cx="1271016" cy="1271016"/>
            </a:xfrm>
            <a:prstGeom prst="roundRect">
              <a:avLst>
                <a:gd name="adj" fmla="val 20222"/>
              </a:avLst>
            </a:prstGeom>
            <a:solidFill>
              <a:srgbClr val="003777"/>
            </a:solidFill>
            <a:ln>
              <a:solidFill>
                <a:srgbClr val="0037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03764B6-5B4B-4AFD-BBAF-EB5C1412F14E}"/>
                </a:ext>
              </a:extLst>
            </p:cNvPr>
            <p:cNvSpPr/>
            <p:nvPr/>
          </p:nvSpPr>
          <p:spPr>
            <a:xfrm rot="19682350">
              <a:off x="5898862" y="2671486"/>
              <a:ext cx="851972" cy="1288972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3C17EE9-0278-4264-938E-20E7F8C2B229}"/>
                </a:ext>
              </a:extLst>
            </p:cNvPr>
            <p:cNvSpPr/>
            <p:nvPr/>
          </p:nvSpPr>
          <p:spPr>
            <a:xfrm rot="19682350">
              <a:off x="6030270" y="2754031"/>
              <a:ext cx="671255" cy="1250171"/>
            </a:xfrm>
            <a:prstGeom prst="roundRect">
              <a:avLst/>
            </a:prstGeom>
            <a:solidFill>
              <a:srgbClr val="00377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4AC06D-11D9-44FA-A692-8B7BBE7C15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1141" y="3211201"/>
            <a:ext cx="2138468" cy="24781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C569383-4F21-4588-81F3-EC8108E0A05C}"/>
              </a:ext>
            </a:extLst>
          </p:cNvPr>
          <p:cNvSpPr txBox="1"/>
          <p:nvPr/>
        </p:nvSpPr>
        <p:spPr>
          <a:xfrm>
            <a:off x="4680752" y="2780578"/>
            <a:ext cx="1573343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700" dirty="0">
                <a:solidFill>
                  <a:srgbClr val="112152"/>
                </a:solidFill>
                <a:latin typeface="Lucida Sans" panose="020B0602030504020204" pitchFamily="34" charset="0"/>
                <a:cs typeface="Arial" panose="020B0604020202020204" pitchFamily="34" charset="0"/>
              </a:rPr>
              <a:t>Includes 5-year limited warranty on select components</a:t>
            </a:r>
            <a:endParaRPr lang="en-US" sz="700" spc="10" dirty="0">
              <a:solidFill>
                <a:srgbClr val="112152"/>
              </a:solidFill>
              <a:latin typeface="Lucida Sans" panose="020B0602030504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5DDC2E5-F6DA-409A-990D-7967E7983E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755" y="2818508"/>
            <a:ext cx="1532208" cy="25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574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itting, table, standing, cat&#10;&#10;Description automatically generated">
            <a:extLst>
              <a:ext uri="{FF2B5EF4-FFF2-40B4-BE49-F238E27FC236}">
                <a16:creationId xmlns:a16="http://schemas.microsoft.com/office/drawing/2014/main" id="{1B89DECE-5AF2-4925-84BB-4A3AFF9CAB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396" y="3147250"/>
            <a:ext cx="2002639" cy="22585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02370"/>
            <a:ext cx="5424985" cy="48617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Features &amp; Benefits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b="1" dirty="0">
                <a:solidFill>
                  <a:srgbClr val="003F80"/>
                </a:solidFill>
              </a:rPr>
              <a:t>AutoAlert™ </a:t>
            </a:r>
            <a:r>
              <a:rPr lang="en-US" sz="2200" dirty="0">
                <a:solidFill>
                  <a:srgbClr val="003F80"/>
                </a:solidFill>
              </a:rPr>
              <a:t>control board communicates operating status for easy diagnostics and maintenance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Patented </a:t>
            </a:r>
            <a:r>
              <a:rPr lang="en-US" sz="2200" b="1" dirty="0" err="1">
                <a:solidFill>
                  <a:srgbClr val="003F80"/>
                </a:solidFill>
              </a:rPr>
              <a:t>WaterSense</a:t>
            </a:r>
            <a:r>
              <a:rPr lang="en-US" sz="2200" dirty="0">
                <a:solidFill>
                  <a:srgbClr val="003F80"/>
                </a:solidFill>
              </a:rPr>
              <a:t> adaptive purge control delivers maximum reliability by reducing scale buildup for a longer time between cleanings</a:t>
            </a:r>
          </a:p>
          <a:p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Manufactured in Fairfax, South Carolina</a:t>
            </a:r>
          </a:p>
          <a:p>
            <a:pPr lvl="1"/>
            <a:r>
              <a:rPr lang="en-US" sz="2000" dirty="0">
                <a:solidFill>
                  <a:srgbClr val="003F80"/>
                </a:solidFill>
              </a:rPr>
              <a:t>Best in class warranty: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3 years parts and labor on all components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5 years parts and labor on evaporator</a:t>
            </a:r>
          </a:p>
          <a:p>
            <a:pPr lvl="2"/>
            <a:r>
              <a:rPr lang="en-US" sz="1600" dirty="0">
                <a:solidFill>
                  <a:srgbClr val="003F80"/>
                </a:solidFill>
              </a:rPr>
              <a:t>5 years parts on compressor and condenser</a:t>
            </a:r>
            <a:endParaRPr lang="en-US" dirty="0">
              <a:solidFill>
                <a:srgbClr val="003F80"/>
              </a:solidFill>
            </a:endParaRPr>
          </a:p>
          <a:p>
            <a:pPr marL="0" indent="0">
              <a:buNone/>
            </a:pPr>
            <a:endParaRPr lang="en-US" sz="600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Certified by AHRI, UL and NSF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691" y="800100"/>
            <a:ext cx="1980524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000" dirty="0">
                <a:solidFill>
                  <a:srgbClr val="1F497D"/>
                </a:solidFill>
              </a:rPr>
              <a:t>CU3030 </a:t>
            </a:r>
            <a:r>
              <a:rPr lang="en-US" sz="4000" b="1" i="1" dirty="0">
                <a:solidFill>
                  <a:srgbClr val="1F497D"/>
                </a:solidFill>
              </a:rPr>
              <a:t>Undercounter Cube</a:t>
            </a:r>
          </a:p>
        </p:txBody>
      </p:sp>
    </p:spTree>
    <p:extLst>
      <p:ext uri="{BB962C8B-B14F-4D97-AF65-F5344CB8AC3E}">
        <p14:creationId xmlns:p14="http://schemas.microsoft.com/office/powerpoint/2010/main" val="1481535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ater-Sense-edited-cropped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4628" y="1606740"/>
            <a:ext cx="2522172" cy="1522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57150" cap="sq">
            <a:solidFill>
              <a:srgbClr val="00B0F0"/>
            </a:solidFill>
            <a:miter lim="800000"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61426"/>
            <a:ext cx="5138383" cy="50801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Patented </a:t>
            </a:r>
            <a:r>
              <a:rPr lang="en-US" b="1" i="1" dirty="0" err="1">
                <a:solidFill>
                  <a:srgbClr val="00B0F0"/>
                </a:solidFill>
              </a:rPr>
              <a:t>WaterSense</a:t>
            </a:r>
            <a:r>
              <a:rPr lang="en-US" b="1" i="1" dirty="0">
                <a:solidFill>
                  <a:srgbClr val="00B0F0"/>
                </a:solidFill>
              </a:rPr>
              <a:t> Technology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adjusts based on water supply quality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Exclusive feature helps </a:t>
            </a:r>
            <a:r>
              <a:rPr lang="en-US" sz="2000" b="1" dirty="0">
                <a:solidFill>
                  <a:srgbClr val="003F80"/>
                </a:solidFill>
              </a:rPr>
              <a:t>reduce scale buildup</a:t>
            </a:r>
            <a:r>
              <a:rPr lang="en-US" sz="2000" dirty="0">
                <a:solidFill>
                  <a:srgbClr val="003F80"/>
                </a:solidFill>
              </a:rPr>
              <a:t> for more sanitary ice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Reliable sensor adjusts water purge at end of each cycle to flush excess minerals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Automatically flushes the system to </a:t>
            </a:r>
            <a:r>
              <a:rPr lang="en-US" sz="2000" b="1" dirty="0">
                <a:solidFill>
                  <a:srgbClr val="003F80"/>
                </a:solidFill>
              </a:rPr>
              <a:t>extend time between cleanings</a:t>
            </a:r>
            <a:r>
              <a:rPr lang="en-US" sz="2000" dirty="0">
                <a:solidFill>
                  <a:srgbClr val="003F80"/>
                </a:solidFill>
              </a:rPr>
              <a:t> </a:t>
            </a:r>
          </a:p>
          <a:p>
            <a:endParaRPr lang="en-US" sz="400" dirty="0">
              <a:solidFill>
                <a:srgbClr val="003F80"/>
              </a:solidFill>
            </a:endParaRPr>
          </a:p>
          <a:p>
            <a:r>
              <a:rPr lang="en-US" sz="2000" dirty="0">
                <a:solidFill>
                  <a:srgbClr val="003F80"/>
                </a:solidFill>
              </a:rPr>
              <a:t>Operators can </a:t>
            </a:r>
            <a:r>
              <a:rPr lang="en-US" sz="2000" b="1" dirty="0">
                <a:solidFill>
                  <a:srgbClr val="003F80"/>
                </a:solidFill>
              </a:rPr>
              <a:t>save water and energy</a:t>
            </a:r>
            <a:r>
              <a:rPr lang="en-US" sz="2000" dirty="0">
                <a:solidFill>
                  <a:srgbClr val="003F80"/>
                </a:solidFill>
              </a:rPr>
              <a:t> where water conditions are better filtered by recirculating clean, pre-chilled water back into the ice-making process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58738"/>
            <a:ext cx="8229600" cy="7413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US" sz="4000" dirty="0">
                <a:solidFill>
                  <a:srgbClr val="1F497D"/>
                </a:solidFill>
              </a:rPr>
              <a:t>CU3030 </a:t>
            </a:r>
            <a:r>
              <a:rPr lang="en-US" sz="4000" b="1" i="1" dirty="0">
                <a:solidFill>
                  <a:srgbClr val="1F497D"/>
                </a:solidFill>
              </a:rPr>
              <a:t>Undercounter Cube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306D410-D87D-47CB-B427-9526AF09F069}"/>
              </a:ext>
            </a:extLst>
          </p:cNvPr>
          <p:cNvGrpSpPr/>
          <p:nvPr/>
        </p:nvGrpSpPr>
        <p:grpSpPr>
          <a:xfrm>
            <a:off x="6525263" y="3575913"/>
            <a:ext cx="1800902" cy="1429181"/>
            <a:chOff x="5206064" y="2337368"/>
            <a:chExt cx="2931069" cy="2326072"/>
          </a:xfrm>
        </p:grpSpPr>
        <p:pic>
          <p:nvPicPr>
            <p:cNvPr id="9" name="Picture 8" descr="A close up of a sign&#10;&#10;Description automatically generated">
              <a:extLst>
                <a:ext uri="{FF2B5EF4-FFF2-40B4-BE49-F238E27FC236}">
                  <a16:creationId xmlns:a16="http://schemas.microsoft.com/office/drawing/2014/main" id="{BB346FFA-17B9-4ED2-B038-B5AED3D02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06064" y="2337368"/>
              <a:ext cx="2931069" cy="232607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ADF94-916D-4ABA-A248-340A952022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625" y="3023931"/>
              <a:ext cx="1051573" cy="11967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323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08" r="-7939"/>
          <a:stretch/>
        </p:blipFill>
        <p:spPr bwMode="auto">
          <a:xfrm>
            <a:off x="0" y="1825625"/>
            <a:ext cx="9144000" cy="22891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9400" y="5334001"/>
            <a:ext cx="2347157" cy="607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EE22D117-5FC2-7419-16F0-69472C5945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5282109"/>
            <a:ext cx="1891288" cy="4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9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1089649"/>
            <a:ext cx="5011441" cy="4280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Every Essential machine features a QR code that connects customers to vital </a:t>
            </a:r>
            <a:r>
              <a:rPr lang="en-US" sz="2100" b="1" dirty="0">
                <a:solidFill>
                  <a:srgbClr val="003F80"/>
                </a:solidFill>
              </a:rPr>
              <a:t>unit specific </a:t>
            </a:r>
            <a:r>
              <a:rPr lang="en-US" sz="2100" dirty="0">
                <a:solidFill>
                  <a:srgbClr val="003F80"/>
                </a:solidFill>
              </a:rPr>
              <a:t>information</a:t>
            </a:r>
          </a:p>
          <a:p>
            <a:endParaRPr lang="en-US" sz="400" b="1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Helps </a:t>
            </a:r>
            <a:r>
              <a:rPr lang="en-US" sz="2100" b="1" dirty="0">
                <a:solidFill>
                  <a:srgbClr val="003F80"/>
                </a:solidFill>
              </a:rPr>
              <a:t>reduce downtime</a:t>
            </a:r>
            <a:r>
              <a:rPr lang="en-US" sz="2100" dirty="0">
                <a:solidFill>
                  <a:srgbClr val="003F80"/>
                </a:solidFill>
              </a:rPr>
              <a:t> and frequency of service calls</a:t>
            </a:r>
          </a:p>
          <a:p>
            <a:pPr marL="0" indent="0">
              <a:buNone/>
            </a:pPr>
            <a:endParaRPr lang="en-US" sz="400" dirty="0">
              <a:solidFill>
                <a:srgbClr val="003F80"/>
              </a:solidFill>
            </a:endParaRPr>
          </a:p>
          <a:p>
            <a:r>
              <a:rPr lang="en-US" sz="2100" dirty="0">
                <a:solidFill>
                  <a:srgbClr val="003F80"/>
                </a:solidFill>
              </a:rPr>
              <a:t>QR code leads to a warranty registration page, auto-populated with the corresponding serial number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QR Code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B8FD9A-2CA4-49E9-838D-58A97AD141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682" y="1352144"/>
            <a:ext cx="2996114" cy="29863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574362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199" y="1090610"/>
            <a:ext cx="5365263" cy="19302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i="1" dirty="0">
                <a:solidFill>
                  <a:srgbClr val="00B0F0"/>
                </a:solidFill>
              </a:rPr>
              <a:t>Quick Response (QR) code</a:t>
            </a:r>
          </a:p>
          <a:p>
            <a:pPr marL="0" indent="0">
              <a:buNone/>
            </a:pPr>
            <a:endParaRPr lang="en-US" sz="600" b="1" i="1" dirty="0">
              <a:solidFill>
                <a:srgbClr val="00B0F0"/>
              </a:solidFill>
            </a:endParaRPr>
          </a:p>
          <a:p>
            <a:r>
              <a:rPr lang="en-US" sz="1400" i="1" dirty="0">
                <a:solidFill>
                  <a:schemeClr val="tx2"/>
                </a:solidFill>
              </a:rPr>
              <a:t>Operators and service technicians can use their smart phone to scan the QR code to access instant warranty and technical information specific to that model</a:t>
            </a:r>
          </a:p>
          <a:p>
            <a:r>
              <a:rPr lang="en-US" sz="1400" i="1" dirty="0">
                <a:solidFill>
                  <a:schemeClr val="tx2"/>
                </a:solidFill>
              </a:rPr>
              <a:t>The product serial number will automatically populate the page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53684" y="3091853"/>
            <a:ext cx="4185456" cy="2498169"/>
            <a:chOff x="883501" y="3131609"/>
            <a:chExt cx="4185456" cy="249816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232825" y="3666714"/>
              <a:ext cx="1386335" cy="10115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883501" y="3131609"/>
              <a:ext cx="40849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SCAN WITH YOUR SMART PHONE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252330" y="4860337"/>
              <a:ext cx="381662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1F497D"/>
                  </a:solidFill>
                </a:rPr>
                <a:t>Scanning Tip:</a:t>
              </a:r>
            </a:p>
            <a:p>
              <a:r>
                <a:rPr lang="en-US" sz="1400" dirty="0">
                  <a:solidFill>
                    <a:srgbClr val="1F497D"/>
                  </a:solidFill>
                </a:rPr>
                <a:t>Some recent phone updates allow you to use your phone’s built-in camera app to scan QR Code</a:t>
              </a:r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7707" y="3461185"/>
            <a:ext cx="1236936" cy="12106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A5265AFC-2A42-4387-81AD-9286C6C1BB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5897161" y="3644755"/>
            <a:ext cx="2703684" cy="156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A picture containing meter&#10;&#10;Description automatically generated">
            <a:extLst>
              <a:ext uri="{FF2B5EF4-FFF2-40B4-BE49-F238E27FC236}">
                <a16:creationId xmlns:a16="http://schemas.microsoft.com/office/drawing/2014/main" id="{B1ED22AC-8148-463C-B756-AE182BFAE8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435" y="1259425"/>
            <a:ext cx="2301135" cy="223284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3D474D6D-9F00-4B5D-B638-221A04E6F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Ease of Use: </a:t>
            </a:r>
            <a:r>
              <a:rPr lang="en-US" sz="4000" b="1" i="1" dirty="0">
                <a:solidFill>
                  <a:schemeClr val="tx2"/>
                </a:solidFill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1964371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Convenient Slide-Up Door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Machines feature a durable, slide-up door that provides convenient and easy access to the ice bin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Ergonomic Bin Door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E6ACCFD-BBBE-40A6-B3BB-7D2409FB5151}"/>
              </a:ext>
            </a:extLst>
          </p:cNvPr>
          <p:cNvGrpSpPr/>
          <p:nvPr/>
        </p:nvGrpSpPr>
        <p:grpSpPr>
          <a:xfrm>
            <a:off x="887038" y="2937679"/>
            <a:ext cx="7369924" cy="2286638"/>
            <a:chOff x="887038" y="2937679"/>
            <a:chExt cx="7369924" cy="22866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76E46-6638-4808-9A2D-5DE269E2F3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038" y="2937679"/>
              <a:ext cx="3430488" cy="22866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562BCA-A8BE-4312-BCA6-2FF703E92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6473" y="2937679"/>
              <a:ext cx="3430489" cy="2286638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38100" cap="sq">
              <a:solidFill>
                <a:srgbClr val="00B0F0"/>
              </a:solidFill>
              <a:miter lim="8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6304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36A381-3CFA-4BCF-99F4-F3B3B05E895E}"/>
              </a:ext>
            </a:extLst>
          </p:cNvPr>
          <p:cNvGrpSpPr/>
          <p:nvPr/>
        </p:nvGrpSpPr>
        <p:grpSpPr>
          <a:xfrm>
            <a:off x="4180035" y="2760608"/>
            <a:ext cx="1330205" cy="2973775"/>
            <a:chOff x="4491325" y="2663328"/>
            <a:chExt cx="1330205" cy="2973775"/>
          </a:xfrm>
        </p:grpSpPr>
        <p:pic>
          <p:nvPicPr>
            <p:cNvPr id="7" name="Picture 6" descr="A picture containing table, black, post, sitting&#10;&#10;Description automatically generated">
              <a:extLst>
                <a:ext uri="{FF2B5EF4-FFF2-40B4-BE49-F238E27FC236}">
                  <a16:creationId xmlns:a16="http://schemas.microsoft.com/office/drawing/2014/main" id="{D1EC7A6D-55E9-4838-9136-6CC9E6B4E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1325" y="4326626"/>
              <a:ext cx="1330205" cy="1310477"/>
            </a:xfrm>
            <a:prstGeom prst="ellipse">
              <a:avLst/>
            </a:prstGeom>
            <a:ln w="38100" cap="rnd">
              <a:solidFill>
                <a:srgbClr val="13235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693980B-4AB2-4E87-8C58-DF3310FA4C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91325" y="2663328"/>
              <a:ext cx="1330205" cy="1337735"/>
            </a:xfrm>
            <a:prstGeom prst="ellipse">
              <a:avLst/>
            </a:prstGeom>
            <a:ln w="38100" cap="rnd">
              <a:solidFill>
                <a:srgbClr val="122250"/>
              </a:solidFill>
            </a:ln>
            <a:effectLst/>
          </p:spPr>
        </p:pic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089648"/>
            <a:ext cx="6183294" cy="480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B0F0"/>
                </a:solidFill>
              </a:rPr>
              <a:t>Included in the Box</a:t>
            </a:r>
          </a:p>
          <a:p>
            <a:pPr marL="0" indent="0">
              <a:buNone/>
            </a:pPr>
            <a:endParaRPr lang="en-US" sz="1200" b="1" dirty="0">
              <a:solidFill>
                <a:srgbClr val="00B0F0"/>
              </a:solidFill>
            </a:endParaRPr>
          </a:p>
          <a:p>
            <a:r>
              <a:rPr lang="en-US" sz="2100" dirty="0">
                <a:solidFill>
                  <a:schemeClr val="tx2"/>
                </a:solidFill>
              </a:rPr>
              <a:t>5.5’ power cord with NEMA 5-15P plug</a:t>
            </a:r>
          </a:p>
          <a:p>
            <a:r>
              <a:rPr lang="en-US" sz="2100" dirty="0">
                <a:solidFill>
                  <a:schemeClr val="tx2"/>
                </a:solidFill>
              </a:rPr>
              <a:t>Ice scoop</a:t>
            </a:r>
          </a:p>
          <a:p>
            <a:r>
              <a:rPr lang="en-US" sz="2100" dirty="0">
                <a:solidFill>
                  <a:schemeClr val="tx2"/>
                </a:solidFill>
              </a:rPr>
              <a:t>6” adjustable legs</a:t>
            </a:r>
          </a:p>
          <a:p>
            <a:endParaRPr lang="en-US" sz="1000" dirty="0">
              <a:solidFill>
                <a:schemeClr val="tx2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Ease of Use: </a:t>
            </a:r>
            <a:r>
              <a:rPr lang="en-US" b="1" i="1" dirty="0">
                <a:solidFill>
                  <a:schemeClr val="tx2"/>
                </a:solidFill>
              </a:rPr>
              <a:t>Quick Installation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1D662E-D71D-498B-8C41-8FA4E9F2EB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51" y="3429000"/>
            <a:ext cx="2499420" cy="23130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132353"/>
            </a:solidFill>
            <a:miter lim="800000"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8769DC-67DB-400D-89E6-160A836293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5434" y="1403435"/>
            <a:ext cx="2437296" cy="3721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227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0" y="1128100"/>
            <a:ext cx="4591050" cy="47950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rgbClr val="00B0F0"/>
                </a:solidFill>
              </a:rPr>
              <a:t>Designed for Maximum Lifespan</a:t>
            </a:r>
          </a:p>
          <a:p>
            <a:pPr marL="0" indent="0">
              <a:buNone/>
            </a:pPr>
            <a:endParaRPr lang="en-US" sz="800" b="1" i="1" dirty="0">
              <a:solidFill>
                <a:srgbClr val="00B0F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Aluminum alloy side and top panels</a:t>
            </a:r>
            <a:endParaRPr lang="en-US" sz="1800" dirty="0">
              <a:solidFill>
                <a:srgbClr val="003F80"/>
              </a:solidFill>
            </a:endParaRP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Corrosion resistant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Easy to clean, smudge resistant</a:t>
            </a:r>
          </a:p>
          <a:p>
            <a:r>
              <a:rPr lang="en-US" sz="2200" dirty="0">
                <a:solidFill>
                  <a:srgbClr val="003F80"/>
                </a:solidFill>
              </a:rPr>
              <a:t>Hard plastic front panel</a:t>
            </a:r>
          </a:p>
          <a:p>
            <a:pPr lvl="1"/>
            <a:r>
              <a:rPr lang="en-US" sz="1800" dirty="0">
                <a:solidFill>
                  <a:srgbClr val="003F80"/>
                </a:solidFill>
              </a:rPr>
              <a:t>Durable and rust-free</a:t>
            </a:r>
          </a:p>
          <a:p>
            <a:pPr lvl="1"/>
            <a:endParaRPr lang="en-US" sz="1800" dirty="0">
              <a:solidFill>
                <a:srgbClr val="003F80"/>
              </a:solidFill>
            </a:endParaRPr>
          </a:p>
          <a:p>
            <a:endParaRPr lang="en-US" sz="2200" dirty="0">
              <a:solidFill>
                <a:srgbClr val="003F8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99C9B1E-6C3B-424B-96A1-A255326A39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8307" y="1366615"/>
            <a:ext cx="3188493" cy="21256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CAB36D-3819-4BBC-A34D-513245BF4E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350" y="3843949"/>
            <a:ext cx="5657850" cy="1885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00B0F0"/>
            </a:solidFill>
            <a:miter lim="800000"/>
          </a:ln>
          <a:effectLst/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0B2DCBA-0124-4E99-A9EB-437ADCE6E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2"/>
                </a:solidFill>
              </a:rPr>
              <a:t>Undercounter Cube: </a:t>
            </a:r>
            <a:r>
              <a:rPr lang="en-US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390382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457201" y="1102370"/>
            <a:ext cx="4512082" cy="4861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00B0F0"/>
                </a:solidFill>
              </a:rPr>
              <a:t>High Quality Manufacturing</a:t>
            </a:r>
          </a:p>
          <a:p>
            <a:pPr marL="0" indent="0">
              <a:buNone/>
            </a:pPr>
            <a:endParaRPr lang="en-US" sz="800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en-US" sz="1900" i="1" dirty="0">
                <a:solidFill>
                  <a:srgbClr val="003F80"/>
                </a:solidFill>
              </a:rPr>
              <a:t>All Scotsman machines are manufactured and tested at our award-winning facility in South Carolina to ensure you get a reliable machine that works exactly like it should</a:t>
            </a:r>
            <a:r>
              <a:rPr lang="en-US" sz="1900" b="1" i="1" dirty="0">
                <a:solidFill>
                  <a:srgbClr val="003F80"/>
                </a:solidFill>
              </a:rPr>
              <a:t> </a:t>
            </a:r>
          </a:p>
          <a:p>
            <a:pPr marL="0" indent="0">
              <a:buNone/>
            </a:pPr>
            <a:endParaRPr lang="en-US" sz="1100" b="1" dirty="0">
              <a:solidFill>
                <a:srgbClr val="003F80"/>
              </a:solidFill>
            </a:endParaRPr>
          </a:p>
          <a:p>
            <a:r>
              <a:rPr lang="en-US" sz="2200" dirty="0">
                <a:solidFill>
                  <a:srgbClr val="003F80"/>
                </a:solidFill>
              </a:rPr>
              <a:t>Assembled in the USA</a:t>
            </a:r>
          </a:p>
          <a:p>
            <a:r>
              <a:rPr lang="en-US" sz="2200" dirty="0">
                <a:solidFill>
                  <a:srgbClr val="003F80"/>
                </a:solidFill>
              </a:rPr>
              <a:t>Award winning Fairfax, South Carolina Facility</a:t>
            </a:r>
          </a:p>
          <a:p>
            <a:r>
              <a:rPr lang="en-US" sz="2200" dirty="0">
                <a:solidFill>
                  <a:srgbClr val="003F80"/>
                </a:solidFill>
              </a:rPr>
              <a:t>ISO9001:2015 accredited</a:t>
            </a:r>
          </a:p>
          <a:p>
            <a:r>
              <a:rPr lang="en-US" sz="2200" dirty="0">
                <a:solidFill>
                  <a:srgbClr val="003F80"/>
                </a:solidFill>
              </a:rPr>
              <a:t>All machines run tested before shipment</a:t>
            </a:r>
          </a:p>
        </p:txBody>
      </p:sp>
      <p:pic>
        <p:nvPicPr>
          <p:cNvPr id="10" name="Picture 2" descr="C:\Users\jbiel.SCOTSMAN-ICE\AppData\Local\Microsoft\Windows\Temporary Internet Files\Content.Outlook\K3W0CS5F\ISO 2015 Logo_0218-01 (2)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580" y="4099549"/>
            <a:ext cx="1395957" cy="117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7691" y="800100"/>
            <a:ext cx="1980524" cy="2392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T:\Share\Marketing\Marketing Communications\Commercial\Logos\Awards\Low Res\IWbestWinner3Inch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6387" y="1661615"/>
            <a:ext cx="182130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shingo_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884" y="3012592"/>
            <a:ext cx="1191916" cy="217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413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>
                <a:solidFill>
                  <a:schemeClr val="tx2"/>
                </a:solidFill>
              </a:rPr>
              <a:t>Undercounter Cube: </a:t>
            </a:r>
            <a:r>
              <a:rPr lang="en-US" sz="4000" b="1" i="1" dirty="0">
                <a:solidFill>
                  <a:schemeClr val="tx2"/>
                </a:solidFill>
              </a:rPr>
              <a:t>Superior Reliability</a:t>
            </a:r>
          </a:p>
        </p:txBody>
      </p:sp>
    </p:spTree>
    <p:extLst>
      <p:ext uri="{BB962C8B-B14F-4D97-AF65-F5344CB8AC3E}">
        <p14:creationId xmlns:p14="http://schemas.microsoft.com/office/powerpoint/2010/main" val="2399647622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1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Page 2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Inside pages">
  <a:themeElements>
    <a:clrScheme name="Scotsman Color Theme">
      <a:dk1>
        <a:sysClr val="windowText" lastClr="000000"/>
      </a:dk1>
      <a:lt1>
        <a:sysClr val="window" lastClr="FFFFFF"/>
      </a:lt1>
      <a:dk2>
        <a:srgbClr val="0A2856"/>
      </a:dk2>
      <a:lt2>
        <a:srgbClr val="003F80"/>
      </a:lt2>
      <a:accent1>
        <a:srgbClr val="0093FF"/>
      </a:accent1>
      <a:accent2>
        <a:srgbClr val="004A87"/>
      </a:accent2>
      <a:accent3>
        <a:srgbClr val="5FBCE0"/>
      </a:accent3>
      <a:accent4>
        <a:srgbClr val="ADDBE9"/>
      </a:accent4>
      <a:accent5>
        <a:srgbClr val="0F578C"/>
      </a:accent5>
      <a:accent6>
        <a:srgbClr val="49A7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34039</TotalTime>
  <Words>2056</Words>
  <Application>Microsoft Office PowerPoint</Application>
  <PresentationFormat>On-screen Show (4:3)</PresentationFormat>
  <Paragraphs>455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52" baseType="lpstr">
      <vt:lpstr>Arial</vt:lpstr>
      <vt:lpstr>Calibri</vt:lpstr>
      <vt:lpstr>Lucida Sans</vt:lpstr>
      <vt:lpstr>Wingdings</vt:lpstr>
      <vt:lpstr>Title Page 1</vt:lpstr>
      <vt:lpstr>Title Page 2</vt:lpstr>
      <vt:lpstr>Inside pages</vt:lpstr>
      <vt:lpstr>1_Inside pages</vt:lpstr>
      <vt:lpstr>Office Theme</vt:lpstr>
      <vt:lpstr>1_Custom Design</vt:lpstr>
      <vt:lpstr>Custom Design</vt:lpstr>
      <vt:lpstr>2_Custom Design</vt:lpstr>
      <vt:lpstr>3_Custom Design</vt:lpstr>
      <vt:lpstr>1_Office Theme</vt:lpstr>
      <vt:lpstr>4_Custom Design</vt:lpstr>
      <vt:lpstr>INTRODUCING UNDERCOUNTER CUBE</vt:lpstr>
      <vt:lpstr>Undercounter Cube: Family Overview </vt:lpstr>
      <vt:lpstr>Space Saving Design: Front Breathing</vt:lpstr>
      <vt:lpstr>Ease of Use: QR Code</vt:lpstr>
      <vt:lpstr>Ease of Use: QR Code</vt:lpstr>
      <vt:lpstr>Ease of Use: Ergonomic Bin Door</vt:lpstr>
      <vt:lpstr>Ease of Use: Quick Installation</vt:lpstr>
      <vt:lpstr>Undercounter Cube: Superior Reliability</vt:lpstr>
      <vt:lpstr>Undercounter Cube: Superior Reliability</vt:lpstr>
      <vt:lpstr>Undercounter Cube: About The Ice</vt:lpstr>
      <vt:lpstr>Undercounter Cube: Applications</vt:lpstr>
      <vt:lpstr>15” &amp; 18” WIDTH UNDERCOUNTER GOURMET CUBE</vt:lpstr>
      <vt:lpstr>Undercounter Gourmet Cube</vt:lpstr>
      <vt:lpstr>PowerPoint Presentation</vt:lpstr>
      <vt:lpstr>PowerPoint Presentation</vt:lpstr>
      <vt:lpstr>PowerPoint Presentation</vt:lpstr>
      <vt:lpstr>PowerPoint Presentation</vt:lpstr>
      <vt:lpstr>15” &amp; 20” WIDTH UNDERCOUNTER CUBE</vt:lpstr>
      <vt:lpstr>Undercounter Cube: 15” Platform</vt:lpstr>
      <vt:lpstr>Undercounter Cube: 20” Platform</vt:lpstr>
      <vt:lpstr>Space Saving Design: ADA Compliant</vt:lpstr>
      <vt:lpstr>Undercounter Cube: Ease of Use (15” &amp; 20” Only)</vt:lpstr>
      <vt:lpstr>PowerPoint Presentation</vt:lpstr>
      <vt:lpstr>PowerPoint Presentation</vt:lpstr>
      <vt:lpstr>Undercounter Cube: Superior Reliability (15” &amp; 20” Only)</vt:lpstr>
      <vt:lpstr>24” WIDTH UNDERCOUNTER CUBE</vt:lpstr>
      <vt:lpstr>Undercounter Cube: 24” Platform</vt:lpstr>
      <vt:lpstr>Space Saving Design: Recessed Utility Chase</vt:lpstr>
      <vt:lpstr>Ease of Use: Removable External Air Filter (24” Only)</vt:lpstr>
      <vt:lpstr>Ease of Use: Simple Servicing (24” Only)</vt:lpstr>
      <vt:lpstr>Undercounter Cube: Superior Reliability (24” Only) </vt:lpstr>
      <vt:lpstr>Undercounter Cube: Environmentally Friendly (24” Only)</vt:lpstr>
      <vt:lpstr>30” WIDTH UNDERCOUNTER CUBE</vt:lpstr>
      <vt:lpstr>Undercounter Cube: 30” Platform</vt:lpstr>
      <vt:lpstr>PowerPoint Presentation</vt:lpstr>
      <vt:lpstr>PowerPoint Presentation</vt:lpstr>
      <vt:lpstr>PowerPoint Presentation</vt:lpstr>
    </vt:vector>
  </TitlesOfParts>
  <Company>VantagePoint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Donna Malone</dc:creator>
  <cp:lastModifiedBy>Levinson, Brandon (SIS)</cp:lastModifiedBy>
  <cp:revision>561</cp:revision>
  <cp:lastPrinted>2017-09-27T22:21:17Z</cp:lastPrinted>
  <dcterms:created xsi:type="dcterms:W3CDTF">2014-09-30T13:49:33Z</dcterms:created>
  <dcterms:modified xsi:type="dcterms:W3CDTF">2025-02-17T23:19:18Z</dcterms:modified>
</cp:coreProperties>
</file>